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76" r:id="rId5"/>
    <p:sldId id="259" r:id="rId6"/>
    <p:sldId id="277" r:id="rId7"/>
    <p:sldId id="278" r:id="rId8"/>
    <p:sldId id="279" r:id="rId9"/>
    <p:sldId id="260" r:id="rId10"/>
    <p:sldId id="271" r:id="rId11"/>
    <p:sldId id="272" r:id="rId12"/>
    <p:sldId id="273" r:id="rId13"/>
    <p:sldId id="274" r:id="rId14"/>
    <p:sldId id="275" r:id="rId15"/>
    <p:sldId id="261" r:id="rId16"/>
    <p:sldId id="262" r:id="rId17"/>
    <p:sldId id="280" r:id="rId18"/>
    <p:sldId id="263" r:id="rId19"/>
    <p:sldId id="293" r:id="rId20"/>
    <p:sldId id="264" r:id="rId21"/>
    <p:sldId id="265" r:id="rId22"/>
    <p:sldId id="266" r:id="rId23"/>
    <p:sldId id="292" r:id="rId24"/>
    <p:sldId id="281" r:id="rId25"/>
    <p:sldId id="282" r:id="rId26"/>
    <p:sldId id="283" r:id="rId27"/>
    <p:sldId id="286" r:id="rId28"/>
    <p:sldId id="285" r:id="rId29"/>
    <p:sldId id="284" r:id="rId30"/>
    <p:sldId id="291" r:id="rId31"/>
    <p:sldId id="289" r:id="rId32"/>
    <p:sldId id="294" r:id="rId33"/>
    <p:sldId id="267" r:id="rId34"/>
    <p:sldId id="268" r:id="rId35"/>
    <p:sldId id="269" r:id="rId36"/>
    <p:sldId id="287" r:id="rId37"/>
    <p:sldId id="290" r:id="rId3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08E76DA-F9D8-489F-B22A-4A5600A6C03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713DF3A-D5A8-4171-9FAF-DC383864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B44AC11-14F8-45AD-9DC0-16A8D91EB0B9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B156686-D14E-42CE-9EEE-22BB15038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4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BF7F-3307-4EA5-AE8C-F48B8FE6295F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0D20-0CA8-48AE-9DA1-873BDF9878E3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216B-5A1A-44CB-BBC0-1E1B5BD43A05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7B80-23C7-419A-9A99-DAC2E44C97B3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2EE-E763-49C4-A974-E0D7701F8904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2773-8F4B-4827-8B85-3ECA06A097A4}" type="datetime1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E56D-81C4-4DA3-8DFF-F555E71FFBFE}" type="datetime1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EA2B-BC25-4C3B-AFAA-4F28EE2BF3DA}" type="datetime1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F9E0-8719-41D3-AEC7-9C02108B190D}" type="datetime1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A910-0217-4E14-AD6E-08CB33DC7248}" type="datetime1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CB868B-623A-4411-9E9D-936CBC421732}" type="datetime1">
              <a:rPr lang="en-US" smtClean="0"/>
              <a:t>5/1/2016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4ABF07-1D42-4E32-9E77-6C0A35851195}" type="datetime1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83F532-5FA0-4ED8-B53A-CC79BAE59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Recording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Lubbock County Clerk</a:t>
            </a:r>
            <a:r>
              <a:rPr lang="en-US"/>
              <a:t> </a:t>
            </a:r>
            <a:r>
              <a:rPr lang="en-US" b="1"/>
              <a:t>Office</a:t>
            </a:r>
            <a:endParaRPr lang="en-US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2880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Lubbock County Clerk</a:t>
            </a:r>
            <a:br>
              <a:rPr lang="en-US"/>
            </a:br>
            <a:r>
              <a:rPr lang="en-US" b="1"/>
              <a:t>Real Property Records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4048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Lubbock County Clerk</a:t>
            </a:r>
            <a:r>
              <a:rPr lang="en-US"/>
              <a:t> </a:t>
            </a:r>
            <a:r>
              <a:rPr lang="en-US" b="1"/>
              <a:t>Office – Paper Index</a:t>
            </a:r>
            <a:endParaRPr lang="en-US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7713"/>
            <a:ext cx="59832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Lubbock County Clerk</a:t>
            </a:r>
            <a:r>
              <a:rPr lang="en-US"/>
              <a:t> </a:t>
            </a:r>
            <a:r>
              <a:rPr lang="en-US" b="1"/>
              <a:t>Office – Computer Index</a:t>
            </a:r>
            <a:endParaRPr lang="en-US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7713"/>
            <a:ext cx="59832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Lubbock County Clerk</a:t>
            </a:r>
            <a:r>
              <a:rPr lang="en-US"/>
              <a:t> </a:t>
            </a:r>
            <a:r>
              <a:rPr lang="en-US" b="1"/>
              <a:t>Office – Deeds &amp; Maps</a:t>
            </a:r>
            <a:endParaRPr lang="en-US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7713"/>
            <a:ext cx="6059488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r>
              <a:rPr lang="en-US" b="1" dirty="0"/>
              <a:t>Take deed to proper office.</a:t>
            </a:r>
          </a:p>
          <a:p>
            <a:r>
              <a:rPr lang="en-US" b="1" dirty="0"/>
              <a:t>Pay fee.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8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r>
              <a:rPr lang="en-US" b="1" dirty="0"/>
              <a:t>Take deed to proper office.</a:t>
            </a:r>
          </a:p>
          <a:p>
            <a:r>
              <a:rPr lang="en-US" b="1" dirty="0"/>
              <a:t>Pay fee.</a:t>
            </a:r>
          </a:p>
          <a:p>
            <a:r>
              <a:rPr lang="en-US" b="1" dirty="0"/>
              <a:t>Clerk copies document into official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Clerk copies document into official records.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-2653" r="23933" b="2653"/>
          <a:stretch/>
        </p:blipFill>
        <p:spPr>
          <a:xfrm>
            <a:off x="457200" y="2819400"/>
            <a:ext cx="2209800" cy="2872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58" y="2944995"/>
            <a:ext cx="255494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77" y="3017370"/>
            <a:ext cx="2526549" cy="21412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r>
              <a:rPr lang="en-US" b="1" dirty="0"/>
              <a:t>Take deed to proper office.</a:t>
            </a:r>
          </a:p>
          <a:p>
            <a:r>
              <a:rPr lang="en-US" b="1" dirty="0"/>
              <a:t>Pay fee.</a:t>
            </a:r>
          </a:p>
          <a:p>
            <a:r>
              <a:rPr lang="en-US" b="1" dirty="0"/>
              <a:t>Clerk copies document into official records.</a:t>
            </a:r>
          </a:p>
          <a:p>
            <a:r>
              <a:rPr lang="en-US" b="1" dirty="0"/>
              <a:t>Document given identification.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11" y="2006454"/>
            <a:ext cx="5486578" cy="4470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Resolve priorities between competitors for the same property.  [party vs. non-party]</a:t>
            </a:r>
          </a:p>
          <a:p>
            <a:endParaRPr lang="en-US" b="1" dirty="0"/>
          </a:p>
          <a:p>
            <a:r>
              <a:rPr lang="en-US" b="1" dirty="0"/>
              <a:t>Does not impact the relationship between the original parties to the instrument.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0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r>
              <a:rPr lang="en-US" b="1" dirty="0"/>
              <a:t>Take deed to proper office.</a:t>
            </a:r>
          </a:p>
          <a:p>
            <a:r>
              <a:rPr lang="en-US" b="1" dirty="0"/>
              <a:t>Pay fee.</a:t>
            </a:r>
          </a:p>
          <a:p>
            <a:r>
              <a:rPr lang="en-US" b="1" dirty="0"/>
              <a:t>Clerk copies document into official records.</a:t>
            </a:r>
          </a:p>
          <a:p>
            <a:r>
              <a:rPr lang="en-US" b="1" dirty="0"/>
              <a:t>Document given identification.</a:t>
            </a:r>
          </a:p>
          <a:p>
            <a:r>
              <a:rPr lang="en-US" b="1" dirty="0"/>
              <a:t>Clerk indexes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3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r>
              <a:rPr lang="en-US" b="1" dirty="0"/>
              <a:t>Take deed to proper office.</a:t>
            </a:r>
          </a:p>
          <a:p>
            <a:r>
              <a:rPr lang="en-US" b="1" dirty="0"/>
              <a:t>Pay fee.</a:t>
            </a:r>
          </a:p>
          <a:p>
            <a:r>
              <a:rPr lang="en-US" b="1" dirty="0"/>
              <a:t>Clerk copies document into official records.</a:t>
            </a:r>
          </a:p>
          <a:p>
            <a:r>
              <a:rPr lang="en-US" b="1" dirty="0"/>
              <a:t>Document given identification.</a:t>
            </a:r>
          </a:p>
          <a:p>
            <a:r>
              <a:rPr lang="en-US" b="1" dirty="0"/>
              <a:t>Clerk indexes document.</a:t>
            </a:r>
          </a:p>
          <a:p>
            <a:r>
              <a:rPr lang="en-US" b="1" dirty="0"/>
              <a:t>Original returned to filer.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deseretnews.com/images/article/midres/728225/728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7813"/>
            <a:ext cx="7315200" cy="48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8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3248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Searching a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8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Purchaser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Attorney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Title company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87091"/>
            <a:ext cx="3987800" cy="3136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9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Ascertain chain of title (hopefully, back to grant from government).</a:t>
            </a:r>
          </a:p>
          <a:p>
            <a:pPr marL="925830" lvl="1" indent="-514350"/>
            <a:r>
              <a:rPr lang="en-US" b="1" dirty="0"/>
              <a:t>aka vertical </a:t>
            </a:r>
            <a:r>
              <a:rPr lang="en-US" b="1" dirty="0" err="1"/>
              <a:t>privity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Ascertain chain of tile (hopefully, back to grant from government).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Determine adverse conveyances.</a:t>
            </a:r>
          </a:p>
          <a:p>
            <a:pPr marL="925830" lvl="1" indent="-514350"/>
            <a:r>
              <a:rPr lang="en-US" b="1" dirty="0"/>
              <a:t>Easements, mortgages, covenants,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Ascertain chain of tile (hopefully, back to grant from government).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Determine adverse conveyances.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Study each document for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Ascertain chain of tile (hopefully, back to grant from government).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Determine adverse conveyances.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Study each document for problems.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Check relevant document in other offices such as:</a:t>
            </a:r>
          </a:p>
          <a:p>
            <a:pPr marL="868680" lvl="1" indent="-457200"/>
            <a:r>
              <a:rPr lang="en-US" b="1" dirty="0"/>
              <a:t>Tax liens</a:t>
            </a:r>
          </a:p>
          <a:p>
            <a:pPr marL="868680" lvl="1" indent="-457200"/>
            <a:r>
              <a:rPr lang="en-US" b="1" dirty="0"/>
              <a:t>Judgment liens</a:t>
            </a:r>
          </a:p>
          <a:p>
            <a:pPr marL="868680" lvl="1" indent="-457200"/>
            <a:r>
              <a:rPr lang="en-US" b="1" dirty="0"/>
              <a:t>Probate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6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Ascertain chain of tile (hopefully, back to grant from government).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Determine adverse conveyances.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Study each document for problems.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Check relevant document in other offices.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Warning: off record claims may exist</a:t>
            </a:r>
          </a:p>
          <a:p>
            <a:pPr lvl="1"/>
            <a:r>
              <a:rPr lang="en-US" b="1" dirty="0"/>
              <a:t>Adverse possession</a:t>
            </a:r>
          </a:p>
          <a:p>
            <a:pPr lvl="1"/>
            <a:r>
              <a:rPr lang="en-US" b="1" dirty="0"/>
              <a:t>Prescriptive easements</a:t>
            </a:r>
          </a:p>
          <a:p>
            <a:pPr lvl="1"/>
            <a:r>
              <a:rPr lang="en-US" b="1" dirty="0"/>
              <a:t>Homestead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Owner grants land to A today and to B tomorrow.  Who owns the land?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Owner mortgages property to A today and to B tomorrow.  Whose mortgage has priority?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Owner mortgages property to A today and sells land to B tomorrow?  Is B subject to mortgage?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8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Recording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6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01808"/>
          </a:xfrm>
        </p:spPr>
        <p:txBody>
          <a:bodyPr/>
          <a:lstStyle/>
          <a:p>
            <a:r>
              <a:rPr lang="en-US" b="1" dirty="0"/>
              <a:t>Grantor sells land and gives deed to Purchaser A (Grantee 1) today.</a:t>
            </a:r>
          </a:p>
          <a:p>
            <a:endParaRPr lang="en-US" b="1" dirty="0"/>
          </a:p>
          <a:p>
            <a:r>
              <a:rPr lang="en-US" b="1" dirty="0"/>
              <a:t>Grantor sells land and gives deed to Purchaser B (Grantee 2) tomorrow.</a:t>
            </a:r>
          </a:p>
          <a:p>
            <a:endParaRPr lang="en-US" b="1" dirty="0"/>
          </a:p>
          <a:p>
            <a:r>
              <a:rPr lang="en-US" b="1" dirty="0"/>
              <a:t>Who prevails between A and B for the land?</a:t>
            </a:r>
          </a:p>
          <a:p>
            <a:endParaRPr lang="en-US" b="1" dirty="0"/>
          </a:p>
          <a:p>
            <a:r>
              <a:rPr lang="en-US" b="1" dirty="0"/>
              <a:t>Of course, Grantor is liable to the loser.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2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Purchase B (second grantee) may become </a:t>
            </a:r>
            <a:r>
              <a:rPr lang="en-US" dirty="0" err="1"/>
              <a:t>BFP</a:t>
            </a:r>
            <a:r>
              <a:rPr lang="en-US" dirty="0"/>
              <a:t> and win?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b="1" dirty="0"/>
              <a:t>Provide valuable consideration.</a:t>
            </a:r>
          </a:p>
          <a:p>
            <a:pPr lvl="1"/>
            <a:r>
              <a:rPr lang="en-US" b="1" dirty="0"/>
              <a:t>In other words, pay for the land.</a:t>
            </a:r>
          </a:p>
          <a:p>
            <a:pPr lvl="1"/>
            <a:r>
              <a:rPr lang="en-US" b="1" dirty="0" err="1"/>
              <a:t>Donees</a:t>
            </a:r>
            <a:r>
              <a:rPr lang="en-US" b="1" dirty="0"/>
              <a:t> cannot become </a:t>
            </a:r>
            <a:r>
              <a:rPr lang="en-US" b="1" dirty="0" err="1"/>
              <a:t>BFPs</a:t>
            </a:r>
            <a:r>
              <a:rPr lang="en-US" b="1" dirty="0"/>
              <a:t>.</a:t>
            </a:r>
          </a:p>
          <a:p>
            <a:pPr lvl="1"/>
            <a:endParaRPr lang="en-US" b="1" dirty="0"/>
          </a:p>
          <a:p>
            <a:r>
              <a:rPr lang="en-US" b="1" dirty="0"/>
              <a:t>Win under the </a:t>
            </a:r>
            <a:r>
              <a:rPr lang="en-US" b="1" dirty="0" err="1"/>
              <a:t>BFP</a:t>
            </a:r>
            <a:r>
              <a:rPr lang="en-US" b="1" dirty="0"/>
              <a:t> laws which are based on the recording system the state follows: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dirty="0"/>
              <a:t>Race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dirty="0"/>
              <a:t>Race-Notice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b="1" dirty="0"/>
              <a:t>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0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Recording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Race</a:t>
            </a:r>
          </a:p>
          <a:p>
            <a:endParaRPr lang="en-US" b="1" dirty="0"/>
          </a:p>
          <a:p>
            <a:pPr lvl="1"/>
            <a:r>
              <a:rPr lang="en-US" b="1" dirty="0"/>
              <a:t>First grantee to record wins.</a:t>
            </a:r>
          </a:p>
          <a:p>
            <a:pPr lvl="1"/>
            <a:r>
              <a:rPr lang="en-US" b="1" dirty="0"/>
              <a:t>Irrelevant that first to record knows about a prior unrecorded interest.</a:t>
            </a:r>
          </a:p>
          <a:p>
            <a:pPr lvl="1"/>
            <a:r>
              <a:rPr lang="en-US" b="1" dirty="0"/>
              <a:t>Used in only a few states</a:t>
            </a:r>
          </a:p>
        </p:txBody>
      </p:sp>
      <p:pic>
        <p:nvPicPr>
          <p:cNvPr id="1026" name="Picture 2" descr="http://image.stock-photos-illustrations.com/em_w/01/09/04/608-01090476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39" y="4191000"/>
            <a:ext cx="2952750" cy="22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9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2. Race-Notice</a:t>
            </a:r>
          </a:p>
          <a:p>
            <a:endParaRPr lang="en-US" b="1" dirty="0"/>
          </a:p>
          <a:p>
            <a:pPr lvl="1"/>
            <a:r>
              <a:rPr lang="en-US" b="1" dirty="0"/>
              <a:t>Second grantee wins if:</a:t>
            </a:r>
          </a:p>
          <a:p>
            <a:pPr lvl="2"/>
            <a:r>
              <a:rPr lang="en-US" b="1" dirty="0"/>
              <a:t>No notice (actual or constructive) of prior interest at time of purchase, </a:t>
            </a:r>
            <a:r>
              <a:rPr lang="en-US" b="1" i="1" u="sng" dirty="0"/>
              <a:t>and</a:t>
            </a:r>
          </a:p>
          <a:p>
            <a:pPr lvl="2"/>
            <a:r>
              <a:rPr lang="en-US" b="1" dirty="0"/>
              <a:t>Records first.</a:t>
            </a:r>
          </a:p>
          <a:p>
            <a:pPr marL="768096" lvl="2" indent="0">
              <a:buNone/>
            </a:pPr>
            <a:endParaRPr lang="en-US" b="1" dirty="0"/>
          </a:p>
          <a:p>
            <a:pPr lvl="1"/>
            <a:r>
              <a:rPr lang="en-US" b="1" dirty="0"/>
              <a:t>In other words, at time of purchase:</a:t>
            </a:r>
          </a:p>
          <a:p>
            <a:pPr lvl="2"/>
            <a:r>
              <a:rPr lang="en-US" b="1" dirty="0"/>
              <a:t>Empty head, plus</a:t>
            </a:r>
          </a:p>
          <a:p>
            <a:pPr lvl="2"/>
            <a:r>
              <a:rPr lang="en-US" b="1" dirty="0"/>
              <a:t>Empty records, plus</a:t>
            </a:r>
          </a:p>
          <a:p>
            <a:pPr lvl="2"/>
            <a:r>
              <a:rPr lang="en-US" b="1" dirty="0"/>
              <a:t>Records first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7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749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3. Notice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Second grantee wins if: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No notice (actual or constructive) of prior interest.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No filing needed to protect against prior interest but would need to file to protect against subsequent interest.</a:t>
            </a:r>
            <a:br>
              <a:rPr lang="en-US" b="1" dirty="0"/>
            </a:b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/>
              <a:t>In other words, at time of purchase: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Empty head, plus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Empty records.</a:t>
            </a:r>
            <a:br>
              <a:rPr lang="en-US" b="1" dirty="0"/>
            </a:br>
            <a:endParaRPr lang="en-US" b="1" dirty="0"/>
          </a:p>
          <a:p>
            <a:pPr lvl="1">
              <a:lnSpc>
                <a:spcPct val="110000"/>
              </a:lnSpc>
            </a:pPr>
            <a:r>
              <a:rPr lang="en-US" b="1" dirty="0"/>
              <a:t>First grantee’s “fault” for not filing first and “warning” second grantee.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13"/>
            <a:ext cx="7953375" cy="1462087"/>
          </a:xfrm>
        </p:spPr>
        <p:txBody>
          <a:bodyPr/>
          <a:lstStyle/>
          <a:p>
            <a:pPr eaLnBrk="1" hangingPunct="1"/>
            <a:r>
              <a:rPr lang="en-US" sz="4000" b="1" dirty="0"/>
              <a:t>Texas Property Code § 13.001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10600" cy="507491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	“</a:t>
            </a:r>
            <a:r>
              <a:rPr lang="en-US" sz="2800" b="1" dirty="0"/>
              <a:t>A conveyance of real property or an interest in real property or a mortgage or deed of trust is void as to a creditor or to a subsequent purchaser for a valuable consideration without notice unless the instrument has been acknowledged, sworn to, or proved and filed for record as required by law.”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b="1" dirty="0"/>
          </a:p>
          <a:p>
            <a:pPr marL="925830" lvl="1" indent="-514350">
              <a:buFont typeface="+mj-lt"/>
              <a:buAutoNum type="alphaUcPeriod"/>
            </a:pPr>
            <a:r>
              <a:rPr lang="en-US" sz="2400" b="1" dirty="0"/>
              <a:t>Race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400" b="1" dirty="0"/>
              <a:t>Race-Notice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400" b="1" dirty="0"/>
              <a:t>Notice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400" b="1" dirty="0"/>
              <a:t>A different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Evil Grantor </a:t>
            </a:r>
            <a:r>
              <a:rPr lang="en-US" b="1" dirty="0"/>
              <a:t>sells to X and Y.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Y has priority in a notice state.</a:t>
            </a:r>
          </a:p>
          <a:p>
            <a:endParaRPr lang="en-US" b="1" dirty="0"/>
          </a:p>
          <a:p>
            <a:r>
              <a:rPr lang="en-US" b="1" dirty="0"/>
              <a:t>Y then gives or sells to Z who has notice of X’s interest.</a:t>
            </a:r>
          </a:p>
          <a:p>
            <a:endParaRPr lang="en-US" b="1" dirty="0"/>
          </a:p>
          <a:p>
            <a:r>
              <a:rPr lang="en-US" b="1" dirty="0"/>
              <a:t>Who prevails between X and Z?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documents are recorded?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Generally, anything that affects title to real property.</a:t>
            </a:r>
          </a:p>
          <a:p>
            <a:pPr lvl="1"/>
            <a:r>
              <a:rPr lang="en-US" b="1" dirty="0"/>
              <a:t>Deeds</a:t>
            </a:r>
          </a:p>
          <a:p>
            <a:pPr lvl="1"/>
            <a:r>
              <a:rPr lang="en-US" b="1" dirty="0"/>
              <a:t>Mortgages and deeds of trust</a:t>
            </a:r>
          </a:p>
          <a:p>
            <a:pPr lvl="1"/>
            <a:r>
              <a:rPr lang="en-US" b="1" dirty="0"/>
              <a:t>Easements</a:t>
            </a:r>
          </a:p>
          <a:p>
            <a:pPr lvl="1"/>
            <a:r>
              <a:rPr lang="en-US" b="1" dirty="0"/>
              <a:t>Covenants</a:t>
            </a:r>
          </a:p>
          <a:p>
            <a:pPr lvl="1"/>
            <a:r>
              <a:rPr lang="en-US" b="1" dirty="0"/>
              <a:t>Releases of mortgages/deeds of trust</a:t>
            </a:r>
          </a:p>
          <a:p>
            <a:pPr lvl="1"/>
            <a:r>
              <a:rPr lang="en-US" b="1" dirty="0"/>
              <a:t>Assignments of mortgages/deeds of trust</a:t>
            </a:r>
          </a:p>
          <a:p>
            <a:pPr lvl="1"/>
            <a:r>
              <a:rPr lang="en-US" b="1" dirty="0"/>
              <a:t>Powers of attorney</a:t>
            </a:r>
          </a:p>
          <a:p>
            <a:pPr lvl="1"/>
            <a:r>
              <a:rPr lang="en-US" b="1" dirty="0"/>
              <a:t>Mechanics liens</a:t>
            </a:r>
          </a:p>
          <a:p>
            <a:pPr lvl="1"/>
            <a:r>
              <a:rPr lang="en-US" b="1" dirty="0"/>
              <a:t>Tax liens</a:t>
            </a:r>
          </a:p>
          <a:p>
            <a:pPr lvl="1"/>
            <a:r>
              <a:rPr lang="en-US" b="1" dirty="0"/>
              <a:t>Wills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Required </a:t>
            </a:r>
            <a:r>
              <a:rPr lang="en-US" sz="4000" dirty="0"/>
              <a:t>n</a:t>
            </a:r>
            <a:r>
              <a:rPr lang="en-US" sz="4000" b="1" dirty="0"/>
              <a:t>otice on first page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275513" cy="37734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/>
              <a:t>NOTICE OF CONFIDENTIALITY RIGHTS: IF YOU ARE A NATURAL PERSON, YOU MAY REMOVE OR STRIKE ANY OF THE FOLLOWING INFORMATION FROM THIS INSTRUMENT BEFORE IT IS FILED FOR RECORD IN THE PUBLIC RECORDS: YOUR SOCIAL SECURITY NUMBER OR YOUR DRIVER'S LICENSE NUMBER.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Sample Acknowledgment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371600" y="1905000"/>
          <a:ext cx="66960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5552381" imgH="3933333" progId="MSPhotoEd.3">
                  <p:embed/>
                </p:oleObj>
              </mc:Choice>
              <mc:Fallback>
                <p:oleObj name="Photo Editor Photo" r:id="rId3" imgW="5552381" imgH="39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69607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447800" y="1905000"/>
          <a:ext cx="656431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 Editor Photo" r:id="rId3" imgW="6563641" imgH="4723810" progId="MSPhotoEd.3">
                  <p:embed/>
                </p:oleObj>
              </mc:Choice>
              <mc:Fallback>
                <p:oleObj name="Photo Editor Photo" r:id="rId3" imgW="6563641" imgH="4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6564313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Sample bottom 3½ inches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7696200" y="21336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Document number</a:t>
            </a: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 flipH="1">
            <a:off x="6858000" y="22860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8077200" y="49530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Book &amp; page</a:t>
            </a:r>
          </a:p>
        </p:txBody>
      </p:sp>
      <p:sp>
        <p:nvSpPr>
          <p:cNvPr id="2055" name="Line 12"/>
          <p:cNvSpPr>
            <a:spLocks noChangeShapeType="1"/>
          </p:cNvSpPr>
          <p:nvPr/>
        </p:nvSpPr>
        <p:spPr bwMode="auto">
          <a:xfrm flipH="1" flipV="1">
            <a:off x="7772400" y="4495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13"/>
          <p:cNvSpPr>
            <a:spLocks noChangeShapeType="1"/>
          </p:cNvSpPr>
          <p:nvPr/>
        </p:nvSpPr>
        <p:spPr bwMode="auto">
          <a:xfrm flipH="1">
            <a:off x="7772400" y="5486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Prepare deed in proper form.</a:t>
            </a:r>
          </a:p>
          <a:p>
            <a:r>
              <a:rPr lang="en-US" b="1" dirty="0"/>
              <a:t>Take deed to proper office.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F532-5FA0-4ED8-B53A-CC79BAE597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3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345</TotalTime>
  <Words>757</Words>
  <Application>Microsoft Office PowerPoint</Application>
  <PresentationFormat>On-screen Show (4:3)</PresentationFormat>
  <Paragraphs>201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Corbel</vt:lpstr>
      <vt:lpstr>Tahoma</vt:lpstr>
      <vt:lpstr>Wingdings</vt:lpstr>
      <vt:lpstr>Wingdings 2</vt:lpstr>
      <vt:lpstr>Wingdings 3</vt:lpstr>
      <vt:lpstr>Module</vt:lpstr>
      <vt:lpstr>Photo Editor Photo</vt:lpstr>
      <vt:lpstr>Recording</vt:lpstr>
      <vt:lpstr>Purpose</vt:lpstr>
      <vt:lpstr>Example conflicts</vt:lpstr>
      <vt:lpstr>What documents are recorded?</vt:lpstr>
      <vt:lpstr>Mechanics of recording</vt:lpstr>
      <vt:lpstr>Required notice on first page</vt:lpstr>
      <vt:lpstr>Sample Acknowledgment</vt:lpstr>
      <vt:lpstr>Sample bottom 3½ inches</vt:lpstr>
      <vt:lpstr>Mechanics of recording</vt:lpstr>
      <vt:lpstr>Lubbock County Clerk Office</vt:lpstr>
      <vt:lpstr>Lubbock County Clerk Real Property Records</vt:lpstr>
      <vt:lpstr>Lubbock County Clerk Office – Paper Index</vt:lpstr>
      <vt:lpstr>Lubbock County Clerk Office – Computer Index</vt:lpstr>
      <vt:lpstr>Lubbock County Clerk Office – Deeds &amp; Maps</vt:lpstr>
      <vt:lpstr>Mechanics of recording</vt:lpstr>
      <vt:lpstr>Mechanics of recording</vt:lpstr>
      <vt:lpstr>Mechanics of recording</vt:lpstr>
      <vt:lpstr>Mechanics of recording</vt:lpstr>
      <vt:lpstr>Mechanics of recording</vt:lpstr>
      <vt:lpstr>Mechanics of recording</vt:lpstr>
      <vt:lpstr>Mechanics of recording</vt:lpstr>
      <vt:lpstr>Searching a title</vt:lpstr>
      <vt:lpstr>Searching a Title</vt:lpstr>
      <vt:lpstr>Who does it?</vt:lpstr>
      <vt:lpstr>Basic process</vt:lpstr>
      <vt:lpstr>Basic process</vt:lpstr>
      <vt:lpstr>Basic process</vt:lpstr>
      <vt:lpstr>Basic process</vt:lpstr>
      <vt:lpstr>Basic process</vt:lpstr>
      <vt:lpstr>Recording Systems</vt:lpstr>
      <vt:lpstr>The Situation</vt:lpstr>
      <vt:lpstr>How Purchase B (second grantee) may become BFP and win?</vt:lpstr>
      <vt:lpstr>Recording Systems</vt:lpstr>
      <vt:lpstr>Recording Systems</vt:lpstr>
      <vt:lpstr>Recording Systems</vt:lpstr>
      <vt:lpstr>Texas Property Code § 13.001</vt:lpstr>
      <vt:lpstr>Shelter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W. Beyer</dc:creator>
  <cp:lastModifiedBy>Gerry Beyer</cp:lastModifiedBy>
  <cp:revision>20</cp:revision>
  <cp:lastPrinted>2016-05-01T21:56:45Z</cp:lastPrinted>
  <dcterms:created xsi:type="dcterms:W3CDTF">2012-04-17T20:35:51Z</dcterms:created>
  <dcterms:modified xsi:type="dcterms:W3CDTF">2016-05-01T21:59:30Z</dcterms:modified>
</cp:coreProperties>
</file>