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78" r:id="rId14"/>
    <p:sldId id="268" r:id="rId15"/>
    <p:sldId id="269" r:id="rId16"/>
    <p:sldId id="270" r:id="rId17"/>
    <p:sldId id="271" r:id="rId18"/>
    <p:sldId id="277" r:id="rId19"/>
    <p:sldId id="272" r:id="rId20"/>
    <p:sldId id="273" r:id="rId21"/>
    <p:sldId id="274" r:id="rId22"/>
    <p:sldId id="275" r:id="rId2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386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32096-2CD5-4EA2-9C8A-256C32E91B8C}" type="datetimeFigureOut">
              <a:rPr lang="en-US" smtClean="0"/>
              <a:t>4/17/2012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B51903-42DD-443C-8890-2151E6085FBF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32096-2CD5-4EA2-9C8A-256C32E91B8C}" type="datetimeFigureOut">
              <a:rPr lang="en-US" smtClean="0"/>
              <a:t>4/17/2012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B51903-42DD-443C-8890-2151E6085FB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32096-2CD5-4EA2-9C8A-256C32E91B8C}" type="datetimeFigureOut">
              <a:rPr lang="en-US" smtClean="0"/>
              <a:t>4/17/2012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B51903-42DD-443C-8890-2151E6085FB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32096-2CD5-4EA2-9C8A-256C32E91B8C}" type="datetimeFigureOut">
              <a:rPr lang="en-US" smtClean="0"/>
              <a:t>4/17/2012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B51903-42DD-443C-8890-2151E6085FB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32096-2CD5-4EA2-9C8A-256C32E91B8C}" type="datetimeFigureOut">
              <a:rPr lang="en-US" smtClean="0"/>
              <a:t>4/17/2012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B51903-42DD-443C-8890-2151E6085FBF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32096-2CD5-4EA2-9C8A-256C32E91B8C}" type="datetimeFigureOut">
              <a:rPr lang="en-US" smtClean="0"/>
              <a:t>4/17/2012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B51903-42DD-443C-8890-2151E6085FB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32096-2CD5-4EA2-9C8A-256C32E91B8C}" type="datetimeFigureOut">
              <a:rPr lang="en-US" smtClean="0"/>
              <a:t>4/17/2012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B51903-42DD-443C-8890-2151E6085FB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32096-2CD5-4EA2-9C8A-256C32E91B8C}" type="datetimeFigureOut">
              <a:rPr lang="en-US" smtClean="0"/>
              <a:t>4/17/2012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B51903-42DD-443C-8890-2151E6085FB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32096-2CD5-4EA2-9C8A-256C32E91B8C}" type="datetimeFigureOut">
              <a:rPr lang="en-US" smtClean="0"/>
              <a:t>4/17/2012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B51903-42DD-443C-8890-2151E6085FB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32096-2CD5-4EA2-9C8A-256C32E91B8C}" type="datetimeFigureOut">
              <a:rPr lang="en-US" smtClean="0"/>
              <a:t>4/17/2012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B51903-42DD-443C-8890-2151E6085FBF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86C32096-2CD5-4EA2-9C8A-256C32E91B8C}" type="datetimeFigureOut">
              <a:rPr lang="en-US" smtClean="0"/>
              <a:t>4/17/2012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94B51903-42DD-443C-8890-2151E6085FBF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86C32096-2CD5-4EA2-9C8A-256C32E91B8C}" type="datetimeFigureOut">
              <a:rPr lang="en-US" smtClean="0"/>
              <a:t>4/17/2012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94B51903-42DD-443C-8890-2151E6085FBF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hyperlink" Target="//upload.wikimedia.org/wikipedia/commons/9/95/Theoreticaltownshipmap.gif" TargetMode="Externa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1676400"/>
            <a:ext cx="8077200" cy="1673352"/>
          </a:xfrm>
        </p:spPr>
        <p:txBody>
          <a:bodyPr/>
          <a:lstStyle/>
          <a:p>
            <a:pPr algn="ctr"/>
            <a:r>
              <a:rPr lang="en-US" dirty="0" smtClean="0"/>
              <a:t>Deeds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1487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Elements of Typical Deed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4</a:t>
            </a:r>
            <a:r>
              <a:rPr lang="en-US" b="1" dirty="0" smtClean="0"/>
              <a:t>. Warranties of Title</a:t>
            </a:r>
            <a:endParaRPr lang="en-US" b="1" dirty="0"/>
          </a:p>
          <a:p>
            <a:pPr lvl="1"/>
            <a:endParaRPr lang="en-US" b="1" dirty="0"/>
          </a:p>
          <a:p>
            <a:pPr lvl="1"/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9812917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Elements of Typical Deed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5.  Signatures</a:t>
            </a:r>
            <a:endParaRPr lang="en-US" b="1" dirty="0"/>
          </a:p>
          <a:p>
            <a:pPr lvl="1"/>
            <a:endParaRPr lang="en-US" b="1" dirty="0"/>
          </a:p>
          <a:p>
            <a:pPr lvl="1"/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1341616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Elements of Typical Deed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6.  Acknowledgment</a:t>
            </a:r>
            <a:endParaRPr lang="en-US" b="1" dirty="0"/>
          </a:p>
          <a:p>
            <a:pPr lvl="1"/>
            <a:endParaRPr lang="en-US" b="1" dirty="0"/>
          </a:p>
          <a:p>
            <a:pPr lvl="1"/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6698310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1143000"/>
            <a:ext cx="8077200" cy="2743200"/>
          </a:xfrm>
        </p:spPr>
        <p:txBody>
          <a:bodyPr>
            <a:normAutofit/>
          </a:bodyPr>
          <a:lstStyle/>
          <a:p>
            <a:pPr algn="ctr"/>
            <a:r>
              <a:rPr lang="en-US" dirty="0" smtClean="0"/>
              <a:t>Deeds</a:t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sz="2800" dirty="0" smtClean="0"/>
              <a:t>[continued]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9719393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Execution Formalities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1.  Seal</a:t>
            </a:r>
          </a:p>
          <a:p>
            <a:endParaRPr lang="en-US" b="1" dirty="0"/>
          </a:p>
          <a:p>
            <a:pPr lvl="1"/>
            <a:r>
              <a:rPr lang="en-US" b="1" dirty="0" smtClean="0"/>
              <a:t>Not required under modern law.</a:t>
            </a:r>
            <a:endParaRPr lang="en-US" b="1" dirty="0"/>
          </a:p>
        </p:txBody>
      </p:sp>
      <p:pic>
        <p:nvPicPr>
          <p:cNvPr id="2050" name="Picture 2" descr="http://t1.gstatic.com/images?q=tbn:ANd9GcRgXvpwTCcUVkir33rChhq168WALUno7UWACq8PHIJVTuaMDdhCo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1600" y="4001637"/>
            <a:ext cx="3290680" cy="2209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http://upload.wikimedia.org/wikipedia/commons/4/45/Byzantine_-_Seal_Ring_-_Walters_571053_-_Profile.jp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707" t="29519" r="25466" b="21014"/>
          <a:stretch/>
        </p:blipFill>
        <p:spPr bwMode="auto">
          <a:xfrm>
            <a:off x="1143000" y="3919182"/>
            <a:ext cx="2743201" cy="23747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114437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Execution Formalities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2</a:t>
            </a:r>
            <a:r>
              <a:rPr lang="en-US" b="1" dirty="0" smtClean="0"/>
              <a:t>. Signatures</a:t>
            </a:r>
          </a:p>
          <a:p>
            <a:endParaRPr lang="en-US" b="1" dirty="0"/>
          </a:p>
          <a:p>
            <a:pPr lvl="1"/>
            <a:r>
              <a:rPr lang="en-US" b="1" dirty="0" smtClean="0"/>
              <a:t>Grantor = yes</a:t>
            </a:r>
          </a:p>
          <a:p>
            <a:pPr lvl="1"/>
            <a:endParaRPr lang="en-US" b="1" dirty="0"/>
          </a:p>
          <a:p>
            <a:pPr lvl="1"/>
            <a:r>
              <a:rPr lang="en-US" b="1" dirty="0" smtClean="0"/>
              <a:t>Grantee = no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42011454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Execution Formalities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3. Witnesses</a:t>
            </a:r>
          </a:p>
          <a:p>
            <a:endParaRPr lang="en-US" b="1" dirty="0"/>
          </a:p>
          <a:p>
            <a:pPr lvl="1"/>
            <a:r>
              <a:rPr lang="en-US" b="1" dirty="0" smtClean="0"/>
              <a:t>States vary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3402168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Execution Formalities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4.  Acknowledgment/Notarization</a:t>
            </a:r>
          </a:p>
          <a:p>
            <a:endParaRPr lang="en-US" b="1" dirty="0"/>
          </a:p>
          <a:p>
            <a:pPr lvl="1"/>
            <a:r>
              <a:rPr lang="en-US" b="1" dirty="0" smtClean="0"/>
              <a:t>States vary whether it is essential for valid deed.</a:t>
            </a:r>
          </a:p>
          <a:p>
            <a:pPr lvl="1"/>
            <a:endParaRPr lang="en-US" b="1" dirty="0"/>
          </a:p>
          <a:p>
            <a:pPr lvl="1"/>
            <a:r>
              <a:rPr lang="en-US" b="1" dirty="0" smtClean="0"/>
              <a:t>Often, required to file in public records.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6204914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Execution Formalities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5</a:t>
            </a:r>
            <a:r>
              <a:rPr lang="en-US" b="1" dirty="0" smtClean="0"/>
              <a:t>.  Delivery to Grantee and Acceptance by Grantee</a:t>
            </a:r>
          </a:p>
          <a:p>
            <a:pPr marL="118872" indent="0">
              <a:buNone/>
            </a:pP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6776742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Escrow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18872" indent="0">
              <a:buNone/>
            </a:pPr>
            <a:endParaRPr lang="en-US" dirty="0"/>
          </a:p>
        </p:txBody>
      </p:sp>
      <p:pic>
        <p:nvPicPr>
          <p:cNvPr id="3074" name="Picture 2" descr="http://spendsavelive.com/assets/2009/6/10/escrow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1828800"/>
            <a:ext cx="6467341" cy="45918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797707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Brief History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18872" indent="0">
              <a:buNone/>
            </a:pPr>
            <a:endParaRPr lang="en-US" dirty="0"/>
          </a:p>
        </p:txBody>
      </p:sp>
      <p:pic>
        <p:nvPicPr>
          <p:cNvPr id="1026" name="Picture 2" descr="http://upload.wikimedia.org/wikipedia/commons/thumb/e/e4/Chorin_deed_1273.JPG/220px-Chorin_deed_127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64307" y="1752600"/>
            <a:ext cx="4152900" cy="46059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699553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Legal Description of Property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b="1" dirty="0" smtClean="0"/>
              <a:t>1.  Metes and Bounds</a:t>
            </a:r>
          </a:p>
          <a:p>
            <a:pPr marL="118872" indent="0">
              <a:buNone/>
            </a:pPr>
            <a:endParaRPr lang="en-US" b="1" dirty="0"/>
          </a:p>
          <a:p>
            <a:pPr lvl="1">
              <a:lnSpc>
                <a:spcPct val="120000"/>
              </a:lnSpc>
            </a:pPr>
            <a:r>
              <a:rPr lang="en-US" b="1" dirty="0" smtClean="0"/>
              <a:t>Beginning </a:t>
            </a:r>
            <a:r>
              <a:rPr lang="en-US" b="1" dirty="0"/>
              <a:t>with a corner at the intersection of two stone walls near an apple tree on the north side of Muddy Creek road one mile above the junction of Muddy and </a:t>
            </a:r>
            <a:r>
              <a:rPr lang="en-US" b="1" dirty="0" smtClean="0"/>
              <a:t>Clear Creeks</a:t>
            </a:r>
            <a:r>
              <a:rPr lang="en-US" b="1" dirty="0"/>
              <a:t>, north for 150 rods to the end of the stone wall bordering the road, then northwest along a line to a large standing rock on the corner of John Smith's place, thence west 150 rods to the corner of a barn near a large oak tree, thence south to Muddy Creek road, thence down the side of the creek road to the starting point</a:t>
            </a:r>
            <a:r>
              <a:rPr lang="en-US" b="1" dirty="0" smtClean="0"/>
              <a:t>.</a:t>
            </a:r>
            <a:r>
              <a:rPr lang="en-US" i="1" dirty="0" smtClean="0"/>
              <a:t>	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6591658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2.  Rectangular Survey (Government) System</a:t>
            </a:r>
          </a:p>
          <a:p>
            <a:pPr marL="118872" indent="0">
              <a:buNone/>
            </a:pPr>
            <a:endParaRPr lang="en-US" b="1" dirty="0"/>
          </a:p>
        </p:txBody>
      </p:sp>
      <p:pic>
        <p:nvPicPr>
          <p:cNvPr id="7170" name="Picture 2" descr="File:Theoreticaltownshipmap.gif">
            <a:hlinkClick r:id="rId2"/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788" t="15761" r="5431" b="2328"/>
          <a:stretch/>
        </p:blipFill>
        <p:spPr bwMode="auto">
          <a:xfrm>
            <a:off x="4648200" y="2667000"/>
            <a:ext cx="3820886" cy="3733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914400" y="3733800"/>
            <a:ext cx="256352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E ½ of the NW ¼ of the </a:t>
            </a:r>
            <a:br>
              <a:rPr lang="en-US" b="1" dirty="0" smtClean="0"/>
            </a:br>
            <a:r>
              <a:rPr lang="en-US" b="1" dirty="0" smtClean="0"/>
              <a:t>SW1/4 of Section 8, etc.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3481052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3</a:t>
            </a:r>
            <a:r>
              <a:rPr lang="en-US" b="1" dirty="0" smtClean="0"/>
              <a:t>.  Lot and Block – Plat Maps</a:t>
            </a:r>
          </a:p>
          <a:p>
            <a:endParaRPr lang="en-US" b="1" dirty="0"/>
          </a:p>
          <a:p>
            <a:pPr marL="457200" lvl="1" indent="0">
              <a:buNone/>
            </a:pPr>
            <a:endParaRPr lang="en-US" b="1" dirty="0" smtClean="0"/>
          </a:p>
          <a:p>
            <a:pPr marL="457200" lvl="1" indent="0">
              <a:buNone/>
            </a:pPr>
            <a:r>
              <a:rPr lang="en-US" b="1" dirty="0"/>
              <a:t>	</a:t>
            </a:r>
            <a:endParaRPr lang="en-US" b="1" dirty="0" smtClean="0"/>
          </a:p>
        </p:txBody>
      </p:sp>
      <p:pic>
        <p:nvPicPr>
          <p:cNvPr id="819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73891" y="4343400"/>
            <a:ext cx="4924425" cy="2247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19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98263" y="2590800"/>
            <a:ext cx="4986405" cy="1338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7" name="Straight Arrow Connector 6"/>
          <p:cNvCxnSpPr/>
          <p:nvPr/>
        </p:nvCxnSpPr>
        <p:spPr>
          <a:xfrm>
            <a:off x="5486400" y="3929063"/>
            <a:ext cx="609600" cy="132873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597064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Ohio Statutory General Warranty</a:t>
            </a:r>
            <a:br>
              <a:rPr lang="en-US" dirty="0" smtClean="0"/>
            </a:br>
            <a:r>
              <a:rPr lang="en-US" dirty="0" smtClean="0"/>
              <a:t>Deed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0"/>
            <a:ext cx="8610600" cy="5257800"/>
          </a:xfrm>
        </p:spPr>
        <p:txBody>
          <a:bodyPr>
            <a:normAutofit fontScale="47500" lnSpcReduction="20000"/>
          </a:bodyPr>
          <a:lstStyle/>
          <a:p>
            <a:pPr marL="0" indent="0">
              <a:lnSpc>
                <a:spcPct val="120000"/>
              </a:lnSpc>
              <a:buNone/>
            </a:pPr>
            <a:endParaRPr lang="en-US" b="1" dirty="0"/>
          </a:p>
          <a:p>
            <a:pPr marL="0" indent="0">
              <a:lnSpc>
                <a:spcPct val="120000"/>
              </a:lnSpc>
              <a:buNone/>
            </a:pPr>
            <a:r>
              <a:rPr lang="en-US" sz="3800" b="1" dirty="0"/>
              <a:t>. . . . . . (marital status), of . . . . . . . County,. . . . . . for valuable consideration paid, grant(s), with general warranty covenants, to . . . . ., whose tax-mailing address is . . . </a:t>
            </a:r>
            <a:r>
              <a:rPr lang="en-US" sz="3800" b="1" dirty="0" smtClean="0"/>
              <a:t>, </a:t>
            </a:r>
            <a:r>
              <a:rPr lang="en-US" sz="3800" b="1" dirty="0"/>
              <a:t>the following real property:</a:t>
            </a:r>
          </a:p>
          <a:p>
            <a:pPr marL="0" indent="0">
              <a:lnSpc>
                <a:spcPct val="120000"/>
              </a:lnSpc>
              <a:buNone/>
            </a:pPr>
            <a:endParaRPr lang="en-US" sz="3800" b="1" dirty="0"/>
          </a:p>
          <a:p>
            <a:pPr marL="0" indent="0" algn="ctr">
              <a:lnSpc>
                <a:spcPct val="120000"/>
              </a:lnSpc>
              <a:buNone/>
            </a:pPr>
            <a:r>
              <a:rPr lang="en-US" sz="3800" b="1" dirty="0"/>
              <a:t>(description of land or interest therein and encumbrances, reservations, and exceptions, if any)</a:t>
            </a:r>
          </a:p>
          <a:p>
            <a:pPr marL="0" indent="0">
              <a:lnSpc>
                <a:spcPct val="120000"/>
              </a:lnSpc>
              <a:buNone/>
            </a:pPr>
            <a:endParaRPr lang="en-US" sz="3400" b="1" dirty="0"/>
          </a:p>
          <a:p>
            <a:pPr marL="0" indent="0">
              <a:lnSpc>
                <a:spcPct val="120000"/>
              </a:lnSpc>
              <a:buNone/>
            </a:pPr>
            <a:r>
              <a:rPr lang="en-US" sz="3800" b="1" dirty="0"/>
              <a:t>Prior Instrument Reference: Volume . . . ., Page . . .</a:t>
            </a:r>
          </a:p>
          <a:p>
            <a:pPr marL="0" indent="0">
              <a:lnSpc>
                <a:spcPct val="120000"/>
              </a:lnSpc>
              <a:buNone/>
            </a:pPr>
            <a:endParaRPr lang="en-US" sz="3800" b="1" dirty="0"/>
          </a:p>
          <a:p>
            <a:pPr marL="0" indent="0">
              <a:lnSpc>
                <a:spcPct val="120000"/>
              </a:lnSpc>
              <a:buNone/>
            </a:pPr>
            <a:r>
              <a:rPr lang="en-US" sz="3800" b="1" dirty="0"/>
              <a:t>. . . . . ., wife (husband) of the grantor, releases all rights of dower therein.</a:t>
            </a:r>
          </a:p>
          <a:p>
            <a:pPr marL="0" indent="0">
              <a:lnSpc>
                <a:spcPct val="120000"/>
              </a:lnSpc>
              <a:buNone/>
            </a:pPr>
            <a:endParaRPr lang="en-US" sz="3800" b="1" dirty="0"/>
          </a:p>
          <a:p>
            <a:pPr marL="0" indent="0">
              <a:lnSpc>
                <a:spcPct val="120000"/>
              </a:lnSpc>
              <a:buNone/>
            </a:pPr>
            <a:r>
              <a:rPr lang="en-US" sz="3800" b="1" dirty="0"/>
              <a:t>Executed this . . . . . . . day of . . . . . </a:t>
            </a:r>
            <a:r>
              <a:rPr lang="en-US" sz="3800" b="1" dirty="0" smtClean="0"/>
              <a:t>..</a:t>
            </a:r>
          </a:p>
          <a:p>
            <a:pPr marL="0" indent="0">
              <a:lnSpc>
                <a:spcPct val="120000"/>
              </a:lnSpc>
              <a:buNone/>
            </a:pPr>
            <a:endParaRPr lang="en-US" sz="3800" b="1" dirty="0" smtClean="0"/>
          </a:p>
          <a:p>
            <a:pPr marL="0" indent="0">
              <a:lnSpc>
                <a:spcPct val="120000"/>
              </a:lnSpc>
              <a:buNone/>
            </a:pPr>
            <a:r>
              <a:rPr lang="en-US" sz="3800" b="1" dirty="0" smtClean="0"/>
              <a:t>. </a:t>
            </a:r>
            <a:r>
              <a:rPr lang="en-US" sz="3800" b="1" dirty="0"/>
              <a:t>. . . . . . . . . . . . . . . . . . . . . . . . </a:t>
            </a:r>
            <a:r>
              <a:rPr lang="en-US" sz="3800" b="1" dirty="0" smtClean="0"/>
              <a:t>.</a:t>
            </a:r>
            <a:endParaRPr lang="en-US" sz="3800" b="1" dirty="0"/>
          </a:p>
          <a:p>
            <a:pPr marL="0" indent="0">
              <a:lnSpc>
                <a:spcPct val="120000"/>
              </a:lnSpc>
              <a:buNone/>
            </a:pPr>
            <a:r>
              <a:rPr lang="en-US" sz="3800" b="1" dirty="0"/>
              <a:t>(Signature of Grantor)</a:t>
            </a:r>
          </a:p>
          <a:p>
            <a:pPr marL="0" indent="0">
              <a:lnSpc>
                <a:spcPct val="120000"/>
              </a:lnSpc>
              <a:buNone/>
            </a:pPr>
            <a:endParaRPr lang="en-US" sz="3800" b="1" dirty="0"/>
          </a:p>
          <a:p>
            <a:pPr marL="0" indent="0" algn="ctr">
              <a:lnSpc>
                <a:spcPct val="120000"/>
              </a:lnSpc>
              <a:buNone/>
            </a:pPr>
            <a:r>
              <a:rPr lang="en-US" sz="3800" b="1" dirty="0"/>
              <a:t>(Execution in accordance with Chapter 5301. of the Revised Code</a:t>
            </a:r>
            <a:r>
              <a:rPr lang="en-US" sz="3800" b="1" dirty="0" smtClean="0"/>
              <a:t>)”</a:t>
            </a:r>
            <a:endParaRPr lang="en-US" sz="3800" b="1" dirty="0"/>
          </a:p>
        </p:txBody>
      </p:sp>
    </p:spTree>
    <p:extLst>
      <p:ext uri="{BB962C8B-B14F-4D97-AF65-F5344CB8AC3E}">
        <p14:creationId xmlns:p14="http://schemas.microsoft.com/office/powerpoint/2010/main" val="30764652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Types of Deeds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1.  Warranty Deed</a:t>
            </a:r>
          </a:p>
          <a:p>
            <a:endParaRPr lang="en-US" b="1" dirty="0"/>
          </a:p>
          <a:p>
            <a:pPr lvl="1"/>
            <a:r>
              <a:rPr lang="en-US" b="1" dirty="0" smtClean="0"/>
              <a:t>Grantor personally makes the “standard” warranties regarding the title being transferred.</a:t>
            </a:r>
          </a:p>
        </p:txBody>
      </p:sp>
    </p:spTree>
    <p:extLst>
      <p:ext uri="{BB962C8B-B14F-4D97-AF65-F5344CB8AC3E}">
        <p14:creationId xmlns:p14="http://schemas.microsoft.com/office/powerpoint/2010/main" val="6490899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Types of Deeds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2</a:t>
            </a:r>
            <a:r>
              <a:rPr lang="en-US" b="1" dirty="0" smtClean="0"/>
              <a:t>.  Special or Limited Warranty Deed</a:t>
            </a:r>
          </a:p>
          <a:p>
            <a:endParaRPr lang="en-US" b="1" dirty="0"/>
          </a:p>
          <a:p>
            <a:pPr lvl="1"/>
            <a:r>
              <a:rPr lang="en-US" b="1" dirty="0" smtClean="0"/>
              <a:t>Grantor personally makes some, but not all, of the “standard” warranties regarding the title being transferred.</a:t>
            </a:r>
          </a:p>
        </p:txBody>
      </p:sp>
    </p:spTree>
    <p:extLst>
      <p:ext uri="{BB962C8B-B14F-4D97-AF65-F5344CB8AC3E}">
        <p14:creationId xmlns:p14="http://schemas.microsoft.com/office/powerpoint/2010/main" val="15814167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Types of Deeds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3.  Quitclaim Deed</a:t>
            </a:r>
          </a:p>
          <a:p>
            <a:endParaRPr lang="en-US" b="1" dirty="0"/>
          </a:p>
          <a:p>
            <a:pPr lvl="1"/>
            <a:r>
              <a:rPr lang="en-US" b="1" dirty="0" smtClean="0"/>
              <a:t>Grantor conveys what the grantor has but does not warrant that the grantor has anything.</a:t>
            </a:r>
          </a:p>
          <a:p>
            <a:endParaRPr lang="en-US" b="1" dirty="0" smtClean="0"/>
          </a:p>
          <a:p>
            <a:pPr lvl="1"/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7741989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Elements of Typical Deed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1.  The Premises</a:t>
            </a:r>
          </a:p>
          <a:p>
            <a:endParaRPr lang="en-US" b="1" dirty="0"/>
          </a:p>
          <a:p>
            <a:pPr lvl="1"/>
            <a:r>
              <a:rPr lang="en-US" b="1" dirty="0" smtClean="0"/>
              <a:t>Designation of parties</a:t>
            </a:r>
          </a:p>
          <a:p>
            <a:pPr lvl="1"/>
            <a:r>
              <a:rPr lang="en-US" b="1" dirty="0" smtClean="0"/>
              <a:t>Words of grant</a:t>
            </a:r>
          </a:p>
          <a:p>
            <a:pPr lvl="1"/>
            <a:r>
              <a:rPr lang="en-US" b="1" dirty="0" smtClean="0"/>
              <a:t>Description of land</a:t>
            </a:r>
          </a:p>
          <a:p>
            <a:pPr lvl="1"/>
            <a:r>
              <a:rPr lang="en-US" b="1" dirty="0" smtClean="0"/>
              <a:t>Estate granted</a:t>
            </a:r>
          </a:p>
          <a:p>
            <a:pPr lvl="1"/>
            <a:r>
              <a:rPr lang="en-US" b="1" dirty="0" smtClean="0"/>
              <a:t>Consideration paid</a:t>
            </a:r>
          </a:p>
          <a:p>
            <a:pPr lvl="2"/>
            <a:r>
              <a:rPr lang="en-US" b="1" dirty="0" smtClean="0"/>
              <a:t>Typically, just nominal, not actual price paid</a:t>
            </a:r>
          </a:p>
          <a:p>
            <a:pPr lvl="1"/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41598490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Elements of Typical Deed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2</a:t>
            </a:r>
            <a:r>
              <a:rPr lang="en-US" b="1" dirty="0" smtClean="0"/>
              <a:t>.  Habendum</a:t>
            </a:r>
          </a:p>
          <a:p>
            <a:pPr marL="118872" indent="0">
              <a:buNone/>
            </a:pPr>
            <a:endParaRPr lang="en-US" b="1" dirty="0"/>
          </a:p>
          <a:p>
            <a:pPr lvl="1"/>
            <a:r>
              <a:rPr lang="en-US" b="1" dirty="0" smtClean="0"/>
              <a:t>Statement of limitations if estate is not fee simple.</a:t>
            </a:r>
          </a:p>
          <a:p>
            <a:endParaRPr lang="en-US" b="1" dirty="0"/>
          </a:p>
          <a:p>
            <a:pPr lvl="1"/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8523472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Elements of Typical Deed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3. Reddendum</a:t>
            </a:r>
          </a:p>
          <a:p>
            <a:endParaRPr lang="en-US" b="1" dirty="0"/>
          </a:p>
          <a:p>
            <a:pPr lvl="1"/>
            <a:r>
              <a:rPr lang="en-US" b="1" dirty="0" smtClean="0"/>
              <a:t>Portions of estate the grantor is retaining.</a:t>
            </a:r>
          </a:p>
          <a:p>
            <a:pPr marL="118872" indent="0">
              <a:buNone/>
            </a:pPr>
            <a:endParaRPr lang="en-US" b="1" dirty="0"/>
          </a:p>
          <a:p>
            <a:pPr lvl="1"/>
            <a:endParaRPr lang="en-US" b="1" dirty="0"/>
          </a:p>
          <a:p>
            <a:pPr lvl="1"/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530368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226</TotalTime>
  <Words>538</Words>
  <Application>Microsoft Office PowerPoint</Application>
  <PresentationFormat>On-screen Show (4:3)</PresentationFormat>
  <Paragraphs>88</Paragraphs>
  <Slides>22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3" baseType="lpstr">
      <vt:lpstr>Module</vt:lpstr>
      <vt:lpstr>Deeds</vt:lpstr>
      <vt:lpstr>Brief History</vt:lpstr>
      <vt:lpstr>Ohio Statutory General Warranty Deed</vt:lpstr>
      <vt:lpstr>Types of Deeds</vt:lpstr>
      <vt:lpstr>Types of Deeds</vt:lpstr>
      <vt:lpstr>Types of Deeds</vt:lpstr>
      <vt:lpstr>Elements of Typical Deed</vt:lpstr>
      <vt:lpstr>Elements of Typical Deed</vt:lpstr>
      <vt:lpstr>Elements of Typical Deed</vt:lpstr>
      <vt:lpstr>Elements of Typical Deed</vt:lpstr>
      <vt:lpstr>Elements of Typical Deed</vt:lpstr>
      <vt:lpstr>Elements of Typical Deed</vt:lpstr>
      <vt:lpstr>Deeds  [continued]</vt:lpstr>
      <vt:lpstr>Execution Formalities</vt:lpstr>
      <vt:lpstr>Execution Formalities</vt:lpstr>
      <vt:lpstr>Execution Formalities</vt:lpstr>
      <vt:lpstr>Execution Formalities</vt:lpstr>
      <vt:lpstr>Execution Formalities</vt:lpstr>
      <vt:lpstr>Escrow</vt:lpstr>
      <vt:lpstr>Legal Description of Property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Gerry W. Beyer</dc:creator>
  <cp:lastModifiedBy>Gerry W. Beyer</cp:lastModifiedBy>
  <cp:revision>12</cp:revision>
  <dcterms:created xsi:type="dcterms:W3CDTF">2012-04-16T19:39:47Z</dcterms:created>
  <dcterms:modified xsi:type="dcterms:W3CDTF">2012-04-17T20:33:59Z</dcterms:modified>
</cp:coreProperties>
</file>