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58" r:id="rId20"/>
    <p:sldId id="275" r:id="rId21"/>
    <p:sldId id="283" r:id="rId22"/>
    <p:sldId id="284" r:id="rId23"/>
    <p:sldId id="285" r:id="rId24"/>
    <p:sldId id="286" r:id="rId25"/>
    <p:sldId id="287" r:id="rId26"/>
    <p:sldId id="276" r:id="rId27"/>
    <p:sldId id="277" r:id="rId28"/>
    <p:sldId id="278" r:id="rId29"/>
    <p:sldId id="279" r:id="rId30"/>
    <p:sldId id="288" r:id="rId31"/>
    <p:sldId id="303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DCC7CB8-1825-4E4F-836A-D69D65D23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E181593-898B-40BB-8973-AB2FD77B39C3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http://www.lostagain.net/mdends/100/170/index.php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7D56539-8848-42DB-83E3-4E0D58775E24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http://www.helloatlanticcity.com/images/Youngs%20Hotel%20c1905.jpg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D289-6830-4741-80A8-6107EE2CF0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B95E6-AEC9-4E48-A0F8-542440AA32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4A25-E3CB-439B-B67A-8F973ED604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C166C-B925-4B41-AC62-6F318782E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28589-E00F-400C-B623-42CA23517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72376-5A4F-43F4-9407-03FAAB879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037BB-F26C-49CB-9F39-2F65A6A62E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A5163-DAEF-4C79-BC92-F9FDA4920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E1255-B302-4F32-B348-A9ACBA64DB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F5C0A-7BCB-45AC-87F1-EBBBA3B090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CEC7A29B-5C38-4583-AB26-F2B8A7366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5CCBE3A-9275-4834-B3DC-33BBFBF55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Real Estate Contract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Contract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true “standard”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Contract must: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Comply with state law</a:t>
            </a:r>
          </a:p>
          <a:p>
            <a:pPr lvl="1"/>
            <a:r>
              <a:rPr lang="en-US" b="1" dirty="0" smtClean="0"/>
              <a:t>Be adapted to local customs</a:t>
            </a:r>
          </a:p>
          <a:p>
            <a:pPr lvl="1"/>
            <a:r>
              <a:rPr lang="en-US" b="1" dirty="0" smtClean="0"/>
              <a:t>Individualized for client’s exact situation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49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State Real Estate Commission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State Bar Associations</a:t>
            </a:r>
          </a:p>
          <a:p>
            <a:endParaRPr lang="en-US" b="1" dirty="0"/>
          </a:p>
          <a:p>
            <a:r>
              <a:rPr lang="en-US" b="1" dirty="0" smtClean="0"/>
              <a:t>Commercial Publications</a:t>
            </a:r>
          </a:p>
          <a:p>
            <a:pPr lvl="1"/>
            <a:r>
              <a:rPr lang="en-US" b="1" dirty="0" smtClean="0"/>
              <a:t>Form books</a:t>
            </a:r>
          </a:p>
          <a:p>
            <a:pPr lvl="1"/>
            <a:r>
              <a:rPr lang="en-US" b="1" dirty="0" smtClean="0"/>
              <a:t>Computer programs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User developed forms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91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Benefits from using forms:</a:t>
            </a:r>
          </a:p>
          <a:p>
            <a:endParaRPr lang="en-US" b="1" dirty="0"/>
          </a:p>
          <a:p>
            <a:r>
              <a:rPr lang="en-US" b="1" dirty="0" smtClean="0"/>
              <a:t>Warnings: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26" y="1600200"/>
            <a:ext cx="60649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Time for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Time Stated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Reasonable time from contract date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Based on exact facts of case</a:t>
            </a:r>
          </a:p>
        </p:txBody>
      </p:sp>
    </p:spTree>
    <p:extLst>
      <p:ext uri="{BB962C8B-B14F-4D97-AF65-F5344CB8AC3E}">
        <p14:creationId xmlns:p14="http://schemas.microsoft.com/office/powerpoint/2010/main" val="18485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time stated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 law = time deemed of the essence</a:t>
            </a:r>
          </a:p>
          <a:p>
            <a:endParaRPr lang="en-US" b="1" dirty="0"/>
          </a:p>
          <a:p>
            <a:r>
              <a:rPr lang="en-US" b="1" dirty="0" smtClean="0"/>
              <a:t>At equity (specific performance) = time </a:t>
            </a:r>
            <a:r>
              <a:rPr lang="en-US" b="1" i="1" dirty="0" smtClean="0"/>
              <a:t>not</a:t>
            </a:r>
            <a:r>
              <a:rPr lang="en-US" b="1" dirty="0" smtClean="0"/>
              <a:t> deemed of the essence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01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“Time of the essence”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By express statement</a:t>
            </a:r>
          </a:p>
          <a:p>
            <a:endParaRPr lang="en-US" b="1" dirty="0"/>
          </a:p>
          <a:p>
            <a:r>
              <a:rPr lang="en-US" b="1" dirty="0" smtClean="0"/>
              <a:t>By surrounding facts and circumstances</a:t>
            </a:r>
          </a:p>
          <a:p>
            <a:endParaRPr lang="en-US" b="1" dirty="0"/>
          </a:p>
          <a:p>
            <a:r>
              <a:rPr lang="en-US" b="1" dirty="0" smtClean="0"/>
              <a:t>Nature of property (especially in an unstable market)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94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Kasten</a:t>
            </a:r>
            <a:r>
              <a:rPr lang="en-US" b="1" dirty="0" smtClean="0"/>
              <a:t>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5" descr="17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086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" y="3657600"/>
            <a:ext cx="1371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Close to Maple Ridge Subdivision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Doctorman</a:t>
            </a:r>
            <a:r>
              <a:rPr lang="en-US" b="1" dirty="0" smtClean="0"/>
              <a:t> v. Schroeder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5" descr="Youngs%20Hotel%20c1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962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219200" y="6248400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Similar building to where closing was to occur in Atlantic City, NJ.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Parties have contractual capacity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Contract has legal purpose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Offer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Acceptance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Consideration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Statute of Frauds compliance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34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8077200" cy="2514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Financing Arrangements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[Buyer’s performance]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621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person wants property but does not have money.</a:t>
            </a:r>
            <a:endParaRPr lang="en-US" b="1" dirty="0"/>
          </a:p>
          <a:p>
            <a:pPr lvl="1"/>
            <a:r>
              <a:rPr lang="en-US" b="1" dirty="0" smtClean="0"/>
              <a:t>Person needs to become a debtor.</a:t>
            </a:r>
          </a:p>
        </p:txBody>
      </p:sp>
      <p:pic>
        <p:nvPicPr>
          <p:cNvPr id="12290" name="Picture 2" descr="http://utleylawoffice.com/Images/empty%20po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9338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Seller’s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Refusal</a:t>
            </a:r>
          </a:p>
        </p:txBody>
      </p:sp>
      <p:pic>
        <p:nvPicPr>
          <p:cNvPr id="1026" name="Picture 2" descr="http://www.webbizgirl.com/images/just-say-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82436"/>
            <a:ext cx="4188182" cy="38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Seller’s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Obtain promise to repay</a:t>
            </a:r>
          </a:p>
          <a:p>
            <a:pPr lvl="1"/>
            <a:r>
              <a:rPr lang="en-US" b="1" dirty="0" smtClean="0"/>
              <a:t>Unsecured creditor</a:t>
            </a:r>
          </a:p>
          <a:p>
            <a:pPr lvl="1"/>
            <a:r>
              <a:rPr lang="en-US" b="1" dirty="0" smtClean="0"/>
              <a:t>General creditor</a:t>
            </a:r>
          </a:p>
        </p:txBody>
      </p:sp>
      <p:pic>
        <p:nvPicPr>
          <p:cNvPr id="2050" name="Picture 2" descr="http://www.promissorynoteform.org/images/promissory-note-sampl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" b="10711"/>
          <a:stretch/>
        </p:blipFill>
        <p:spPr bwMode="auto">
          <a:xfrm>
            <a:off x="3048000" y="3581400"/>
            <a:ext cx="543781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Seller’s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Obtain surety</a:t>
            </a:r>
          </a:p>
          <a:p>
            <a:pPr lvl="1"/>
            <a:r>
              <a:rPr lang="en-US" b="1" dirty="0" smtClean="0"/>
              <a:t>Co-signer</a:t>
            </a:r>
          </a:p>
          <a:p>
            <a:pPr lvl="1"/>
            <a:r>
              <a:rPr lang="en-US" b="1" dirty="0" smtClean="0"/>
              <a:t>Accommodation party</a:t>
            </a:r>
          </a:p>
          <a:p>
            <a:pPr lvl="1"/>
            <a:r>
              <a:rPr lang="en-US" b="1" dirty="0" smtClean="0"/>
              <a:t>Guarantor</a:t>
            </a:r>
          </a:p>
        </p:txBody>
      </p:sp>
      <p:pic>
        <p:nvPicPr>
          <p:cNvPr id="3074" name="Picture 2" descr="http://www.loanmortgagecredit.com/wp-content/uploads/2009/09/guarantor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"/>
          <a:stretch/>
        </p:blipFill>
        <p:spPr bwMode="auto">
          <a:xfrm>
            <a:off x="3893308" y="3505199"/>
            <a:ext cx="4229100" cy="28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Seller’s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 Obtain Collateral</a:t>
            </a:r>
          </a:p>
          <a:p>
            <a:pPr lvl="1"/>
            <a:r>
              <a:rPr lang="en-US" b="1" dirty="0" smtClean="0"/>
              <a:t>Mortgage</a:t>
            </a:r>
          </a:p>
          <a:p>
            <a:pPr lvl="1"/>
            <a:r>
              <a:rPr lang="en-US" b="1" dirty="0" smtClean="0"/>
              <a:t>Deed of trust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  <p:pic>
        <p:nvPicPr>
          <p:cNvPr id="4100" name="Picture 4" descr="http://uploads.static.vosizneias.com/2010/06/mortgage-fra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598"/>
            <a:ext cx="4381500" cy="40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/>
              <a:t>Purchase-Money Mortgage</a:t>
            </a:r>
            <a:br>
              <a:rPr lang="en-US" sz="4000" b="1" dirty="0" smtClean="0"/>
            </a:br>
            <a:r>
              <a:rPr lang="en-US" sz="2800" b="1" dirty="0" smtClean="0"/>
              <a:t>Seller = Lender  [owner financing]</a:t>
            </a:r>
            <a:endParaRPr lang="en-US" sz="40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91234"/>
              </p:ext>
            </p:extLst>
          </p:nvPr>
        </p:nvGraphicFramePr>
        <p:xfrm>
          <a:off x="1143000" y="1698455"/>
          <a:ext cx="6629400" cy="493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Photo Editor Photo" r:id="rId3" imgW="4923810" imgH="4277322" progId="MSPhotoEd.3">
                  <p:embed/>
                </p:oleObj>
              </mc:Choice>
              <mc:Fallback>
                <p:oleObj name="Photo Editor Photo" r:id="rId3" imgW="4923810" imgH="427732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98455"/>
                        <a:ext cx="6629400" cy="4930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1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/>
              <a:t>Purchase-Money Mortgage</a:t>
            </a:r>
            <a:br>
              <a:rPr lang="en-US" sz="4000" b="1" dirty="0" smtClean="0"/>
            </a:br>
            <a:r>
              <a:rPr lang="en-US" sz="2800" b="1" dirty="0" smtClean="0"/>
              <a:t>Seller </a:t>
            </a:r>
            <a:r>
              <a:rPr lang="en-US" sz="2800" b="1" dirty="0" smtClean="0">
                <a:cs typeface="Tahoma" charset="0"/>
              </a:rPr>
              <a:t>≠</a:t>
            </a:r>
            <a:r>
              <a:rPr lang="en-US" sz="2800" b="1" dirty="0" smtClean="0"/>
              <a:t> Lender  [bank financing]</a:t>
            </a:r>
            <a:endParaRPr lang="en-US" sz="40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1905000"/>
          <a:ext cx="7543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Photo Editor Photo" r:id="rId3" imgW="6028571" imgH="4885714" progId="MSPhotoEd.3">
                  <p:embed/>
                </p:oleObj>
              </mc:Choice>
              <mc:Fallback>
                <p:oleObj name="Photo Editor Photo" r:id="rId3" imgW="6028571" imgH="48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543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6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Deed of Trust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288471"/>
              </p:ext>
            </p:extLst>
          </p:nvPr>
        </p:nvGraphicFramePr>
        <p:xfrm>
          <a:off x="609600" y="1828800"/>
          <a:ext cx="7620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Photo Editor Photo" r:id="rId3" imgW="5915851" imgH="5180952" progId="MSPhotoEd.3">
                  <p:embed/>
                </p:oleObj>
              </mc:Choice>
              <mc:Fallback>
                <p:oleObj name="Photo Editor Photo" r:id="rId3" imgW="5915851" imgH="51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620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0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/>
              <a:t>Installment Land Contract</a:t>
            </a:r>
            <a:br>
              <a:rPr lang="en-US" sz="4000" b="1" dirty="0" smtClean="0"/>
            </a:br>
            <a:r>
              <a:rPr lang="en-US" sz="4000" b="1" dirty="0" err="1" smtClean="0"/>
              <a:t>Contract</a:t>
            </a:r>
            <a:r>
              <a:rPr lang="en-US" sz="4000" b="1" dirty="0" smtClean="0"/>
              <a:t> for Deed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625609"/>
          </a:xfrm>
        </p:spPr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16446"/>
              </p:ext>
            </p:extLst>
          </p:nvPr>
        </p:nvGraphicFramePr>
        <p:xfrm>
          <a:off x="1143000" y="1752600"/>
          <a:ext cx="7066236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Photo Editor Photo" r:id="rId3" imgW="5390476" imgH="3315163" progId="MSPhotoEd.3">
                  <p:embed/>
                </p:oleObj>
              </mc:Choice>
              <mc:Fallback>
                <p:oleObj name="Photo Editor Photo" r:id="rId3" imgW="5390476" imgH="331516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7066236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1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Because equity regards all land as unique, the non-breaching party can request </a:t>
            </a:r>
            <a:r>
              <a:rPr lang="en-US" b="1" u="sng" dirty="0" smtClean="0"/>
              <a:t>specific performance</a:t>
            </a:r>
            <a:r>
              <a:rPr lang="en-US" b="1" dirty="0" smtClean="0"/>
              <a:t> as monetary damages are inadequate.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62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Pay Mortgage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Common law = mortgagor lost all rights to property</a:t>
            </a:r>
          </a:p>
          <a:p>
            <a:endParaRPr lang="en-US" b="1" dirty="0"/>
          </a:p>
          <a:p>
            <a:r>
              <a:rPr lang="en-US" b="1" dirty="0" smtClean="0"/>
              <a:t>Equity of Redemption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 smtClean="0"/>
              <a:t>Strict Foreclosure (rare)</a:t>
            </a:r>
          </a:p>
          <a:p>
            <a:endParaRPr lang="en-US" b="1" dirty="0"/>
          </a:p>
          <a:p>
            <a:r>
              <a:rPr lang="en-US" b="1" dirty="0" smtClean="0"/>
              <a:t>Foreclosure by Sale (common)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87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8077200" cy="2667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Real Estate </a:t>
            </a:r>
            <a:r>
              <a:rPr lang="en-US" b="1" dirty="0" smtClean="0"/>
              <a:t>Contract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[continued]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689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Pay Deed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Includes power </a:t>
            </a:r>
            <a:r>
              <a:rPr lang="en-US" b="1" dirty="0" smtClean="0"/>
              <a:t>of </a:t>
            </a:r>
            <a:r>
              <a:rPr lang="en-US" b="1" dirty="0" smtClean="0"/>
              <a:t>“trustee” </a:t>
            </a:r>
            <a:r>
              <a:rPr lang="en-US" b="1" dirty="0" smtClean="0"/>
              <a:t>to </a:t>
            </a:r>
            <a:r>
              <a:rPr lang="en-US" b="1" dirty="0" smtClean="0"/>
              <a:t>sell without court proceedings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Faster and cheaper than traditional mortgage foreclosure.</a:t>
            </a:r>
          </a:p>
          <a:p>
            <a:pPr lvl="1"/>
            <a:r>
              <a:rPr lang="en-US" b="1" dirty="0" smtClean="0"/>
              <a:t>Over time, states have add protections for purchaser.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to Pay Installment Land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Traditional </a:t>
            </a:r>
            <a:r>
              <a:rPr lang="en-US" b="1" dirty="0" smtClean="0"/>
              <a:t>approach</a:t>
            </a:r>
          </a:p>
          <a:p>
            <a:pPr lvl="1"/>
            <a:r>
              <a:rPr lang="en-US" b="1" dirty="0" smtClean="0"/>
              <a:t>Seller keeps all payments and land.</a:t>
            </a:r>
          </a:p>
          <a:p>
            <a:pPr lvl="1"/>
            <a:r>
              <a:rPr lang="en-US" b="1" dirty="0" smtClean="0"/>
              <a:t>Buyer has no redemption rights.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Modern </a:t>
            </a:r>
            <a:r>
              <a:rPr lang="en-US" b="1" dirty="0" smtClean="0"/>
              <a:t>trend</a:t>
            </a:r>
          </a:p>
          <a:p>
            <a:pPr lvl="1"/>
            <a:r>
              <a:rPr lang="en-US" b="1" dirty="0" smtClean="0"/>
              <a:t>Provide buyers with protections.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077200" cy="3048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Merchantable /Marketable</a:t>
            </a:r>
            <a:br>
              <a:rPr lang="en-US" b="1" dirty="0" smtClean="0"/>
            </a:br>
            <a:r>
              <a:rPr lang="en-US" b="1" dirty="0" smtClean="0"/>
              <a:t>Title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[Seller’s performance]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869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to Determine M.T.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Reasonable person </a:t>
            </a:r>
            <a:r>
              <a:rPr lang="en-US" b="1" dirty="0" smtClean="0"/>
              <a:t>test</a:t>
            </a:r>
          </a:p>
          <a:p>
            <a:pPr lvl="1"/>
            <a:r>
              <a:rPr lang="en-US" b="1" dirty="0" smtClean="0"/>
              <a:t>Title not subject to doubt by reasonable person purchasing the property.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Specific performance </a:t>
            </a:r>
            <a:r>
              <a:rPr lang="en-US" b="1" dirty="0" smtClean="0"/>
              <a:t>test</a:t>
            </a:r>
          </a:p>
          <a:p>
            <a:pPr lvl="1"/>
            <a:r>
              <a:rPr lang="en-US" b="1" dirty="0" smtClean="0"/>
              <a:t>Title good enough that a court would order specific performance of sales contract.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53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that make title 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Unless otherwise agreed by parties: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Interest less than fee simple absolute</a:t>
            </a:r>
          </a:p>
          <a:p>
            <a:pPr lvl="1"/>
            <a:r>
              <a:rPr lang="en-US" b="1" dirty="0" smtClean="0"/>
              <a:t>Encumbrances (mortgage, tax lien, etc.)</a:t>
            </a:r>
          </a:p>
          <a:p>
            <a:pPr lvl="1"/>
            <a:r>
              <a:rPr lang="en-US" b="1" dirty="0" smtClean="0"/>
              <a:t>Restrictions (easements, covenants, etc.)</a:t>
            </a:r>
          </a:p>
          <a:p>
            <a:pPr lvl="1"/>
            <a:r>
              <a:rPr lang="en-US" b="1" dirty="0" smtClean="0"/>
              <a:t>Break in chain of title (lack of vertical privity)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9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of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Before seller in breach, buyer must: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Give seller notice of defects, and</a:t>
            </a:r>
          </a:p>
          <a:p>
            <a:pPr lvl="1"/>
            <a:r>
              <a:rPr lang="en-US" b="1" dirty="0" smtClean="0"/>
              <a:t>Allow seller a reasonable time to fix.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4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Quiet Title Suit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Remedy for </a:t>
            </a:r>
            <a:r>
              <a:rPr lang="en-US" b="1" dirty="0" err="1" smtClean="0"/>
              <a:t>unmerchantable</a:t>
            </a:r>
            <a:r>
              <a:rPr lang="en-US" b="1" dirty="0" smtClean="0"/>
              <a:t> title.</a:t>
            </a:r>
          </a:p>
          <a:p>
            <a:endParaRPr lang="en-US" b="1" dirty="0"/>
          </a:p>
          <a:p>
            <a:r>
              <a:rPr lang="en-US" b="1" dirty="0" smtClean="0"/>
              <a:t>Bring all claimants to court and have claims resolved.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99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Statute of Frauds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Proper Tender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One party must tender to place other party in breach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Buyer tenders money (or agreed financing).</a:t>
            </a:r>
          </a:p>
          <a:p>
            <a:pPr lvl="1"/>
            <a:r>
              <a:rPr lang="en-US" b="1" dirty="0" smtClean="0"/>
              <a:t>Seller tenders deed which conveys merchantable title (as modified by contract).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39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Parties may assign their rights.</a:t>
            </a:r>
          </a:p>
          <a:p>
            <a:endParaRPr lang="en-US" b="1" dirty="0"/>
          </a:p>
          <a:p>
            <a:r>
              <a:rPr lang="en-US" b="1" dirty="0" smtClean="0"/>
              <a:t>Why would they?</a:t>
            </a:r>
          </a:p>
          <a:p>
            <a:pPr lvl="1"/>
            <a:r>
              <a:rPr lang="en-US" b="1" dirty="0" smtClean="0"/>
              <a:t>Seller</a:t>
            </a:r>
          </a:p>
          <a:p>
            <a:pPr lvl="1"/>
            <a:r>
              <a:rPr lang="en-US" b="1" dirty="0" smtClean="0"/>
              <a:t>Buyer</a:t>
            </a:r>
          </a:p>
        </p:txBody>
      </p:sp>
    </p:spTree>
    <p:extLst>
      <p:ext uri="{BB962C8B-B14F-4D97-AF65-F5344CB8AC3E}">
        <p14:creationId xmlns:p14="http://schemas.microsoft.com/office/powerpoint/2010/main" val="41477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Remedies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Purchaser’s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Terminate contract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Specific performance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Damages</a:t>
            </a:r>
          </a:p>
          <a:p>
            <a:pPr lvl="1"/>
            <a:r>
              <a:rPr lang="en-US" b="1" dirty="0" smtClean="0"/>
              <a:t>Common law (English rule) = only if bad faith on seller’s part [pre-contract position]</a:t>
            </a:r>
          </a:p>
          <a:p>
            <a:pPr lvl="1"/>
            <a:r>
              <a:rPr lang="en-US" b="1" dirty="0" smtClean="0"/>
              <a:t>Modern law (American rule) = benefit of bargain </a:t>
            </a:r>
            <a:br>
              <a:rPr lang="en-US" b="1" dirty="0" smtClean="0"/>
            </a:br>
            <a:r>
              <a:rPr lang="en-US" b="1" dirty="0" smtClean="0"/>
              <a:t>[market value minus contract price]</a:t>
            </a:r>
            <a:br>
              <a:rPr lang="en-US" b="1" dirty="0" smtClean="0"/>
            </a:br>
            <a:r>
              <a:rPr lang="en-US" b="1" dirty="0" smtClean="0"/>
              <a:t>[as if contract fully performed]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71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Seller’s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Specific performance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Damages</a:t>
            </a:r>
          </a:p>
          <a:p>
            <a:pPr lvl="1"/>
            <a:r>
              <a:rPr lang="en-US" b="1" dirty="0" smtClean="0"/>
              <a:t>Benefit of bargain</a:t>
            </a:r>
            <a:br>
              <a:rPr lang="en-US" b="1" dirty="0" smtClean="0"/>
            </a:br>
            <a:r>
              <a:rPr lang="en-US" b="1" dirty="0" smtClean="0"/>
              <a:t>[contract price minus </a:t>
            </a:r>
            <a:r>
              <a:rPr lang="en-US" b="1" smtClean="0"/>
              <a:t>market price]</a:t>
            </a:r>
            <a:endParaRPr lang="en-US" b="1" dirty="0" smtClean="0"/>
          </a:p>
          <a:p>
            <a:pPr lvl="1"/>
            <a:r>
              <a:rPr lang="en-US" b="1" dirty="0" smtClean="0"/>
              <a:t>Out of pocket</a:t>
            </a:r>
          </a:p>
          <a:p>
            <a:pPr lvl="1"/>
            <a:r>
              <a:rPr lang="en-US" b="1" dirty="0" smtClean="0"/>
              <a:t>Liquidated damages (keep down payment) [often deemed void as a penalty]</a:t>
            </a:r>
          </a:p>
          <a:p>
            <a:pPr lvl="1"/>
            <a:endParaRPr lang="en-US" b="1" dirty="0"/>
          </a:p>
          <a:p>
            <a:pPr marL="621792" indent="-457200"/>
            <a:r>
              <a:rPr lang="en-US" b="1" dirty="0" smtClean="0"/>
              <a:t>Terminate contract</a:t>
            </a:r>
          </a:p>
        </p:txBody>
      </p:sp>
    </p:spTree>
    <p:extLst>
      <p:ext uri="{BB962C8B-B14F-4D97-AF65-F5344CB8AC3E}">
        <p14:creationId xmlns:p14="http://schemas.microsoft.com/office/powerpoint/2010/main" val="3450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Equitable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Between </a:t>
            </a:r>
            <a:r>
              <a:rPr lang="en-US" b="1" dirty="0"/>
              <a:t>(1) signing of real property sales contract and (2) </a:t>
            </a:r>
            <a:r>
              <a:rPr lang="en-US" b="1" dirty="0" smtClean="0"/>
              <a:t>closing: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Purchaser regarded as equitable owner and thus has interest in real property.</a:t>
            </a:r>
          </a:p>
          <a:p>
            <a:pPr lvl="1"/>
            <a:r>
              <a:rPr lang="en-US" b="1" dirty="0" smtClean="0"/>
              <a:t>Seller regarded as a creditor holding title as security for payment and thus has interest in personal property.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Logic = Specific performance is available as a remedy.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03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property passes by intestacy or under a will if death occurs between contract and closing.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Method for creditors to reach the property.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Risk of loss.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29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83" y="8382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Risk of Loss</a:t>
            </a:r>
            <a:endParaRPr lang="en-US" dirty="0"/>
          </a:p>
        </p:txBody>
      </p:sp>
      <p:pic>
        <p:nvPicPr>
          <p:cNvPr id="25602" name="Picture 2" descr="http://christianvoteralliance.org/wp-content/uploads/2010/10/Burning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599"/>
            <a:ext cx="6642167" cy="4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 of Frauds -- 1677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The agreement or some memorandum or note thereof must be in writing.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Signed.</a:t>
            </a:r>
            <a:endParaRPr lang="en-US" b="1" dirty="0"/>
          </a:p>
        </p:txBody>
      </p:sp>
      <p:pic>
        <p:nvPicPr>
          <p:cNvPr id="27650" name="Picture 2" descr="http://www.udcpropertylaw.org/wp-content/uploads/2012/03/statute-of-frau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4762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Prior to contract = all risk on seller</a:t>
            </a:r>
          </a:p>
          <a:p>
            <a:endParaRPr lang="en-US" b="1" dirty="0"/>
          </a:p>
          <a:p>
            <a:r>
              <a:rPr lang="en-US" b="1" dirty="0" smtClean="0"/>
              <a:t>After closing = all risk on buyer</a:t>
            </a:r>
          </a:p>
          <a:p>
            <a:endParaRPr lang="en-US" b="1" dirty="0"/>
          </a:p>
          <a:p>
            <a:r>
              <a:rPr lang="en-US" b="1" dirty="0" smtClean="0"/>
              <a:t>During contract period =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67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of Loss Allocation – Good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Express agreement of parties in the real estate contract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38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of Loss Allocation if Contract Silent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 Majority (English) Rule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Purchaser has risk of loss because of equitable conversion.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96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of Loss Allocation if Contract Silent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Minority (Massachusetts) Rule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Seller has risk of loss because of implied condition that premises will be transferred as they existed on date of contract.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84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of Loss Allocation if Contract Silent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Uniform Vendor and Purchaser Risk Act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Seller has risk of loss unless purchaser has taken possession.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3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Oral contract – Void vs. Unenforceable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Signed vs. Subscribed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Signed by whom?</a:t>
            </a:r>
          </a:p>
          <a:p>
            <a:pPr lvl="1"/>
            <a:r>
              <a:rPr lang="en-US" b="1" dirty="0" smtClean="0"/>
              <a:t>Both</a:t>
            </a:r>
          </a:p>
          <a:p>
            <a:pPr lvl="1"/>
            <a:r>
              <a:rPr lang="en-US" b="1" dirty="0" smtClean="0"/>
              <a:t>Party to be charged</a:t>
            </a:r>
          </a:p>
          <a:p>
            <a:pPr lvl="1"/>
            <a:r>
              <a:rPr lang="en-US" b="1" dirty="0" smtClean="0"/>
              <a:t>Seller</a:t>
            </a:r>
            <a:br>
              <a:rPr lang="en-US" b="1" dirty="0" smtClean="0"/>
            </a:b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31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Avoid false claims by requiring written evidence.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0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Contract enforceable if proof of oral contract plus </a:t>
            </a:r>
            <a:r>
              <a:rPr lang="en-US" sz="2400" b="1" dirty="0" smtClean="0"/>
              <a:t>(depending on jurisdiction)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Possession by purchaser</a:t>
            </a:r>
          </a:p>
          <a:p>
            <a:pPr lvl="1"/>
            <a:r>
              <a:rPr lang="en-US" b="1" dirty="0" smtClean="0"/>
              <a:t>Possession plus payment</a:t>
            </a:r>
          </a:p>
          <a:p>
            <a:pPr lvl="1"/>
            <a:r>
              <a:rPr lang="en-US" b="1" dirty="0" smtClean="0"/>
              <a:t>Possession plus valuable improvements</a:t>
            </a:r>
          </a:p>
          <a:p>
            <a:pPr lvl="1"/>
            <a:r>
              <a:rPr lang="en-US" b="1" dirty="0" smtClean="0"/>
              <a:t>Possession plus change in position causing irreparable injury</a:t>
            </a:r>
          </a:p>
          <a:p>
            <a:pPr lvl="1"/>
            <a:r>
              <a:rPr lang="en-US" b="1" dirty="0" smtClean="0"/>
              <a:t>Writing needed, period!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4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Identity of Buyer and Seller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Description of Property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3.  Key terms (price, date of sale, etc.)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4.  Signature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51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338</TotalTime>
  <Words>819</Words>
  <Application>Microsoft Office PowerPoint</Application>
  <PresentationFormat>On-screen Show (4:3)</PresentationFormat>
  <Paragraphs>211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Module</vt:lpstr>
      <vt:lpstr>Photo Editor Photo</vt:lpstr>
      <vt:lpstr>Real Estate Contract</vt:lpstr>
      <vt:lpstr>Basic Requirements</vt:lpstr>
      <vt:lpstr>Key Factor</vt:lpstr>
      <vt:lpstr>Statute of Frauds</vt:lpstr>
      <vt:lpstr>Statute of Frauds -- 1677</vt:lpstr>
      <vt:lpstr>Common Issues</vt:lpstr>
      <vt:lpstr>Purpose</vt:lpstr>
      <vt:lpstr>Part performance</vt:lpstr>
      <vt:lpstr>Contents of Writing</vt:lpstr>
      <vt:lpstr>Contract Forms</vt:lpstr>
      <vt:lpstr>No true “standard” contract</vt:lpstr>
      <vt:lpstr>Sources of Forms</vt:lpstr>
      <vt:lpstr>Forms </vt:lpstr>
      <vt:lpstr>Time for Performance</vt:lpstr>
      <vt:lpstr>No Time Stated</vt:lpstr>
      <vt:lpstr>Exact time stated</vt:lpstr>
      <vt:lpstr>“Time of the essence”</vt:lpstr>
      <vt:lpstr>Kasten Construction</vt:lpstr>
      <vt:lpstr>Doctorman v. Schroeder</vt:lpstr>
      <vt:lpstr>Financing Arrangements  [Buyer’s performance]</vt:lpstr>
      <vt:lpstr>The Situation</vt:lpstr>
      <vt:lpstr>Seller’s Options</vt:lpstr>
      <vt:lpstr>Seller’s Options</vt:lpstr>
      <vt:lpstr>Seller’s Options</vt:lpstr>
      <vt:lpstr>Seller’s Options</vt:lpstr>
      <vt:lpstr>Purchase-Money Mortgage Seller = Lender  [owner financing]</vt:lpstr>
      <vt:lpstr>Purchase-Money Mortgage Seller ≠ Lender  [bank financing]</vt:lpstr>
      <vt:lpstr>Deed of Trust</vt:lpstr>
      <vt:lpstr>Installment Land Contract Contract for Deed</vt:lpstr>
      <vt:lpstr>Failure to Pay Mortgage</vt:lpstr>
      <vt:lpstr>Real Estate Contract  [continued]</vt:lpstr>
      <vt:lpstr>Failure to Pay Deed of Trust</vt:lpstr>
      <vt:lpstr>Failure to Pay Installment Land Contract</vt:lpstr>
      <vt:lpstr>Merchantable /Marketable Title  [Seller’s performance]</vt:lpstr>
      <vt:lpstr>Tests to Determine M.T.</vt:lpstr>
      <vt:lpstr>Examples that make title UM</vt:lpstr>
      <vt:lpstr>Correction of defects</vt:lpstr>
      <vt:lpstr>Quiet Title Suit</vt:lpstr>
      <vt:lpstr>Tender</vt:lpstr>
      <vt:lpstr>Importance of Proper Tender</vt:lpstr>
      <vt:lpstr>Assignment</vt:lpstr>
      <vt:lpstr>Basic Concepts</vt:lpstr>
      <vt:lpstr>Remedies</vt:lpstr>
      <vt:lpstr>Purchaser’s Remedies</vt:lpstr>
      <vt:lpstr>Seller’s Remedies</vt:lpstr>
      <vt:lpstr>Equitable Conversion</vt:lpstr>
      <vt:lpstr>Basic Idea</vt:lpstr>
      <vt:lpstr>Possible significance</vt:lpstr>
      <vt:lpstr>Risk of Loss</vt:lpstr>
      <vt:lpstr>Risk of Loss</vt:lpstr>
      <vt:lpstr>Risk of Loss Allocation – Good Practice</vt:lpstr>
      <vt:lpstr>Risk of Loss Allocation if Contract Silent</vt:lpstr>
      <vt:lpstr>Risk of Loss Allocation if Contract Silent</vt:lpstr>
      <vt:lpstr>Risk of Loss Allocation if Contract Silent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for Performance</dc:title>
  <dc:creator>Gerry W. Beyer</dc:creator>
  <cp:lastModifiedBy>Gerry W. Beyer</cp:lastModifiedBy>
  <cp:revision>21</cp:revision>
  <cp:lastPrinted>1601-01-01T00:00:00Z</cp:lastPrinted>
  <dcterms:created xsi:type="dcterms:W3CDTF">2004-03-21T19:51:50Z</dcterms:created>
  <dcterms:modified xsi:type="dcterms:W3CDTF">2012-04-15T20:07:46Z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