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C5C5AAB-7D21-4617-8DB4-6E0ACFBF34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7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389ACAA4-E908-4BA1-8456-7A301BFDBAC4}" type="slidenum">
              <a:rPr lang="en-US">
                <a:latin typeface="Arial" charset="0"/>
              </a:rPr>
              <a:pPr/>
              <a:t>6</a:t>
            </a:fld>
            <a:endParaRPr lang="en-US">
              <a:latin typeface="Arial" charset="0"/>
            </a:endParaRPr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mtClean="0"/>
              <a:t>http://www.carnivorousplantsoftexas.org/Photos/s21-Henderson/P1010090.jpg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22F18E-44DB-4B64-80C6-BC44704AFF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5007A-3DCA-4C02-B325-AF30464E98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BB55EC-804B-4CD1-8D93-5CD6CA9ABD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EFF6E6-82B1-4B82-979A-07E27EA12C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7E434A-9AAB-4DDD-B063-61C05F8C7C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01EFF8-F2E2-4B58-BF3B-59930EF2C67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75F36-CD78-40D9-988C-4BF0DA7299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6FF48-A018-423E-9E90-6F6F2AB197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8FED21-68EF-48F7-BC87-92BA02CD50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B4B7A-8B18-40C4-BC64-3241651139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FAEE0C5E-8982-4B71-B6D0-0447A85701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355DA2FC-DAF2-4B10-BAFF-4566D34EC1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00200" y="1219200"/>
            <a:ext cx="5791200" cy="1143000"/>
          </a:xfrm>
        </p:spPr>
        <p:txBody>
          <a:bodyPr/>
          <a:lstStyle/>
          <a:p>
            <a:pPr algn="ctr" eaLnBrk="1" hangingPunct="1"/>
            <a:r>
              <a:rPr lang="en-US" b="1" dirty="0" smtClean="0"/>
              <a:t>Groundwater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362200"/>
            <a:ext cx="7543800" cy="1828800"/>
          </a:xfrm>
        </p:spPr>
        <p:txBody>
          <a:bodyPr>
            <a:normAutofit/>
          </a:bodyPr>
          <a:lstStyle/>
          <a:p>
            <a:pPr marL="514350" indent="-514350" algn="ctr" eaLnBrk="1" hangingPunct="1">
              <a:buFont typeface="+mj-lt"/>
              <a:buAutoNum type="arabicPeriod"/>
            </a:pPr>
            <a:r>
              <a:rPr lang="en-US" sz="3200" b="1" dirty="0" smtClean="0"/>
              <a:t>Percolating</a:t>
            </a:r>
            <a:br>
              <a:rPr lang="en-US" sz="3200" b="1" dirty="0" smtClean="0"/>
            </a:br>
            <a:endParaRPr lang="en-US" sz="3200" b="1" dirty="0" smtClean="0"/>
          </a:p>
          <a:p>
            <a:pPr marL="514350" indent="-514350" algn="ctr" eaLnBrk="1" hangingPunct="1">
              <a:buFont typeface="+mj-lt"/>
              <a:buAutoNum type="arabicPeriod"/>
            </a:pPr>
            <a:r>
              <a:rPr lang="en-US" sz="3200" b="1" dirty="0" smtClean="0"/>
              <a:t>Underground Stream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Ownership of Percolating Groundwater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28800"/>
            <a:ext cx="6894512" cy="4343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1.  Common </a:t>
            </a:r>
            <a:r>
              <a:rPr lang="en-US" b="1" dirty="0" smtClean="0"/>
              <a:t>Law </a:t>
            </a:r>
            <a:r>
              <a:rPr lang="en-US" b="1" dirty="0" smtClean="0"/>
              <a:t>Rule</a:t>
            </a:r>
          </a:p>
          <a:p>
            <a:pPr marL="902208" lvl="1" indent="-609600"/>
            <a:r>
              <a:rPr lang="en-US" b="1" dirty="0" smtClean="0"/>
              <a:t>Absolute </a:t>
            </a:r>
            <a:r>
              <a:rPr lang="en-US" b="1" dirty="0" smtClean="0"/>
              <a:t>Ownership </a:t>
            </a:r>
            <a:r>
              <a:rPr lang="en-US" b="1" dirty="0" smtClean="0"/>
              <a:t>Rule</a:t>
            </a:r>
          </a:p>
          <a:p>
            <a:pPr marL="902208" lvl="1" indent="-609600"/>
            <a:r>
              <a:rPr lang="en-US" b="1" dirty="0" smtClean="0"/>
              <a:t>English Rule</a:t>
            </a:r>
            <a:endParaRPr lang="en-US" b="1" dirty="0"/>
          </a:p>
          <a:p>
            <a:pPr marL="902208" lvl="1" indent="-609600"/>
            <a:r>
              <a:rPr lang="en-US" b="1" dirty="0" smtClean="0"/>
              <a:t>Rule of Capture</a:t>
            </a:r>
          </a:p>
          <a:p>
            <a:pPr marL="902208" lvl="1" indent="-609600"/>
            <a:endParaRPr lang="en-US" b="1" dirty="0"/>
          </a:p>
          <a:p>
            <a:pPr marL="902208" lvl="1" indent="-609600"/>
            <a:r>
              <a:rPr lang="en-US" b="1" dirty="0" smtClean="0"/>
              <a:t>Can withdraw unlimited amount but cannot be malicious or wasteful.</a:t>
            </a:r>
          </a:p>
          <a:p>
            <a:pPr marL="902208" lvl="1" indent="-609600"/>
            <a:endParaRPr lang="en-US" b="1" dirty="0" smtClean="0"/>
          </a:p>
          <a:p>
            <a:pPr marL="902208" lvl="1" indent="-609600"/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Ownership of Percolating Groundwater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0751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2.  American Rule</a:t>
            </a:r>
          </a:p>
          <a:p>
            <a:pPr marL="749808" lvl="1" indent="-457200"/>
            <a:r>
              <a:rPr lang="en-US" b="1" dirty="0" smtClean="0"/>
              <a:t>Reasonable </a:t>
            </a:r>
            <a:r>
              <a:rPr lang="en-US" b="1" dirty="0" smtClean="0"/>
              <a:t>Use </a:t>
            </a:r>
            <a:r>
              <a:rPr lang="en-US" b="1" dirty="0" smtClean="0"/>
              <a:t>Rule</a:t>
            </a: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Ownership of Percolating Groundwater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6894512" cy="40751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b="1" dirty="0" smtClean="0"/>
              <a:t>3.  Prior </a:t>
            </a:r>
            <a:r>
              <a:rPr lang="en-US" b="1" dirty="0" smtClean="0"/>
              <a:t>Appropriation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Sipriano v. Great Spring Waters of America</a:t>
            </a:r>
          </a:p>
        </p:txBody>
      </p:sp>
      <p:graphicFrame>
        <p:nvGraphicFramePr>
          <p:cNvPr id="1026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048364"/>
              </p:ext>
            </p:extLst>
          </p:nvPr>
        </p:nvGraphicFramePr>
        <p:xfrm>
          <a:off x="2209800" y="1905000"/>
          <a:ext cx="4572000" cy="457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hoto Editor Photo" r:id="rId3" imgW="3809524" imgH="3809524" progId="MSPhotoEd.3">
                  <p:embed/>
                </p:oleObj>
              </mc:Choice>
              <mc:Fallback>
                <p:oleObj name="Photo Editor Photo" r:id="rId3" imgW="3809524" imgH="3809524" progId="MSPhotoEd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905000"/>
                        <a:ext cx="4572000" cy="457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b="1" smtClean="0"/>
              <a:t>Sipriano v. Great Spring Waters of America</a:t>
            </a:r>
          </a:p>
        </p:txBody>
      </p:sp>
      <p:pic>
        <p:nvPicPr>
          <p:cNvPr id="8195" name="Picture 5" descr="P10100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6000"/>
            <a:ext cx="57150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141</TotalTime>
  <Words>69</Words>
  <Application>Microsoft Office PowerPoint</Application>
  <PresentationFormat>On-screen Show (4:3)</PresentationFormat>
  <Paragraphs>19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Tahoma</vt:lpstr>
      <vt:lpstr>Arial</vt:lpstr>
      <vt:lpstr>Wingdings</vt:lpstr>
      <vt:lpstr>Module</vt:lpstr>
      <vt:lpstr>Microsoft Photo Editor 3.0 Photo</vt:lpstr>
      <vt:lpstr>Groundwater</vt:lpstr>
      <vt:lpstr>Ownership of Percolating Groundwater</vt:lpstr>
      <vt:lpstr>Ownership of Percolating Groundwater</vt:lpstr>
      <vt:lpstr>Ownership of Percolating Groundwater</vt:lpstr>
      <vt:lpstr>Sipriano v. Great Spring Waters of America</vt:lpstr>
      <vt:lpstr>Sipriano v. Great Spring Waters of America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Groundwater</dc:title>
  <dc:creator>Gerry W. Beyer</dc:creator>
  <cp:lastModifiedBy>Gerry W. Beyer</cp:lastModifiedBy>
  <cp:revision>5</cp:revision>
  <cp:lastPrinted>1601-01-01T00:00:00Z</cp:lastPrinted>
  <dcterms:created xsi:type="dcterms:W3CDTF">2004-02-17T15:40:37Z</dcterms:created>
  <dcterms:modified xsi:type="dcterms:W3CDTF">2012-04-08T18:26:51Z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