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DC5C5AAB-7D21-4617-8DB4-6E0ACFBF3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7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22F18E-44DB-4B64-80C6-BC44704AFF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5007A-3DCA-4C02-B325-AF30464E98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B55EC-804B-4CD1-8D93-5CD6CA9ABD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EFF6E6-82B1-4B82-979A-07E27EA12C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7E434A-9AAB-4DDD-B063-61C05F8C7C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1EFF8-F2E2-4B58-BF3B-59930EF2C6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75F36-CD78-40D9-988C-4BF0DA7299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6FF48-A018-423E-9E90-6F6F2AB197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8FED21-68EF-48F7-BC87-92BA02CD50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DB4B7A-8B18-40C4-BC64-3241651139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FAEE0C5E-8982-4B71-B6D0-0447A8570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355DA2FC-DAF2-4B10-BAFF-4566D34EC1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685800"/>
            <a:ext cx="5791200" cy="1143000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Oil &amp; Gas</a:t>
            </a:r>
          </a:p>
        </p:txBody>
      </p:sp>
      <p:pic>
        <p:nvPicPr>
          <p:cNvPr id="2050" name="Picture 2" descr="http://www.phoenixcontact.com/local_content_images/oil_gas_intro_x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022" y="1981200"/>
            <a:ext cx="6030976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Ownership in 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 smtClean="0"/>
              <a:t>1.  Not owned until extracted.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5535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Ownership in 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 smtClean="0"/>
              <a:t>2.  Ownership in Place</a:t>
            </a:r>
          </a:p>
          <a:p>
            <a:pPr lvl="1"/>
            <a:r>
              <a:rPr lang="en-US" b="1" dirty="0" smtClean="0"/>
              <a:t>Even though oil and gas could be lost if it flows beneath other land.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1117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Ownership in 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 smtClean="0"/>
              <a:t>3.  Owned by Government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7607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Owner of property lacks financing.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Owner leases property to oil company (or grants easements with a profit).</a:t>
            </a:r>
          </a:p>
          <a:p>
            <a:pPr lvl="1"/>
            <a:r>
              <a:rPr lang="en-US" b="1" dirty="0" smtClean="0"/>
              <a:t>Bonus = Owner paid to enter into lease.</a:t>
            </a:r>
          </a:p>
          <a:p>
            <a:pPr lvl="1"/>
            <a:r>
              <a:rPr lang="en-US" b="1" dirty="0" smtClean="0"/>
              <a:t>Royalty = Percentage of what produced.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Government regulation to </a:t>
            </a:r>
            <a:r>
              <a:rPr lang="en-US" b="1" smtClean="0"/>
              <a:t>prevent abuses</a:t>
            </a:r>
            <a:endParaRPr lang="en-US" b="1" dirty="0" smtClean="0"/>
          </a:p>
          <a:p>
            <a:pPr lvl="1"/>
            <a:r>
              <a:rPr lang="en-US" b="1" dirty="0" smtClean="0"/>
              <a:t>Well spacing regulations</a:t>
            </a:r>
          </a:p>
          <a:p>
            <a:pPr lvl="1"/>
            <a:r>
              <a:rPr lang="en-US" b="1" dirty="0" smtClean="0"/>
              <a:t>Well production regulations</a:t>
            </a:r>
          </a:p>
          <a:p>
            <a:pPr lvl="1"/>
            <a:r>
              <a:rPr lang="en-US" b="1" dirty="0" smtClean="0"/>
              <a:t>Slant drilling often prohibited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8418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410</TotalTime>
  <Words>52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Oil &amp; Gas</vt:lpstr>
      <vt:lpstr>Ownership in Place</vt:lpstr>
      <vt:lpstr>Ownership in Place</vt:lpstr>
      <vt:lpstr>Ownership in Place</vt:lpstr>
      <vt:lpstr>Basic Process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Groundwater</dc:title>
  <dc:creator>Gerry W. Beyer</dc:creator>
  <cp:lastModifiedBy>Gerry W. Beyer</cp:lastModifiedBy>
  <cp:revision>8</cp:revision>
  <cp:lastPrinted>1601-01-01T00:00:00Z</cp:lastPrinted>
  <dcterms:created xsi:type="dcterms:W3CDTF">2004-02-17T15:40:37Z</dcterms:created>
  <dcterms:modified xsi:type="dcterms:W3CDTF">2012-04-09T19:17:26Z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