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B520A5A-64BC-4849-AA6F-3F79FEAB1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21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5015820-426B-431F-BEFB-0AE99916DE82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http://www.nmhschool.org/history/archives/index.html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FD77CD2-4CBF-40F2-AD64-EA1088B2451E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http://www.nmhschool.org/history/archives/index.html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C26EF77-C718-4742-8EB5-D11964B6B001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http://www.ci.longmont.co.us/about/gallery/pages/Ranch_House.htm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8CE76FB-3F01-4EC0-BE88-D65B8DA470C2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http://www.ci.longmont.co.us/planning/ldc/landmarks/pgallery/pages/hwy119_0990.htm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B679A1C-A662-4DA2-94FB-9D102C5956CF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From Prof. </a:t>
            </a:r>
            <a:r>
              <a:rPr lang="en-US" smtClean="0">
                <a:latin typeface="Arial" pitchFamily="34" charset="0"/>
              </a:rPr>
              <a:t>Jack Little of University of Denver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6DF90-9E1A-48D4-A53F-3015779303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C6B60-761C-4222-8F2D-EB26A8340A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ED89E-3E5D-4EB4-BA96-4E9C0856D7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D02B9-D09B-4025-B87F-115FAB12EA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1BE35-C378-4927-AFF2-147DB53661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537C0-4536-40BD-B7E8-D994233654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91BB6C-8A0E-4B16-940C-1348153DA5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EE7AB-9BB9-4EFD-BBB1-65855D8EB6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6F13F-621E-4B49-8664-3D8404C566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8BBCD-3F4F-4949-A818-7A0BD21A1B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56213DD1-4B3F-46A7-82F5-1FC0A637A6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C30E4668-8826-4A2E-B47D-8504F67A90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Water in Watercourses</a:t>
            </a:r>
          </a:p>
        </p:txBody>
      </p:sp>
      <p:pic>
        <p:nvPicPr>
          <p:cNvPr id="3077" name="Picture 5" descr="http://www.glenncounty.com/images/Sacto%20Ri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438400"/>
            <a:ext cx="6019800" cy="390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Prior Appropriation System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Rights to water obtained by:</a:t>
            </a:r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Prior Use</a:t>
            </a:r>
            <a:endParaRPr lang="en-US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Permit from Government</a:t>
            </a:r>
            <a:r>
              <a:rPr lang="en-US" dirty="0" smtClean="0"/>
              <a:t> – </a:t>
            </a:r>
            <a:r>
              <a:rPr lang="en-US" b="1" dirty="0" smtClean="0"/>
              <a:t>modern approach</a:t>
            </a:r>
          </a:p>
          <a:p>
            <a:pPr marL="457200" lvl="1" indent="0" eaLnBrk="1" hangingPunct="1">
              <a:buNone/>
            </a:pP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Prior Appropriation System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How fit with riparian system?</a:t>
            </a:r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Colorado Doctrine</a:t>
            </a:r>
            <a:r>
              <a:rPr lang="en-US" dirty="0" smtClean="0"/>
              <a:t> – </a:t>
            </a:r>
            <a:r>
              <a:rPr lang="en-US" b="1" dirty="0" smtClean="0"/>
              <a:t>abolish riparian rights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Prior Appropriation System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How fit with riparian system?</a:t>
            </a:r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Colorado Doctrine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California Doctrine – riparian rights coexist with prior appropriation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Public Rights in Water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05800" cy="434340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en-US" b="1" dirty="0" smtClean="0"/>
              <a:t>Navigable</a:t>
            </a:r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endParaRPr lang="en-US" b="1" dirty="0" smtClean="0"/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en-US" b="1" dirty="0" smtClean="0"/>
              <a:t>Tidal</a:t>
            </a:r>
          </a:p>
          <a:p>
            <a:pPr marL="0" indent="0" algn="ctr" eaLnBrk="1" hangingPunct="1">
              <a:buNone/>
            </a:pPr>
            <a:endParaRPr lang="en-US" b="1" dirty="0" smtClean="0"/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endParaRPr lang="en-US" b="1" dirty="0"/>
          </a:p>
          <a:p>
            <a:pPr marL="0" indent="0" eaLnBrk="1" hangingPunct="1">
              <a:buNone/>
            </a:pPr>
            <a:r>
              <a:rPr lang="en-US" sz="2800" b="1" dirty="0" smtClean="0"/>
              <a:t>Commerce Clause of U.S. Constitution gives federal government servitude over all navigable waterways which is superior to private rights.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Stratton v. Mt. Herman Boy’s School</a:t>
            </a:r>
          </a:p>
        </p:txBody>
      </p:sp>
      <p:pic>
        <p:nvPicPr>
          <p:cNvPr id="15364" name="Picture 7" descr="Stratton (Chateau)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828800"/>
            <a:ext cx="6286500" cy="4114800"/>
          </a:xfrm>
          <a:noFill/>
        </p:spPr>
      </p:pic>
      <p:sp>
        <p:nvSpPr>
          <p:cNvPr id="15363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6172200"/>
            <a:ext cx="7391400" cy="4937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Mt. Herman Boy’s School – The Chateau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Stratton v. Mt. Herman Boy’s School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6096000"/>
            <a:ext cx="7086600" cy="4937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1894 Football Team</a:t>
            </a:r>
          </a:p>
        </p:txBody>
      </p:sp>
      <p:pic>
        <p:nvPicPr>
          <p:cNvPr id="16388" name="Picture 7" descr="Stratton (MHFootball189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4800600" cy="415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Changing Size of Riparian Land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smtClean="0"/>
              <a:t>Approaches:</a:t>
            </a:r>
          </a:p>
          <a:p>
            <a:pPr marL="609600" indent="-609600" eaLnBrk="1" hangingPunct="1"/>
            <a:endParaRPr lang="en-US" b="1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smtClean="0"/>
              <a:t>Source of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Changing Size of Riparian Land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smtClean="0"/>
              <a:t>Approaches:</a:t>
            </a:r>
          </a:p>
          <a:p>
            <a:pPr marL="609600" indent="-609600" eaLnBrk="1" hangingPunct="1"/>
            <a:endParaRPr lang="en-US" b="1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smtClean="0"/>
              <a:t>Source of Title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b="1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smtClean="0"/>
              <a:t>Unity of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Coffin v. Left Hand Ditch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59419" y="6172200"/>
            <a:ext cx="7239000" cy="34131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Coffin House – now a National Landmark</a:t>
            </a:r>
          </a:p>
        </p:txBody>
      </p:sp>
      <p:pic>
        <p:nvPicPr>
          <p:cNvPr id="19460" name="Picture 5" descr="Ranch_Hou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81200"/>
            <a:ext cx="67183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Coffin v. Left Hand Ditch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172200"/>
            <a:ext cx="7239000" cy="34131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Coffin House – now a National Landmark</a:t>
            </a:r>
          </a:p>
        </p:txBody>
      </p:sp>
      <p:pic>
        <p:nvPicPr>
          <p:cNvPr id="20484" name="Picture 6" descr="hwy119_09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47850"/>
            <a:ext cx="55626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What is riparian land?</a:t>
            </a:r>
          </a:p>
          <a:p>
            <a:pPr marL="609600" indent="-609600" eaLnBrk="1" hangingPunct="1"/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b="1" dirty="0" smtClean="0"/>
              <a:t>Land that is: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en-US" sz="2800" b="1" dirty="0" smtClean="0"/>
              <a:t>Adjacent to a watercourse, and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en-US" sz="2800" b="1" dirty="0" smtClean="0"/>
              <a:t>In the same watershed (drains into same watercourse).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Coffin v. Left Hand Ditch</a:t>
            </a:r>
          </a:p>
        </p:txBody>
      </p:sp>
      <p:pic>
        <p:nvPicPr>
          <p:cNvPr id="21508" name="Picture 5" descr="Coff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8253"/>
            <a:ext cx="6400800" cy="495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83842" y="5562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Plaintiff</a:t>
            </a:r>
            <a:br>
              <a:rPr lang="en-US" sz="1600" b="1" dirty="0" smtClean="0"/>
            </a:br>
            <a:r>
              <a:rPr lang="en-US" sz="1600" b="1" dirty="0" smtClean="0"/>
              <a:t>build dam</a:t>
            </a:r>
            <a:endParaRPr lang="en-US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476699" y="4864416"/>
            <a:ext cx="13851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Defendant</a:t>
            </a:r>
            <a:br>
              <a:rPr lang="en-US" sz="1600" b="1" dirty="0" smtClean="0"/>
            </a:br>
            <a:r>
              <a:rPr lang="en-US" sz="1600" b="1" dirty="0" smtClean="0"/>
              <a:t>tore down dam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Rights of Non-</a:t>
            </a:r>
            <a:r>
              <a:rPr lang="en-US" b="1" dirty="0" err="1" smtClean="0"/>
              <a:t>Riparians</a:t>
            </a:r>
            <a:endParaRPr lang="en-US" b="1" dirty="0" smtClean="0"/>
          </a:p>
          <a:p>
            <a:pPr marL="609600" indent="-609600" eaLnBrk="1" hangingPunct="1"/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dirty="0" smtClean="0"/>
              <a:t>				None!</a:t>
            </a: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i="1" dirty="0" smtClean="0"/>
              <a:t>Absolute </a:t>
            </a:r>
            <a:r>
              <a:rPr lang="en-US" b="1" dirty="0" smtClean="0"/>
              <a:t>Rights of </a:t>
            </a:r>
            <a:r>
              <a:rPr lang="en-US" b="1" dirty="0" err="1" smtClean="0"/>
              <a:t>Riparians</a:t>
            </a:r>
            <a:endParaRPr lang="en-US" b="1" dirty="0" smtClean="0"/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sz="3200" b="1" dirty="0" smtClean="0"/>
              <a:t>Unlimited, if no effect on flow</a:t>
            </a:r>
          </a:p>
          <a:p>
            <a:pPr marL="1255776" lvl="2" indent="-533400"/>
            <a:r>
              <a:rPr lang="en-US" b="1" dirty="0" smtClean="0"/>
              <a:t>No restriction on use of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i="1" dirty="0" smtClean="0"/>
              <a:t>Absolute </a:t>
            </a:r>
            <a:r>
              <a:rPr lang="en-US" b="1" dirty="0" smtClean="0"/>
              <a:t>Rights of </a:t>
            </a:r>
            <a:r>
              <a:rPr lang="en-US" b="1" dirty="0" err="1" smtClean="0"/>
              <a:t>Riparians</a:t>
            </a:r>
            <a:endParaRPr lang="en-US" b="1" dirty="0" smtClean="0"/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sz="3200" b="1" dirty="0" smtClean="0"/>
              <a:t>Unlimited, if no effect on flow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sz="3200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sz="3200" b="1" dirty="0" smtClean="0"/>
              <a:t>Domestic use, even if effect on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8077200" cy="3429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Water in </a:t>
            </a:r>
            <a:r>
              <a:rPr lang="en-US" b="1" dirty="0" smtClean="0"/>
              <a:t>Watercourses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[continued]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72793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b="1" i="1" dirty="0" smtClean="0"/>
              <a:t>Correlative </a:t>
            </a:r>
            <a:r>
              <a:rPr lang="en-US" b="1" dirty="0" smtClean="0"/>
              <a:t>Rights </a:t>
            </a:r>
            <a:r>
              <a:rPr lang="en-US" b="1" dirty="0"/>
              <a:t>(non-domestic </a:t>
            </a:r>
            <a:r>
              <a:rPr lang="en-US" b="1" dirty="0" smtClean="0"/>
              <a:t>use) </a:t>
            </a:r>
            <a:r>
              <a:rPr lang="en-US" b="1" dirty="0" smtClean="0"/>
              <a:t>of </a:t>
            </a:r>
            <a:r>
              <a:rPr lang="en-US" b="1" dirty="0" err="1" smtClean="0"/>
              <a:t>Riparians</a:t>
            </a:r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Natural Flow – common law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Riparian Rights System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i="1" dirty="0" smtClean="0"/>
              <a:t>Correlative  </a:t>
            </a:r>
            <a:r>
              <a:rPr lang="en-US" b="1" dirty="0" smtClean="0"/>
              <a:t>Rights of </a:t>
            </a:r>
            <a:r>
              <a:rPr lang="en-US" b="1" dirty="0" err="1" smtClean="0"/>
              <a:t>Riparians</a:t>
            </a:r>
            <a:endParaRPr lang="en-US" b="1" dirty="0" smtClean="0"/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Natural Flow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Reasonable Use – modern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Prior Appropriation System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b="1" dirty="0" smtClean="0"/>
              <a:t>Rights to water obtained by:</a:t>
            </a:r>
          </a:p>
          <a:p>
            <a:pPr marL="609600" indent="-609600" eaLnBrk="1" hangingPunct="1"/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Prior Use – traditional approach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</a:pP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173</TotalTime>
  <Words>297</Words>
  <Application>Microsoft Office PowerPoint</Application>
  <PresentationFormat>On-screen Show (4:3)</PresentationFormat>
  <Paragraphs>90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Water in Watercourses</vt:lpstr>
      <vt:lpstr>Riparian Rights System</vt:lpstr>
      <vt:lpstr>Riparian Rights System</vt:lpstr>
      <vt:lpstr>Riparian Rights System</vt:lpstr>
      <vt:lpstr>Riparian Rights System</vt:lpstr>
      <vt:lpstr>Water in Watercourses  [continued]</vt:lpstr>
      <vt:lpstr>Riparian Rights System</vt:lpstr>
      <vt:lpstr>Riparian Rights System</vt:lpstr>
      <vt:lpstr>Prior Appropriation System</vt:lpstr>
      <vt:lpstr>Prior Appropriation System</vt:lpstr>
      <vt:lpstr>Prior Appropriation System</vt:lpstr>
      <vt:lpstr>Prior Appropriation System</vt:lpstr>
      <vt:lpstr>Public Rights in Water</vt:lpstr>
      <vt:lpstr>Stratton v. Mt. Herman Boy’s School</vt:lpstr>
      <vt:lpstr>Stratton v. Mt. Herman Boy’s School</vt:lpstr>
      <vt:lpstr>Changing Size of Riparian Land</vt:lpstr>
      <vt:lpstr>Changing Size of Riparian Land</vt:lpstr>
      <vt:lpstr>Coffin v. Left Hand Ditch</vt:lpstr>
      <vt:lpstr>Coffin v. Left Hand Ditch</vt:lpstr>
      <vt:lpstr>Coffin v. Left Hand Ditch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in Watercourses</dc:title>
  <dc:creator>Gerry W. Beyer</dc:creator>
  <cp:lastModifiedBy>Gerry W. Beyer</cp:lastModifiedBy>
  <cp:revision>13</cp:revision>
  <cp:lastPrinted>1601-01-01T00:00:00Z</cp:lastPrinted>
  <dcterms:created xsi:type="dcterms:W3CDTF">2004-02-12T14:19:20Z</dcterms:created>
  <dcterms:modified xsi:type="dcterms:W3CDTF">2012-04-08T18:05:17Z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