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9242573-BB85-461B-B6A9-5EC4D5E5A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384F9D4-F083-4751-A467-B7578DAFC13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ttp://www.njwma7.org/Media/Photo_Tour/Large/Robinsons_Branch.jpg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426EF2D-214A-4D76-9D33-25AD974344D1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67D6AA4-6708-4D39-92F2-3C44325937E0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http://www.njwma7.org/Media/Photo_Tour/Large/Robinsons_Branch.jpg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BEA7C7C-CB2E-4451-A492-FA5F815DB411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http://www.unioncountynj.org/svcsgov/parksrec/index.htm#reservations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A7311-C5B6-4D1C-8A2C-3CC1976E6D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C76D5-431C-4E04-89C0-B679544D7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57B87-3C0B-45E5-B37A-E9F81DDAA8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8A8D-0FF3-49DA-9B92-FD6A8DF55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D85DA-D04A-488C-AC2E-C31CEAF88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91DBD-F331-49E5-BD01-71CD8B3AD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FF1A4-FC66-4F59-AE43-2211E909B4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00ADB-1837-4008-979C-92442E788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9C6F6-82F4-4D38-A614-E0329322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1C14E-D473-4569-B783-C1DCBAD03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81B1AD1-E13E-4ED2-AC1C-5233C31A2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D803149-3B41-416F-9F8B-62D001E90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smtClean="0"/>
              <a:t>Drainage of Surface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Armstrong v. Francis Corp.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 descr="p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934200" cy="46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Drainage of Surface Water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05800" cy="3541713"/>
          </a:xfrm>
        </p:spPr>
        <p:txBody>
          <a:bodyPr/>
          <a:lstStyle/>
          <a:p>
            <a:r>
              <a:rPr lang="en-US" b="1" dirty="0" smtClean="0"/>
              <a:t>Water which does </a:t>
            </a:r>
            <a:r>
              <a:rPr lang="en-US" b="1" i="1" dirty="0" smtClean="0"/>
              <a:t>not</a:t>
            </a:r>
            <a:r>
              <a:rPr lang="en-US" b="1" dirty="0" smtClean="0"/>
              <a:t> run in any well-defined channel</a:t>
            </a:r>
            <a:r>
              <a:rPr lang="en-US" b="1" dirty="0" smtClean="0"/>
              <a:t>.</a:t>
            </a:r>
            <a:endParaRPr lang="en-US" b="1" dirty="0" smtClean="0"/>
          </a:p>
          <a:p>
            <a:pPr lvl="1"/>
            <a:r>
              <a:rPr lang="en-US" b="1" dirty="0" smtClean="0"/>
              <a:t>Examples:  Run off from rain and melting snow.</a:t>
            </a:r>
          </a:p>
        </p:txBody>
      </p:sp>
      <p:pic>
        <p:nvPicPr>
          <p:cNvPr id="6149" name="Picture 5" descr="http://www.layfieldgroup.com/Content_Files/Images/StockPhoto/Flood_Control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648200" cy="32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Retaining Surface Water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391400" cy="3465513"/>
          </a:xfrm>
        </p:spPr>
        <p:txBody>
          <a:bodyPr/>
          <a:lstStyle/>
          <a:p>
            <a:pPr eaLnBrk="1" hangingPunct="1"/>
            <a:r>
              <a:rPr lang="en-US" b="1" dirty="0" smtClean="0"/>
              <a:t>Rule of </a:t>
            </a:r>
            <a:r>
              <a:rPr lang="en-US" b="1" dirty="0" smtClean="0"/>
              <a:t>Capture</a:t>
            </a:r>
          </a:p>
          <a:p>
            <a:pPr lvl="1"/>
            <a:r>
              <a:rPr lang="en-US" b="1" dirty="0" smtClean="0"/>
              <a:t>Does not matter on whose land water fell.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Getting Rid of Surface Water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4343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1.  Natural Servitude (Civil </a:t>
            </a:r>
            <a:r>
              <a:rPr lang="en-US" b="1" dirty="0" smtClean="0"/>
              <a:t>Law </a:t>
            </a:r>
            <a:r>
              <a:rPr lang="en-US" b="1" dirty="0" smtClean="0"/>
              <a:t>Rule) (Natural Flow)</a:t>
            </a:r>
            <a:br>
              <a:rPr lang="en-US" b="1" dirty="0" smtClean="0"/>
            </a:br>
            <a:endParaRPr lang="en-US" b="1" dirty="0"/>
          </a:p>
          <a:p>
            <a:pPr marL="749808" lvl="1" indent="-457200"/>
            <a:r>
              <a:rPr lang="en-US" b="1" dirty="0" smtClean="0"/>
              <a:t>Landowner’s right – water to flow away</a:t>
            </a:r>
          </a:p>
          <a:p>
            <a:pPr marL="749808" lvl="1" indent="-457200"/>
            <a:r>
              <a:rPr lang="en-US" b="1" dirty="0" smtClean="0"/>
              <a:t>Landowner’s duty – permit water to flow over</a:t>
            </a:r>
          </a:p>
          <a:p>
            <a:pPr marL="749808" lvl="1" indent="-457200"/>
            <a:r>
              <a:rPr lang="en-US" b="1" dirty="0" smtClean="0"/>
              <a:t>No alteration of natural contour allowed</a:t>
            </a:r>
          </a:p>
          <a:p>
            <a:pPr marL="1014984" lvl="2" indent="-457200"/>
            <a:r>
              <a:rPr lang="en-US" b="1" dirty="0" smtClean="0"/>
              <a:t>But, some courts permit reasonable alterations.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Getting Rid of Surface Water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2.  Common </a:t>
            </a:r>
            <a:r>
              <a:rPr lang="en-US" b="1" dirty="0" smtClean="0"/>
              <a:t>Enemy </a:t>
            </a:r>
            <a:r>
              <a:rPr lang="en-US" b="1" dirty="0" smtClean="0"/>
              <a:t>Rule</a:t>
            </a:r>
          </a:p>
          <a:p>
            <a:pPr marL="0" indent="0" eaLnBrk="1" hangingPunct="1">
              <a:buNone/>
            </a:pPr>
            <a:endParaRPr lang="en-US" b="1" dirty="0" smtClean="0"/>
          </a:p>
          <a:p>
            <a:pPr marL="749808" lvl="1" indent="-457200"/>
            <a:r>
              <a:rPr lang="en-US" b="1" dirty="0" smtClean="0"/>
              <a:t>Landowner can take steps to remove water.</a:t>
            </a:r>
          </a:p>
          <a:p>
            <a:pPr marL="749808" lvl="1" indent="-457200"/>
            <a:r>
              <a:rPr lang="en-US" b="1" dirty="0" smtClean="0"/>
              <a:t>Landowner can take steps to prevent water from coming on to property.</a:t>
            </a:r>
          </a:p>
          <a:p>
            <a:pPr marL="749808" lvl="1" indent="-457200"/>
            <a:r>
              <a:rPr lang="en-US" b="1" dirty="0" smtClean="0"/>
              <a:t>Some courts have reasonable exception for artificial discharge.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Getting Rid of Surface Water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34655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3.  Reasonable </a:t>
            </a:r>
            <a:r>
              <a:rPr lang="en-US" b="1" dirty="0" smtClean="0"/>
              <a:t>Use </a:t>
            </a:r>
            <a:r>
              <a:rPr lang="en-US" b="1" dirty="0" smtClean="0"/>
              <a:t>Rule</a:t>
            </a:r>
          </a:p>
          <a:p>
            <a:pPr marL="0" indent="0" eaLnBrk="1" hangingPunct="1">
              <a:buNone/>
            </a:pPr>
            <a:endParaRPr lang="en-US" b="1" dirty="0" smtClean="0"/>
          </a:p>
          <a:p>
            <a:pPr marL="749808" lvl="1" indent="-457200"/>
            <a:r>
              <a:rPr lang="en-US" b="1" dirty="0" smtClean="0"/>
              <a:t>Case-by-case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Armstrong v. Francis Corp.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14600" y="1905000"/>
          <a:ext cx="464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3809524" imgH="3809524" progId="MSPhotoEd.3">
                  <p:embed/>
                </p:oleObj>
              </mc:Choice>
              <mc:Fallback>
                <p:oleObj name="Photo Editor Photo" r:id="rId4" imgW="3809524" imgH="380952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46482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457200" y="3810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Rahway,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Armstrong v. Francis Corp.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43499"/>
              </p:ext>
            </p:extLst>
          </p:nvPr>
        </p:nvGraphicFramePr>
        <p:xfrm>
          <a:off x="838200" y="1905000"/>
          <a:ext cx="7315200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4" imgW="9450119" imgH="5923810" progId="MSPhotoEd.3">
                  <p:embed/>
                </p:oleObj>
              </mc:Choice>
              <mc:Fallback>
                <p:oleObj name="Photo Editor Photo" r:id="rId4" imgW="9450119" imgH="592381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315200" cy="458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75"/>
            <a:ext cx="7793038" cy="1462088"/>
          </a:xfrm>
        </p:spPr>
        <p:txBody>
          <a:bodyPr/>
          <a:lstStyle/>
          <a:p>
            <a:pPr eaLnBrk="1" hangingPunct="1"/>
            <a:r>
              <a:rPr lang="en-US" b="1" dirty="0" smtClean="0"/>
              <a:t>Armstrong v. Francis Corp.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Robinsons_Bra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134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</TotalTime>
  <Words>154</Words>
  <Application>Microsoft Office PowerPoint</Application>
  <PresentationFormat>On-screen Show (4:3)</PresentationFormat>
  <Paragraphs>35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Tahoma</vt:lpstr>
      <vt:lpstr>Arial</vt:lpstr>
      <vt:lpstr>Wingdings</vt:lpstr>
      <vt:lpstr>Module</vt:lpstr>
      <vt:lpstr>Microsoft Photo Editor 3.0 Photo</vt:lpstr>
      <vt:lpstr>Drainage of Surface Water</vt:lpstr>
      <vt:lpstr>Drainage of Surface Water</vt:lpstr>
      <vt:lpstr>Retaining Surface Water</vt:lpstr>
      <vt:lpstr>Getting Rid of Surface Water</vt:lpstr>
      <vt:lpstr>Getting Rid of Surface Water</vt:lpstr>
      <vt:lpstr>Getting Rid of Surface Water</vt:lpstr>
      <vt:lpstr>Armstrong v. Francis Corp.</vt:lpstr>
      <vt:lpstr>Armstrong v. Francis Corp.</vt:lpstr>
      <vt:lpstr>Armstrong v. Francis Corp.</vt:lpstr>
      <vt:lpstr>Armstrong v. Francis Corp.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of Surface Water</dc:title>
  <dc:creator>Gerry W. Beyer</dc:creator>
  <cp:lastModifiedBy>Gerry W. Beyer</cp:lastModifiedBy>
  <cp:revision>6</cp:revision>
  <cp:lastPrinted>1601-01-01T00:00:00Z</cp:lastPrinted>
  <dcterms:created xsi:type="dcterms:W3CDTF">2004-02-10T21:05:00Z</dcterms:created>
  <dcterms:modified xsi:type="dcterms:W3CDTF">2012-04-04T18:20:29Z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