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3" r:id="rId3"/>
    <p:sldId id="258" r:id="rId4"/>
    <p:sldId id="260" r:id="rId5"/>
    <p:sldId id="259" r:id="rId6"/>
    <p:sldId id="314" r:id="rId7"/>
    <p:sldId id="261" r:id="rId8"/>
    <p:sldId id="274" r:id="rId9"/>
    <p:sldId id="280" r:id="rId10"/>
    <p:sldId id="277" r:id="rId11"/>
    <p:sldId id="278" r:id="rId12"/>
    <p:sldId id="279" r:id="rId13"/>
    <p:sldId id="276" r:id="rId14"/>
    <p:sldId id="265" r:id="rId15"/>
    <p:sldId id="266" r:id="rId16"/>
    <p:sldId id="267" r:id="rId17"/>
    <p:sldId id="268" r:id="rId18"/>
    <p:sldId id="272" r:id="rId19"/>
    <p:sldId id="270" r:id="rId20"/>
    <p:sldId id="271" r:id="rId21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3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5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5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21AEFCD-4C6A-4F53-98B8-A55FF926C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5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5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7" tIns="46463" rIns="92927" bIns="464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900C9A8-8765-4FFA-9A28-D19966CB7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031" indent="-290397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1587" indent="-23231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26221" indent="-23231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0855" indent="-23231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5489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20124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84759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49393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DCD03C-60E4-4E7B-A1DB-B65BB060FAEF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http://www.georgianindex.net/London/squares/leicestersq.jpg</a:t>
            </a:r>
          </a:p>
        </p:txBody>
      </p:sp>
    </p:spTree>
    <p:extLst>
      <p:ext uri="{BB962C8B-B14F-4D97-AF65-F5344CB8AC3E}">
        <p14:creationId xmlns:p14="http://schemas.microsoft.com/office/powerpoint/2010/main" val="10197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031" indent="-290397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1587" indent="-23231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26221" indent="-23231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0855" indent="-23231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5489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20124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84759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49393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CCF433-4B06-4F9E-8F8E-22975EA7B5F3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http://www.speel.demon.co.uk/other/leicestr.htm</a:t>
            </a:r>
          </a:p>
        </p:txBody>
      </p:sp>
    </p:spTree>
    <p:extLst>
      <p:ext uri="{BB962C8B-B14F-4D97-AF65-F5344CB8AC3E}">
        <p14:creationId xmlns:p14="http://schemas.microsoft.com/office/powerpoint/2010/main" val="253453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5031" indent="-290397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1587" indent="-23231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26221" indent="-23231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0855" indent="-23231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55489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20124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84759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49393" indent="-2323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97C896-AB98-431E-B988-3789D5AB55A2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http://www.lozoodiverona.it/photos/Londra%20-%20Leicester%20Square.jpg</a:t>
            </a:r>
          </a:p>
        </p:txBody>
      </p:sp>
    </p:spTree>
    <p:extLst>
      <p:ext uri="{BB962C8B-B14F-4D97-AF65-F5344CB8AC3E}">
        <p14:creationId xmlns:p14="http://schemas.microsoft.com/office/powerpoint/2010/main" val="303950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8059" indent="-29925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97015" indent="-23940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75821" indent="-23940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54626" indent="-23940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33431" indent="-239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112238" indent="-239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91044" indent="-239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69849" indent="-239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97C896-AB98-431E-B988-3789D5AB55A2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http://www.lozoodiverona.it/photos/Londra%20-%20Leicester%20Square.jpg</a:t>
            </a:r>
          </a:p>
        </p:txBody>
      </p:sp>
    </p:spTree>
    <p:extLst>
      <p:ext uri="{BB962C8B-B14F-4D97-AF65-F5344CB8AC3E}">
        <p14:creationId xmlns:p14="http://schemas.microsoft.com/office/powerpoint/2010/main" val="72666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0C9A8-8765-4FFA-9A28-D19966CB76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4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0C9A8-8765-4FFA-9A28-D19966CB761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7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0C9A8-8765-4FFA-9A28-D19966CB76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427A4-8FC0-425A-A0F1-77D2A7D0B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18C3E-57AA-4D17-BC17-094D52A985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0F6BC-0680-4C20-BE3E-A2409D2361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24DAD-8ABE-4014-A3B4-CBE181089C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97515-A948-435E-BA86-71E49F70D3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B546D-5194-44D8-B07F-7E4863922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37210-C77F-4F9B-B806-692CC1FA4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BAF3C-5F21-4D93-B310-29A5F159C6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DDD7C-03A2-4A6C-AFEE-6F84B3830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934F71B9-AAE4-4BCE-AD5F-14337361AA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86EDEF5-662E-4D52-939D-A386DB505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d/d4/Countyhal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0"/>
            <a:ext cx="8077200" cy="1673352"/>
          </a:xfrm>
        </p:spPr>
        <p:txBody>
          <a:bodyPr/>
          <a:lstStyle/>
          <a:p>
            <a:pPr algn="ctr" eaLnBrk="1" hangingPunct="1"/>
            <a:r>
              <a:rPr lang="en-US" b="1" dirty="0"/>
              <a:t>Equitable Servitudes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427A4-8FC0-425A-A0F1-77D2A7D0B6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Elements of Equitable Servitudes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Successor to burdened land took with </a:t>
            </a:r>
            <a:r>
              <a:rPr lang="en-US" b="1" i="1" dirty="0"/>
              <a:t>notice</a:t>
            </a:r>
            <a:r>
              <a:rPr lang="en-US" b="1" dirty="0"/>
              <a:t> of the restriction.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Elements of Equitable Servitudes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Successor to burdened land took with </a:t>
            </a:r>
            <a:r>
              <a:rPr lang="en-US" b="1" i="1" dirty="0"/>
              <a:t>notice</a:t>
            </a:r>
            <a:r>
              <a:rPr lang="en-US" b="1" dirty="0"/>
              <a:t> of the restriction.</a:t>
            </a:r>
            <a:br>
              <a:rPr lang="en-US" b="1" dirty="0"/>
            </a:b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Covenant limits the use of the </a:t>
            </a:r>
            <a:r>
              <a:rPr lang="en-US" b="1" i="1" dirty="0"/>
              <a:t>burdened land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Elements of Equitable Servitudes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Successor to burdened land took with </a:t>
            </a:r>
            <a:r>
              <a:rPr lang="en-US" b="1" i="1" dirty="0"/>
              <a:t>notice</a:t>
            </a:r>
            <a:r>
              <a:rPr lang="en-US" b="1" dirty="0"/>
              <a:t> of the restriction.</a:t>
            </a:r>
            <a:br>
              <a:rPr lang="en-US" b="1" dirty="0"/>
            </a:b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Covenant limits the use of the </a:t>
            </a:r>
            <a:r>
              <a:rPr lang="en-US" b="1" i="1" dirty="0"/>
              <a:t>burdened land</a:t>
            </a:r>
            <a:r>
              <a:rPr lang="en-US" b="1" dirty="0"/>
              <a:t>.</a:t>
            </a:r>
            <a:br>
              <a:rPr lang="en-US" b="1" dirty="0"/>
            </a:b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Covenant </a:t>
            </a:r>
            <a:r>
              <a:rPr lang="en-US" b="1" i="1" dirty="0"/>
              <a:t>benefits the land </a:t>
            </a:r>
            <a:r>
              <a:rPr lang="en-US" b="1" dirty="0"/>
              <a:t>of the party seeking to enforce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Implied Reciprocal Equitable Servitude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427A4-8FC0-425A-A0F1-77D2A7D0B6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Implied Reciprocal Equitable Servitude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1.  Lots in residential subdivision originally owned by common owner/developer.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Implied Reciprocal Equitable Servitude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 Lots in residential subdivision originally owned by common owner/developer.</a:t>
            </a:r>
            <a:br>
              <a:rPr lang="en-US" b="1" dirty="0"/>
            </a:br>
            <a:endParaRPr lang="en-US" b="1" dirty="0"/>
          </a:p>
          <a:p>
            <a:pPr marL="0" indent="0" eaLnBrk="1" hangingPunct="1">
              <a:buNone/>
            </a:pPr>
            <a:r>
              <a:rPr lang="en-US" b="1" dirty="0"/>
              <a:t>2.  Owner/Developer imposed restrictions in deeds of most conveyed parcels.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Implied Reciprocal Equitable Servitude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9308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 Lots in residential subdivision originally owned by common owner/developer.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2.  Owner/Developer imposed restrictions in deeds of most conveyed parcels.</a:t>
            </a:r>
            <a:br>
              <a:rPr lang="en-US" b="1" dirty="0"/>
            </a:br>
            <a:endParaRPr lang="en-US" b="1" dirty="0"/>
          </a:p>
          <a:p>
            <a:pPr marL="0" indent="0" eaLnBrk="1" hangingPunct="1">
              <a:buNone/>
            </a:pPr>
            <a:r>
              <a:rPr lang="en-US" b="1" dirty="0"/>
              <a:t>3.  Developer imposes general plan upon subdivision (uniform restrictions on most deeds, recorded declaration, etc.).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Sprague v. Kimball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2" y="1682087"/>
            <a:ext cx="882632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Sprague v. Kimball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dirty="0"/>
              <a:t>Kimball (Seller)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                                              </a:t>
            </a:r>
            <a:r>
              <a:rPr lang="el-GR" b="1" dirty="0"/>
              <a:t>Δ</a:t>
            </a:r>
            <a:endParaRPr lang="en-US" b="1" dirty="0"/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		Sprague				Grossman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	    (Purchaser			          (Purchaser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	with restrictions)		     w/o restrictions)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                </a:t>
            </a:r>
            <a:r>
              <a:rPr lang="el-GR" b="1" dirty="0"/>
              <a:t>π</a:t>
            </a:r>
            <a:r>
              <a:rPr lang="en-US" b="1" dirty="0"/>
              <a:t>                                                      </a:t>
            </a:r>
            <a:r>
              <a:rPr lang="el-GR" b="1" dirty="0"/>
              <a:t>Δ</a:t>
            </a:r>
            <a:endParaRPr lang="en-US" b="1" dirty="0"/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2209800" y="2565662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4876800" y="26670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Sanborn v. McLean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19800"/>
            <a:ext cx="7772400" cy="4937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House a few blocks away from Collingwood &amp; Second</a:t>
            </a:r>
          </a:p>
        </p:txBody>
      </p:sp>
      <p:pic>
        <p:nvPicPr>
          <p:cNvPr id="18436" name="Picture 5" descr="Photo Vie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76" y="1905000"/>
            <a:ext cx="58674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Equitable Servitudes -- Generally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534400" cy="4572000"/>
          </a:xfrm>
        </p:spPr>
        <p:txBody>
          <a:bodyPr/>
          <a:lstStyle/>
          <a:p>
            <a:pPr eaLnBrk="1" hangingPunct="1"/>
            <a:r>
              <a:rPr lang="en-US" b="1" dirty="0"/>
              <a:t>A covenant enforced as running with the land in a court of equity even though it does </a:t>
            </a:r>
            <a:r>
              <a:rPr lang="en-US" b="1" i="1" dirty="0"/>
              <a:t>not</a:t>
            </a:r>
            <a:r>
              <a:rPr lang="en-US" b="1" dirty="0"/>
              <a:t> meet all the requirements of a real covenant.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Key issues:</a:t>
            </a:r>
          </a:p>
          <a:p>
            <a:pPr lvl="1"/>
            <a:r>
              <a:rPr lang="en-US" b="1" dirty="0"/>
              <a:t>Which element(s) of a real covenant may be lacking?</a:t>
            </a:r>
          </a:p>
          <a:p>
            <a:pPr lvl="1"/>
            <a:r>
              <a:rPr lang="en-US" b="1" dirty="0"/>
              <a:t>What substitutes for the missing element(s)?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Sanborn v. McLean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08546" y="6096000"/>
            <a:ext cx="7772400" cy="49371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Type of gas station McLean wants to build.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67" y="1828800"/>
            <a:ext cx="59436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Tulk v. Moxhay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6096000"/>
            <a:ext cx="66294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/>
              <a:t>Leicester Square -- 1750</a:t>
            </a:r>
          </a:p>
        </p:txBody>
      </p:sp>
      <p:pic>
        <p:nvPicPr>
          <p:cNvPr id="6148" name="Picture 5" descr="leicester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12950"/>
            <a:ext cx="67056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Tulk v. Moxhay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6172200"/>
            <a:ext cx="6629400" cy="381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/>
              <a:t>Equestrian Statute -- 1790</a:t>
            </a:r>
          </a:p>
        </p:txBody>
      </p:sp>
      <p:pic>
        <p:nvPicPr>
          <p:cNvPr id="7172" name="Picture 6" descr="f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4225"/>
            <a:ext cx="5257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Tulk v. Moxhay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318999" y="6172958"/>
            <a:ext cx="66294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Leicester Square -- today</a:t>
            </a:r>
          </a:p>
        </p:txBody>
      </p:sp>
      <p:pic>
        <p:nvPicPr>
          <p:cNvPr id="8198" name="Picture 6" descr="http://cache.carlsonhotels.com/rad/images/hotels/GBPASTOR/loca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3182"/>
            <a:ext cx="672465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Tulk v. Moxhay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Court was willing to relax mutual privity requirement in equity because of </a:t>
            </a:r>
            <a:r>
              <a:rPr lang="en-US" b="1" dirty="0" err="1"/>
              <a:t>Moxhay</a:t>
            </a:r>
            <a:r>
              <a:rPr lang="en-US" b="1" dirty="0"/>
              <a:t> had notice.</a:t>
            </a:r>
          </a:p>
          <a:p>
            <a:endParaRPr lang="en-US" b="1" dirty="0"/>
          </a:p>
          <a:p>
            <a:r>
              <a:rPr lang="en-US" b="1" dirty="0"/>
              <a:t> Accordingly, he is bound even though elements of real covenant not satisfied.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9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London County Council v. Allen</a:t>
            </a:r>
          </a:p>
        </p:txBody>
      </p:sp>
      <p:pic>
        <p:nvPicPr>
          <p:cNvPr id="9222" name="Picture 6" descr="File:Countyh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2576"/>
            <a:ext cx="87298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London County Council v. Allen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Court unwilling to relax benefit must touch and concern land requirement.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6193B-C1C6-4B21-90B3-AC9F1067BD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8077200" cy="2209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/>
              <a:t>Equitable Servitudes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Texas Elements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427A4-8FC0-425A-A0F1-77D2A7D0B6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6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643</TotalTime>
  <Words>509</Words>
  <Application>Microsoft Office PowerPoint</Application>
  <PresentationFormat>On-screen Show (4:3)</PresentationFormat>
  <Paragraphs>86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Corbel</vt:lpstr>
      <vt:lpstr>Tahoma</vt:lpstr>
      <vt:lpstr>Wingdings</vt:lpstr>
      <vt:lpstr>Wingdings 2</vt:lpstr>
      <vt:lpstr>Wingdings 3</vt:lpstr>
      <vt:lpstr>Module</vt:lpstr>
      <vt:lpstr>Equitable Servitudes</vt:lpstr>
      <vt:lpstr>Equitable Servitudes -- Generally</vt:lpstr>
      <vt:lpstr>Tulk v. Moxhay</vt:lpstr>
      <vt:lpstr>Tulk v. Moxhay</vt:lpstr>
      <vt:lpstr>Tulk v. Moxhay</vt:lpstr>
      <vt:lpstr>Tulk v. Moxhay</vt:lpstr>
      <vt:lpstr>London County Council v. Allen</vt:lpstr>
      <vt:lpstr>London County Council v. Allen</vt:lpstr>
      <vt:lpstr>Equitable Servitudes  Texas Elements</vt:lpstr>
      <vt:lpstr>Texas Elements of Equitable Servitudes</vt:lpstr>
      <vt:lpstr>Texas Elements of Equitable Servitudes</vt:lpstr>
      <vt:lpstr>Texas Elements of Equitable Servitudes</vt:lpstr>
      <vt:lpstr>Implied Reciprocal Equitable Servitude</vt:lpstr>
      <vt:lpstr>Implied Reciprocal Equitable Servitude</vt:lpstr>
      <vt:lpstr>Implied Reciprocal Equitable Servitude</vt:lpstr>
      <vt:lpstr>Implied Reciprocal Equitable Servitude</vt:lpstr>
      <vt:lpstr>Sprague v. Kimball</vt:lpstr>
      <vt:lpstr>Sprague v. Kimball</vt:lpstr>
      <vt:lpstr>Sanborn v. McLean</vt:lpstr>
      <vt:lpstr>Sanborn v. McLean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Equitable Servitudes</dc:title>
  <dc:creator>Gerry W. Beyer</dc:creator>
  <cp:lastModifiedBy>Gerry Beyer</cp:lastModifiedBy>
  <cp:revision>35</cp:revision>
  <cp:lastPrinted>2017-04-05T15:26:07Z</cp:lastPrinted>
  <dcterms:created xsi:type="dcterms:W3CDTF">2004-01-29T16:50:44Z</dcterms:created>
  <dcterms:modified xsi:type="dcterms:W3CDTF">2020-04-07T19:28:04Z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