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71" r:id="rId10"/>
    <p:sldId id="272" r:id="rId11"/>
    <p:sldId id="279" r:id="rId12"/>
    <p:sldId id="274" r:id="rId13"/>
    <p:sldId id="275" r:id="rId14"/>
    <p:sldId id="276" r:id="rId15"/>
    <p:sldId id="277" r:id="rId16"/>
    <p:sldId id="278" r:id="rId17"/>
    <p:sldId id="262" r:id="rId18"/>
    <p:sldId id="266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BB17A6-F206-4FF7-BFF3-D4D562F8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3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52494B9-5DB2-430C-8918-3FFC700D2E97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http://www.queenspix.com/nepindex.html</a:t>
            </a:r>
          </a:p>
        </p:txBody>
      </p:sp>
    </p:spTree>
    <p:extLst>
      <p:ext uri="{BB962C8B-B14F-4D97-AF65-F5344CB8AC3E}">
        <p14:creationId xmlns:p14="http://schemas.microsoft.com/office/powerpoint/2010/main" val="287237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C943D59-230D-4B18-ADA5-1BB2CDDC8235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http://www.neponsit.org/Location.htm</a:t>
            </a:r>
          </a:p>
        </p:txBody>
      </p:sp>
    </p:spTree>
    <p:extLst>
      <p:ext uri="{BB962C8B-B14F-4D97-AF65-F5344CB8AC3E}">
        <p14:creationId xmlns:p14="http://schemas.microsoft.com/office/powerpoint/2010/main" val="10023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9D9C1-BA18-450A-8F77-6421DB7C3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F98B5-344F-4180-870F-E0CCD78C0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F4B9A-91FE-41E1-8745-0FC7AC65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5AA2-ADDF-4700-B933-44C76F1CD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AFF5C-621F-4166-9D45-E25251741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0CD78-022D-4DE6-BB19-6283B230B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2D458-2A19-43EE-9C30-66070381A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F31-E81B-4222-A1CF-968F1ECCA8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B3C2C-45A7-46D9-BC10-3F7EC6A10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18CFFCC-230A-4F5B-BE84-132071223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88025AC-667A-4F3E-80A6-1CD31DD2A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/>
              <a:t>Real Covenants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9D9C1-BA18-450A-8F77-6421DB7C34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4.  Privity of estate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749808" lvl="1" indent="-457200"/>
            <a:r>
              <a:rPr lang="en-US" b="1" dirty="0"/>
              <a:t>Vertical Privity </a:t>
            </a:r>
            <a:r>
              <a:rPr lang="en-US" sz="2400" b="1" dirty="0"/>
              <a:t>[chain of title]</a:t>
            </a:r>
          </a:p>
          <a:p>
            <a:pPr marL="900684" lvl="2" indent="-342900"/>
            <a:r>
              <a:rPr lang="en-US" b="1" dirty="0"/>
              <a:t>	New owner of burdened or benefited property must obtain property from prior person who was burdened or benefited.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13192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Real Covenants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Texas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96" y="3200400"/>
            <a:ext cx="4368800" cy="3276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5AA2-ADDF-4700-B933-44C76F1CDE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a Real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Enforceable contract</a:t>
            </a:r>
          </a:p>
          <a:p>
            <a:endParaRPr lang="en-US" b="1" dirty="0"/>
          </a:p>
          <a:p>
            <a:pPr lvl="1"/>
            <a:r>
              <a:rPr lang="en-US" b="1" dirty="0"/>
              <a:t>Normal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a Real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Intent of original parties for covenant to run with the land.</a:t>
            </a:r>
          </a:p>
          <a:p>
            <a:endParaRPr lang="en-US" b="1" dirty="0"/>
          </a:p>
          <a:p>
            <a:pPr lvl="1"/>
            <a:r>
              <a:rPr lang="en-US" b="1" dirty="0"/>
              <a:t>Normal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a Real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Proof of intent</a:t>
            </a:r>
          </a:p>
          <a:p>
            <a:endParaRPr lang="en-US" b="1" dirty="0"/>
          </a:p>
          <a:p>
            <a:pPr lvl="1"/>
            <a:r>
              <a:rPr lang="en-US" b="1" dirty="0"/>
              <a:t>Must either:</a:t>
            </a:r>
          </a:p>
          <a:p>
            <a:pPr lvl="2"/>
            <a:r>
              <a:rPr lang="en-US" b="1" dirty="0"/>
              <a:t>Relate to something in existence at the time of the covenant, or</a:t>
            </a:r>
          </a:p>
          <a:p>
            <a:pPr lvl="2"/>
            <a:r>
              <a:rPr lang="en-US" b="1" dirty="0"/>
              <a:t>Use phrase “assigns” or a functional equivalent.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Based on common law and stricter than modern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a Real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Privity of estate between original parties</a:t>
            </a:r>
          </a:p>
          <a:p>
            <a:endParaRPr lang="en-US" b="1" dirty="0"/>
          </a:p>
          <a:p>
            <a:pPr lvl="1"/>
            <a:r>
              <a:rPr lang="en-US" b="1" dirty="0"/>
              <a:t>Must have either:</a:t>
            </a:r>
          </a:p>
          <a:p>
            <a:pPr lvl="2"/>
            <a:r>
              <a:rPr lang="en-US" b="1" dirty="0"/>
              <a:t>Mutual privity, or</a:t>
            </a:r>
          </a:p>
          <a:p>
            <a:pPr lvl="2"/>
            <a:r>
              <a:rPr lang="en-US" b="1" dirty="0"/>
              <a:t>Horizontal privity.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Based on common law and stricter than modern approach which sometimes dispenses with this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a Real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Promise must touch and concern land</a:t>
            </a:r>
          </a:p>
          <a:p>
            <a:endParaRPr lang="en-US" b="1" dirty="0"/>
          </a:p>
          <a:p>
            <a:pPr lvl="1"/>
            <a:r>
              <a:rPr lang="en-US" b="1" u="sng" dirty="0"/>
              <a:t>Both</a:t>
            </a:r>
            <a:r>
              <a:rPr lang="en-US" b="1" dirty="0"/>
              <a:t> benefit and burden must touch and concern land and thus two (or more) parcels of land are required.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Based on common law and stricter than modern approach which may allow just benefit or just burden to touch and concern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Gallagher v.  Bell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0" y="1752600"/>
            <a:ext cx="8055961" cy="488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Neponsit v. Emigrant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5943600"/>
            <a:ext cx="7046912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/>
              <a:t>1936 Photo of Neponsit</a:t>
            </a:r>
          </a:p>
        </p:txBody>
      </p:sp>
      <p:pic>
        <p:nvPicPr>
          <p:cNvPr id="12292" name="Picture 4" descr="bchanneldriveeastofb14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292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Neponsit v. Emigrant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6172200"/>
            <a:ext cx="77724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/>
              <a:t>1924 Colorized Photo of Neponsit</a:t>
            </a:r>
          </a:p>
        </p:txBody>
      </p:sp>
      <p:pic>
        <p:nvPicPr>
          <p:cNvPr id="13316" name="Picture 5" descr="nep1924147th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477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Definition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Promise which is enforceable not only between the original parties, but also between </a:t>
            </a:r>
            <a:r>
              <a:rPr lang="en-US" b="1" i="1" dirty="0"/>
              <a:t>successors </a:t>
            </a:r>
            <a:r>
              <a:rPr lang="en-US" b="1" dirty="0"/>
              <a:t>of either party because they are now the new owners of the land.</a:t>
            </a:r>
          </a:p>
          <a:p>
            <a:endParaRPr lang="en-US" b="1" dirty="0"/>
          </a:p>
          <a:p>
            <a:r>
              <a:rPr lang="en-US" b="1" dirty="0"/>
              <a:t>The future owners are bound even though they did not agree.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Neponsit v. Emigrant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175896"/>
            <a:ext cx="77724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dirty="0" err="1"/>
              <a:t>Neponsit</a:t>
            </a:r>
            <a:r>
              <a:rPr lang="en-US" sz="2400" b="1" dirty="0"/>
              <a:t> Today</a:t>
            </a:r>
          </a:p>
        </p:txBody>
      </p:sp>
      <p:pic>
        <p:nvPicPr>
          <p:cNvPr id="14342" name="Picture 6" descr="http://d2a8t4df166ugl.cloudfront.net/photos/images/2166/original/neponsit1.?1266258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212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Assignment of contract rights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Affirmative easements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Negative easements (difficult to do)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1.  Enforceable promises under contract law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749808" lvl="1" indent="-457200"/>
            <a:r>
              <a:rPr lang="en-US" b="1" dirty="0"/>
              <a:t>	Incorporates entire course in contracts.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2.  Intent for Promise to Run with the Land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749808" lvl="1"/>
            <a:r>
              <a:rPr lang="en-US" b="1" dirty="0"/>
              <a:t>Common law – “and his/her assigns”</a:t>
            </a:r>
          </a:p>
          <a:p>
            <a:pPr marL="749808" lvl="1"/>
            <a:endParaRPr lang="en-US" b="1" dirty="0"/>
          </a:p>
          <a:p>
            <a:pPr marL="749808" lvl="1"/>
            <a:r>
              <a:rPr lang="en-US" b="1" dirty="0"/>
              <a:t>Modern law – special terminology not needed</a:t>
            </a:r>
          </a:p>
          <a:p>
            <a:pPr marL="749808" lvl="1"/>
            <a:endParaRPr lang="en-US" b="1" dirty="0"/>
          </a:p>
          <a:p>
            <a:pPr marL="749808" lvl="1"/>
            <a:r>
              <a:rPr lang="en-US" b="1" dirty="0"/>
              <a:t>Advice – include reference to “heirs and assigns” and indicate it “runs with and is appurtenant to land.”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 eaLnBrk="1" hangingPunct="1">
              <a:spcAft>
                <a:spcPts val="1200"/>
              </a:spcAft>
              <a:buNone/>
            </a:pPr>
            <a:r>
              <a:rPr lang="en-US" b="1" dirty="0"/>
              <a:t>3. “Touch and Concern” land requirement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b="1" dirty="0"/>
              <a:t>Connection between promise and land</a:t>
            </a:r>
          </a:p>
          <a:p>
            <a:pPr marL="1179576" lvl="2" indent="-457200">
              <a:spcBef>
                <a:spcPts val="0"/>
              </a:spcBef>
            </a:pPr>
            <a:r>
              <a:rPr lang="en-US" b="1" dirty="0"/>
              <a:t>Burden touches land (impacts land, not landowner personally)</a:t>
            </a:r>
          </a:p>
          <a:p>
            <a:pPr marL="1179576" lvl="2" indent="-457200"/>
            <a:r>
              <a:rPr lang="en-US" b="1" dirty="0"/>
              <a:t>Benefit touches land (makes land more valuable, not landowner personally)</a:t>
            </a:r>
          </a:p>
          <a:p>
            <a:pPr marL="0" indent="-457200" eaLnBrk="1" hangingPunct="1">
              <a:buNone/>
            </a:pPr>
            <a:endParaRPr lang="en-US" b="1" dirty="0"/>
          </a:p>
          <a:p>
            <a:pPr marL="457200" lvl="1"/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 eaLnBrk="1" hangingPunct="1">
              <a:spcAft>
                <a:spcPts val="1200"/>
              </a:spcAft>
              <a:buNone/>
            </a:pPr>
            <a:r>
              <a:rPr lang="en-US" b="1" dirty="0"/>
              <a:t>3. “Touch and Concern” land requirement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b="1" dirty="0"/>
              <a:t>How satisfy?</a:t>
            </a:r>
          </a:p>
          <a:p>
            <a:pPr marL="1554480" lvl="2" indent="-274320">
              <a:spcAft>
                <a:spcPts val="1200"/>
              </a:spcAft>
            </a:pPr>
            <a:r>
              <a:rPr lang="en-US" b="1" dirty="0"/>
              <a:t>Both benefit and burden (common law)</a:t>
            </a:r>
          </a:p>
          <a:p>
            <a:pPr marL="1554480" lvl="2" indent="-274320">
              <a:spcAft>
                <a:spcPts val="1200"/>
              </a:spcAft>
            </a:pPr>
            <a:r>
              <a:rPr lang="en-US" b="1" dirty="0"/>
              <a:t>Just burden</a:t>
            </a:r>
          </a:p>
          <a:p>
            <a:pPr marL="1554480" lvl="2" indent="-274320">
              <a:spcAft>
                <a:spcPts val="1200"/>
              </a:spcAft>
            </a:pPr>
            <a:r>
              <a:rPr lang="en-US" b="1" dirty="0"/>
              <a:t>Just benefit</a:t>
            </a:r>
          </a:p>
          <a:p>
            <a:pPr marL="1554480" lvl="2" indent="-274320">
              <a:spcAft>
                <a:spcPts val="1200"/>
              </a:spcAft>
            </a:pPr>
            <a:endParaRPr lang="en-US" b="1" dirty="0"/>
          </a:p>
          <a:p>
            <a:pPr marL="0" indent="-457200" eaLnBrk="1" hangingPunct="1">
              <a:buNone/>
            </a:pPr>
            <a:endParaRPr lang="en-US" b="1" dirty="0"/>
          </a:p>
          <a:p>
            <a:pPr marL="457200" lvl="1"/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4.  Privity of estate between original parties</a:t>
            </a:r>
            <a:br>
              <a:rPr lang="en-US" b="1" dirty="0"/>
            </a:br>
            <a:r>
              <a:rPr lang="en-US" b="1" dirty="0"/>
              <a:t>      to covenant</a:t>
            </a:r>
          </a:p>
          <a:p>
            <a:pPr marL="749808" lvl="1" indent="-457200"/>
            <a:r>
              <a:rPr lang="en-US" b="1" dirty="0"/>
              <a:t>Mutual Privity</a:t>
            </a:r>
          </a:p>
          <a:p>
            <a:pPr marL="1014984" lvl="2" indent="-457200"/>
            <a:r>
              <a:rPr lang="en-US" b="1" dirty="0"/>
              <a:t>Original parties had mutual interest in </a:t>
            </a:r>
            <a:r>
              <a:rPr lang="en-US" b="1" u="sng" dirty="0"/>
              <a:t>same</a:t>
            </a:r>
            <a:r>
              <a:rPr lang="en-US" b="1" dirty="0"/>
              <a:t> land</a:t>
            </a:r>
          </a:p>
          <a:p>
            <a:pPr marL="1014984" lvl="2" indent="-457200"/>
            <a:r>
              <a:rPr lang="en-US" b="1" dirty="0"/>
              <a:t>Example = landlord-tenant, co-ownership</a:t>
            </a:r>
          </a:p>
          <a:p>
            <a:pPr marL="1014984" lvl="2" indent="-457200"/>
            <a:r>
              <a:rPr lang="en-US" b="1" dirty="0"/>
              <a:t>Common law = required</a:t>
            </a:r>
          </a:p>
          <a:p>
            <a:pPr marL="1014984" lvl="2" indent="-457200"/>
            <a:r>
              <a:rPr lang="en-US" b="1" dirty="0"/>
              <a:t>Modern law = not required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Elements of Real Covenant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b="1" dirty="0"/>
              <a:t>4.  Privity of estate between original parties</a:t>
            </a:r>
            <a:br>
              <a:rPr lang="en-US" b="1" dirty="0"/>
            </a:br>
            <a:r>
              <a:rPr lang="en-US" b="1" dirty="0"/>
              <a:t>      to covenant</a:t>
            </a:r>
          </a:p>
          <a:p>
            <a:pPr marL="749808" lvl="1" indent="-457200">
              <a:lnSpc>
                <a:spcPct val="110000"/>
              </a:lnSpc>
            </a:pPr>
            <a:r>
              <a:rPr lang="en-US" b="1" dirty="0"/>
              <a:t>Horizontal Privity</a:t>
            </a:r>
          </a:p>
          <a:p>
            <a:pPr marL="1014984" lvl="2" indent="-457200">
              <a:lnSpc>
                <a:spcPct val="110000"/>
              </a:lnSpc>
            </a:pPr>
            <a:r>
              <a:rPr lang="en-US" b="1" dirty="0"/>
              <a:t>Land-based relationship between original parties</a:t>
            </a:r>
          </a:p>
          <a:p>
            <a:pPr marL="1014984" lvl="2" indent="-457200">
              <a:lnSpc>
                <a:spcPct val="110000"/>
              </a:lnSpc>
            </a:pPr>
            <a:r>
              <a:rPr lang="en-US" b="1" dirty="0"/>
              <a:t>Examples = landlord-tenant, buyer-seller, grantor-grantee</a:t>
            </a:r>
          </a:p>
          <a:p>
            <a:pPr marL="1014984" lvl="2" indent="-457200">
              <a:lnSpc>
                <a:spcPct val="110000"/>
              </a:lnSpc>
            </a:pPr>
            <a:r>
              <a:rPr lang="en-US" b="1" dirty="0"/>
              <a:t>Modern law = sufficient</a:t>
            </a:r>
          </a:p>
          <a:p>
            <a:pPr marL="1014984" lvl="2" indent="-457200">
              <a:lnSpc>
                <a:spcPct val="110000"/>
              </a:lnSpc>
            </a:pPr>
            <a:r>
              <a:rPr lang="en-US" b="1" dirty="0"/>
              <a:t>Even more modern law = Some states no longer require horizontal privity thus allowing neighbors to enter into real covenants.	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E3B2-91C4-438C-9CAA-4BF5A48D11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2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859</TotalTime>
  <Words>594</Words>
  <Application>Microsoft Office PowerPoint</Application>
  <PresentationFormat>On-screen Show (4:3)</PresentationFormat>
  <Paragraphs>118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Corbel</vt:lpstr>
      <vt:lpstr>Tahoma</vt:lpstr>
      <vt:lpstr>Wingdings</vt:lpstr>
      <vt:lpstr>Wingdings 2</vt:lpstr>
      <vt:lpstr>Wingdings 3</vt:lpstr>
      <vt:lpstr>Module</vt:lpstr>
      <vt:lpstr>Real Covenants</vt:lpstr>
      <vt:lpstr>Definition</vt:lpstr>
      <vt:lpstr>Distinguish from:</vt:lpstr>
      <vt:lpstr>Elements of Real Covenant</vt:lpstr>
      <vt:lpstr>Elements of Real Covenant</vt:lpstr>
      <vt:lpstr>Elements of Real Covenant</vt:lpstr>
      <vt:lpstr>Elements of Real Covenant</vt:lpstr>
      <vt:lpstr>Elements of Real Covenant</vt:lpstr>
      <vt:lpstr>Elements of Real Covenant</vt:lpstr>
      <vt:lpstr>Elements of Real Covenant</vt:lpstr>
      <vt:lpstr>Real Covenants  Texas Style</vt:lpstr>
      <vt:lpstr>Texas Elements of a Real Covenant</vt:lpstr>
      <vt:lpstr>Texas Elements of a Real Covenant</vt:lpstr>
      <vt:lpstr>Texas Elements of a Real Covenant</vt:lpstr>
      <vt:lpstr>Texas Elements of a Real Covenant</vt:lpstr>
      <vt:lpstr>Texas Elements of a Real Covenant</vt:lpstr>
      <vt:lpstr>Gallagher v.  Bell</vt:lpstr>
      <vt:lpstr>Neponsit v. Emigrant</vt:lpstr>
      <vt:lpstr>Neponsit v. Emigrant</vt:lpstr>
      <vt:lpstr>Neponsit v. Emigrant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Covenants</dc:title>
  <dc:creator>Gerry W. Beyer</dc:creator>
  <cp:lastModifiedBy>Gerry Beyer</cp:lastModifiedBy>
  <cp:revision>26</cp:revision>
  <cp:lastPrinted>1601-01-01T00:00:00Z</cp:lastPrinted>
  <dcterms:created xsi:type="dcterms:W3CDTF">2004-01-25T19:24:39Z</dcterms:created>
  <dcterms:modified xsi:type="dcterms:W3CDTF">2020-04-06T21:40:32Z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