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98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D98D0F3-307E-4447-A0FD-A4C4D229AA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10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BA50-5E27-4DC3-AC0A-F2F0F1B48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C4F1-90F1-4FEB-A854-153F6D15FD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C67B5-DF62-4F6F-B199-FF480A4029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DD62-8235-4264-904B-A7058CC1D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B6793-B32D-4160-8886-07AFAD2F4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D321F-3137-4DF3-8DF9-42ADEE0A7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7576A-A185-43F7-82C2-00532FCC0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C7EC7-7129-4874-BB03-CA11E783A6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65A7-F18B-4C31-8235-3F5C41826B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88362-97E2-4106-AA3F-DA66312DC2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F0818DD-3E29-4DA2-AECE-D35B709D11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8AB2F83-7460-4D20-BE87-7973CE84E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8077200" cy="1673352"/>
          </a:xfrm>
        </p:spPr>
        <p:txBody>
          <a:bodyPr/>
          <a:lstStyle/>
          <a:p>
            <a:pPr algn="ctr"/>
            <a:r>
              <a:rPr lang="en-US" b="1" dirty="0"/>
              <a:t>Termination of Easements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724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Natural Duration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Merger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Release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Abandonment by Dominant Tenant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Estoppel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Forfeiture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i="1" dirty="0"/>
              <a:t>Not </a:t>
            </a:r>
            <a:r>
              <a:rPr lang="en-US" sz="2800" b="1" dirty="0"/>
              <a:t>Mere Non-use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Prescription/Adverse Use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dirty="0"/>
              <a:t>Sale of </a:t>
            </a:r>
            <a:r>
              <a:rPr lang="en-US" sz="2800" b="1" dirty="0" err="1"/>
              <a:t>Servient</a:t>
            </a:r>
            <a:r>
              <a:rPr lang="en-US" sz="2800" b="1" dirty="0"/>
              <a:t> Tenement of a Prescriptive or Implied by Prior Use </a:t>
            </a:r>
            <a:r>
              <a:rPr lang="en-US" sz="2800" b="1" dirty="0" smtClean="0"/>
              <a:t>Easement?</a:t>
            </a:r>
          </a:p>
          <a:p>
            <a:pPr marL="1167384" lvl="2" indent="-274320">
              <a:lnSpc>
                <a:spcPct val="90000"/>
              </a:lnSpc>
            </a:pPr>
            <a:r>
              <a:rPr lang="en-US" sz="2000" b="1" dirty="0" smtClean="0"/>
              <a:t>If apparent by inspection – easement likely to continue</a:t>
            </a:r>
          </a:p>
          <a:p>
            <a:pPr marL="1167384" lvl="2" indent="-274320">
              <a:lnSpc>
                <a:spcPct val="90000"/>
              </a:lnSpc>
            </a:pPr>
            <a:r>
              <a:rPr lang="en-US" sz="2000" b="1" dirty="0" smtClean="0"/>
              <a:t>If not apparent by inspection – jurisdictions are divided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3" name="Picture 5" descr="Lindsey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42" b="2410"/>
          <a:stretch/>
        </p:blipFill>
        <p:spPr>
          <a:xfrm>
            <a:off x="2590800" y="228600"/>
            <a:ext cx="6227578" cy="650770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457200"/>
            <a:ext cx="1981200" cy="138499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</a:rPr>
              <a:t>Lindsey</a:t>
            </a:r>
            <a:br>
              <a:rPr lang="en-US" sz="2800" b="1" dirty="0" smtClean="0">
                <a:solidFill>
                  <a:srgbClr val="FFC000"/>
                </a:solidFill>
              </a:rPr>
            </a:br>
            <a:r>
              <a:rPr lang="en-US" sz="2800" b="1" dirty="0" smtClean="0">
                <a:solidFill>
                  <a:srgbClr val="FFC000"/>
                </a:solidFill>
              </a:rPr>
              <a:t>v.</a:t>
            </a:r>
            <a:br>
              <a:rPr lang="en-US" sz="2800" b="1" dirty="0" smtClean="0">
                <a:solidFill>
                  <a:srgbClr val="FFC000"/>
                </a:solidFill>
              </a:rPr>
            </a:br>
            <a:r>
              <a:rPr lang="en-US" sz="2800" b="1" dirty="0" smtClean="0">
                <a:solidFill>
                  <a:srgbClr val="FFC000"/>
                </a:solidFill>
              </a:rPr>
              <a:t>Clark</a:t>
            </a:r>
            <a:endParaRPr lang="en-US" sz="28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51054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</a:t>
            </a:r>
            <a:r>
              <a:rPr lang="en-US" b="1" dirty="0" smtClean="0"/>
              <a:t>Duration</a:t>
            </a:r>
          </a:p>
          <a:p>
            <a:pPr marL="1014984" lvl="2" indent="-457200"/>
            <a:r>
              <a:rPr lang="en-US" b="1" dirty="0" smtClean="0"/>
              <a:t>Presumption – fee simple (forever)</a:t>
            </a:r>
            <a:br>
              <a:rPr lang="en-US" b="1" dirty="0" smtClean="0"/>
            </a:br>
            <a:endParaRPr lang="en-US" b="1" dirty="0" smtClean="0"/>
          </a:p>
          <a:p>
            <a:pPr marL="1014984" lvl="2" indent="-457200"/>
            <a:r>
              <a:rPr lang="en-US" b="1" dirty="0" smtClean="0"/>
              <a:t>May be limited in deed</a:t>
            </a:r>
            <a:br>
              <a:rPr lang="en-US" b="1" dirty="0" smtClean="0"/>
            </a:br>
            <a:endParaRPr lang="en-US" b="1" dirty="0" smtClean="0"/>
          </a:p>
          <a:p>
            <a:pPr marL="1014984" lvl="2" indent="-457200"/>
            <a:r>
              <a:rPr lang="en-US" b="1" dirty="0" smtClean="0"/>
              <a:t>In gross</a:t>
            </a:r>
          </a:p>
          <a:p>
            <a:pPr marL="1234440" lvl="3" indent="-457200"/>
            <a:r>
              <a:rPr lang="en-US" b="1" dirty="0" smtClean="0"/>
              <a:t>Common law = life of dominant tenant</a:t>
            </a:r>
          </a:p>
          <a:p>
            <a:pPr marL="1234440" lvl="3" indent="-457200"/>
            <a:r>
              <a:rPr lang="en-US" b="1" dirty="0" smtClean="0"/>
              <a:t>Modern law = fee simple, especially if business related</a:t>
            </a:r>
            <a:br>
              <a:rPr lang="en-US" b="1" dirty="0" smtClean="0"/>
            </a:br>
            <a:endParaRPr lang="en-US" b="1" dirty="0" smtClean="0"/>
          </a:p>
          <a:p>
            <a:pPr marL="1014984" lvl="2" indent="-457200"/>
            <a:r>
              <a:rPr lang="en-US" b="1" dirty="0" smtClean="0"/>
              <a:t>Licenses end upon revocation</a:t>
            </a:r>
            <a:br>
              <a:rPr lang="en-US" b="1" dirty="0" smtClean="0"/>
            </a:br>
            <a:endParaRPr lang="en-US" b="1" dirty="0" smtClean="0"/>
          </a:p>
          <a:p>
            <a:pPr marL="1014984" lvl="2" indent="-457200"/>
            <a:r>
              <a:rPr lang="en-US" b="1" dirty="0" smtClean="0"/>
              <a:t>Implied by necessity ends when necessity ends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 smtClean="0"/>
              <a:t>Merger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Merger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Merger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Release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Abandonment by Dominant Tenant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Merger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Release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Abandonment by Dominant Tenant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Estoppel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Merger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Release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Abandonment by Dominant Tenant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Estoppel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Forfeiture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Merger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Release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Abandonment by Dominant Tenant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Estoppel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dirty="0"/>
              <a:t>Forfeiture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b="1" i="1" dirty="0"/>
              <a:t>Not </a:t>
            </a:r>
            <a:r>
              <a:rPr lang="en-US" b="1" dirty="0"/>
              <a:t>Mere Non-use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Termination Methods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7772400" cy="4611687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Natural Duration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Merger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Release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Abandonment by Dominant Tenant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Estoppel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Forfeiture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i="1" dirty="0"/>
              <a:t>Not </a:t>
            </a:r>
            <a:r>
              <a:rPr lang="en-US" b="1" dirty="0"/>
              <a:t>Mere Non-use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b="1" dirty="0"/>
              <a:t>Prescription/Adverse Use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165</TotalTime>
  <Words>140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Tahoma</vt:lpstr>
      <vt:lpstr>Wingdings</vt:lpstr>
      <vt:lpstr>Module</vt:lpstr>
      <vt:lpstr>Termination of Easements</vt:lpstr>
      <vt:lpstr>Termination Methods</vt:lpstr>
      <vt:lpstr>Termination Methods</vt:lpstr>
      <vt:lpstr>Termination Methods</vt:lpstr>
      <vt:lpstr>Termination Methods</vt:lpstr>
      <vt:lpstr>Termination Methods</vt:lpstr>
      <vt:lpstr>Termination Methods</vt:lpstr>
      <vt:lpstr>Termination Methods</vt:lpstr>
      <vt:lpstr>Termination Methods</vt:lpstr>
      <vt:lpstr>Termination Methods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Termination of Easements</dc:title>
  <dc:creator>Gerry W. Beyer</dc:creator>
  <cp:lastModifiedBy>Gerry W. Beyer</cp:lastModifiedBy>
  <cp:revision>7</cp:revision>
  <cp:lastPrinted>1601-01-01T00:00:00Z</cp:lastPrinted>
  <dcterms:created xsi:type="dcterms:W3CDTF">2004-01-22T15:42:19Z</dcterms:created>
  <dcterms:modified xsi:type="dcterms:W3CDTF">2012-03-29T17:54:28Z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