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56" r:id="rId2"/>
    <p:sldId id="259" r:id="rId3"/>
    <p:sldId id="260" r:id="rId4"/>
    <p:sldId id="268" r:id="rId5"/>
    <p:sldId id="272" r:id="rId6"/>
    <p:sldId id="261" r:id="rId7"/>
    <p:sldId id="262" r:id="rId8"/>
    <p:sldId id="257" r:id="rId9"/>
    <p:sldId id="263" r:id="rId10"/>
    <p:sldId id="264" r:id="rId11"/>
    <p:sldId id="265" r:id="rId12"/>
    <p:sldId id="266" r:id="rId13"/>
    <p:sldId id="267" r:id="rId14"/>
    <p:sldId id="258" r:id="rId15"/>
    <p:sldId id="269" r:id="rId16"/>
    <p:sldId id="270" r:id="rId17"/>
    <p:sldId id="271" r:id="rId18"/>
    <p:sldId id="273" r:id="rId19"/>
  </p:sldIdLst>
  <p:sldSz cx="9144000" cy="6858000" type="screen4x3"/>
  <p:notesSz cx="6858000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980CAF-C1E7-4AFC-AE02-738065EA27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E52922-5B23-4051-9CC4-F4E1239327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C837BF-8F82-4D11-AAFB-314AC4BF38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4309D-B85A-469C-8218-D22D9A790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4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853BFE-80C2-44E6-888C-8DFC5BEFBD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5EEDFF-58A5-45C8-9EC2-9570A0DF25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36CB11-82DE-4E21-B59E-81E49EF1BB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A28DA-3BF0-4B65-A05C-9EA1739E70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0F93E-9798-444F-ABBE-AFA07DC8F8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7CD9D9-269A-4292-80FE-408D70D488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2AE184-A615-4796-BAEC-2479C00FAA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3117D59A-14F4-4BA9-A986-1E27CCA575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2448F9B2-A684-44D7-8A51-EF6C43EE38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5240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Scope and Transferability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Use of Easement by Servient Tenant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May grant overlapping easements </a:t>
            </a:r>
            <a:r>
              <a:rPr lang="en-US" b="1" i="1" dirty="0" smtClean="0"/>
              <a:t>but</a:t>
            </a:r>
            <a:br>
              <a:rPr lang="en-US" b="1" i="1" dirty="0" smtClean="0"/>
            </a:br>
            <a:endParaRPr lang="en-US" b="1" i="1" dirty="0" smtClean="0"/>
          </a:p>
          <a:p>
            <a:pPr eaLnBrk="1" hangingPunct="1"/>
            <a:r>
              <a:rPr lang="en-US" b="1" dirty="0" smtClean="0"/>
              <a:t>New easements cannot unreasonably interfere with original easement.</a:t>
            </a:r>
          </a:p>
          <a:p>
            <a:pPr eaLnBrk="1" hangingPunct="1"/>
            <a:endParaRPr lang="en-US" b="1" dirty="0"/>
          </a:p>
          <a:p>
            <a:pPr lvl="1"/>
            <a:r>
              <a:rPr lang="en-US" b="1" dirty="0" smtClean="0"/>
              <a:t>Original easement may be made exclusive.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Use of Easement by Servient Tenant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Generally, </a:t>
            </a:r>
            <a:r>
              <a:rPr lang="en-US" b="1" dirty="0" err="1" smtClean="0"/>
              <a:t>servient</a:t>
            </a:r>
            <a:r>
              <a:rPr lang="en-US" b="1" dirty="0" smtClean="0"/>
              <a:t> tenant may not move the location of the easement.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Use of Easement by Servient Tenant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If dominant tenant wants easement maintained or repaired, dominant tenant must perform the maintenance.</a:t>
            </a:r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Covenants to repair, however, may be coupled with an easement.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Use of Easement by Servient Tenant</a:t>
            </a:r>
          </a:p>
        </p:txBody>
      </p:sp>
      <p:pic>
        <p:nvPicPr>
          <p:cNvPr id="13315" name="Picture 5" descr="Easement -- Dominant Maintainanc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2133600"/>
            <a:ext cx="6096000" cy="4572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0"/>
            <a:ext cx="7793037" cy="1462087"/>
          </a:xfrm>
        </p:spPr>
        <p:txBody>
          <a:bodyPr/>
          <a:lstStyle/>
          <a:p>
            <a:pPr eaLnBrk="1" hangingPunct="1"/>
            <a:r>
              <a:rPr lang="en-US" b="1" dirty="0" err="1" smtClean="0"/>
              <a:t>Sakansky</a:t>
            </a:r>
            <a:r>
              <a:rPr lang="en-US" b="1" dirty="0" smtClean="0"/>
              <a:t> v. </a:t>
            </a:r>
            <a:r>
              <a:rPr lang="en-US" b="1" dirty="0" err="1" smtClean="0"/>
              <a:t>Wein</a:t>
            </a:r>
            <a:endParaRPr lang="en-US" b="1" dirty="0" smtClean="0"/>
          </a:p>
        </p:txBody>
      </p:sp>
      <p:pic>
        <p:nvPicPr>
          <p:cNvPr id="14339" name="Picture 7" descr="Bloom_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7086600" cy="466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of Easements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Follow express terms of easement, if any.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5884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of Easements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Burden -- If easement silent: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Burden not severable from </a:t>
            </a:r>
            <a:r>
              <a:rPr lang="en-US" b="1" dirty="0" err="1" smtClean="0"/>
              <a:t>servient</a:t>
            </a:r>
            <a:r>
              <a:rPr lang="en-US" b="1" dirty="0" smtClean="0"/>
              <a:t> land.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The easement “runs with” the land and burdens </a:t>
            </a:r>
            <a:r>
              <a:rPr lang="en-US" b="1" dirty="0" smtClean="0"/>
              <a:t>new </a:t>
            </a:r>
            <a:r>
              <a:rPr lang="en-US" b="1" dirty="0" smtClean="0"/>
              <a:t>owners and lessees.</a:t>
            </a:r>
          </a:p>
        </p:txBody>
      </p:sp>
    </p:spTree>
    <p:extLst>
      <p:ext uri="{BB962C8B-B14F-4D97-AF65-F5344CB8AC3E}">
        <p14:creationId xmlns:p14="http://schemas.microsoft.com/office/powerpoint/2010/main" val="326742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of Easements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Benefit -- If easement silent: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Appurtenant – Benefit runs with the land and benefits the new owner or lessee.</a:t>
            </a:r>
          </a:p>
          <a:p>
            <a:pPr lvl="2"/>
            <a:r>
              <a:rPr lang="en-US" b="1" dirty="0" smtClean="0"/>
              <a:t>Cannot transform an appurtenant easement into an in gross easement without consent of </a:t>
            </a:r>
            <a:r>
              <a:rPr lang="en-US" b="1" dirty="0" err="1" smtClean="0"/>
              <a:t>servient</a:t>
            </a:r>
            <a:r>
              <a:rPr lang="en-US" b="1" dirty="0" smtClean="0"/>
              <a:t> tenant.</a:t>
            </a:r>
          </a:p>
          <a:p>
            <a:pPr marL="768096" lvl="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7950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of Easements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Benefit -- If easement silent: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 </a:t>
            </a:r>
            <a:r>
              <a:rPr lang="en-US" b="1" dirty="0" smtClean="0"/>
              <a:t>gross – different approaches</a:t>
            </a:r>
          </a:p>
          <a:p>
            <a:pPr lvl="2"/>
            <a:r>
              <a:rPr lang="en-US" b="1" dirty="0" smtClean="0"/>
              <a:t>Common law = no transfer allowed</a:t>
            </a:r>
          </a:p>
          <a:p>
            <a:pPr lvl="2"/>
            <a:r>
              <a:rPr lang="en-US" b="1" dirty="0" smtClean="0"/>
              <a:t>Modern law = transferred allowed if commercial</a:t>
            </a:r>
          </a:p>
        </p:txBody>
      </p:sp>
    </p:spTree>
    <p:extLst>
      <p:ext uri="{BB962C8B-B14F-4D97-AF65-F5344CB8AC3E}">
        <p14:creationId xmlns:p14="http://schemas.microsoft.com/office/powerpoint/2010/main" val="190443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Express Easements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Terms of Easement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en-US" dirty="0" smtClean="0"/>
          </a:p>
          <a:p>
            <a:pPr marL="1371600" lvl="2" indent="-457200" eaLnBrk="1" hangingPunct="1">
              <a:buFont typeface="Wingdings" pitchFamily="2" charset="2"/>
              <a:buNone/>
            </a:pPr>
            <a:r>
              <a:rPr lang="en-US" sz="2800" b="1" dirty="0" smtClean="0"/>
              <a:t>Deed provisions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Scope of Express Easements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Terms of Easement, but if</a:t>
            </a:r>
            <a:br>
              <a:rPr lang="en-US" b="1" dirty="0" smtClean="0"/>
            </a:br>
            <a:endParaRPr lang="en-US" b="1" dirty="0" smtClean="0"/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Easement Silent, then apply</a:t>
            </a:r>
            <a:br>
              <a:rPr lang="en-US" b="1" dirty="0" smtClean="0"/>
            </a:br>
            <a:r>
              <a:rPr lang="en-US" sz="2800" b="1" dirty="0" smtClean="0"/>
              <a:t>	</a:t>
            </a:r>
            <a:br>
              <a:rPr lang="en-US" sz="2800" b="1" dirty="0" smtClean="0"/>
            </a:br>
            <a:r>
              <a:rPr lang="en-US" sz="2800" b="1" dirty="0" smtClean="0"/>
              <a:t>Rule of Reason – a balancing test:</a:t>
            </a:r>
            <a:br>
              <a:rPr lang="en-US" sz="2800" b="1" dirty="0" smtClean="0"/>
            </a:br>
            <a:endParaRPr lang="en-US" sz="2800" b="1" dirty="0" smtClean="0"/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en-US" sz="2800" b="1" dirty="0" smtClean="0"/>
              <a:t>benefit to dominant tenant</a:t>
            </a: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en-US" sz="2800" b="1" dirty="0" smtClean="0"/>
              <a:t>vs.</a:t>
            </a: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en-US" sz="2800" b="1" dirty="0" smtClean="0"/>
              <a:t>burden on </a:t>
            </a:r>
            <a:r>
              <a:rPr lang="en-US" sz="2800" b="1" dirty="0" err="1" smtClean="0"/>
              <a:t>servient</a:t>
            </a:r>
            <a:r>
              <a:rPr lang="en-US" sz="2800" b="1" dirty="0" smtClean="0"/>
              <a:t> tenant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Scope of Express Easements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sz="2800" b="1" dirty="0" smtClean="0"/>
              <a:t>Factors to determine if dominant tenant’s use is reasonable:</a:t>
            </a:r>
          </a:p>
          <a:p>
            <a:pPr marL="457200" indent="-457200"/>
            <a:endParaRPr lang="en-US" sz="2800" b="1" dirty="0"/>
          </a:p>
          <a:p>
            <a:pPr marL="749808" lvl="1" indent="-457200"/>
            <a:r>
              <a:rPr lang="en-US" sz="2400" b="1" dirty="0" smtClean="0"/>
              <a:t>Did use occur before the easement?</a:t>
            </a:r>
          </a:p>
          <a:p>
            <a:pPr marL="749808" lvl="1" indent="-457200"/>
            <a:r>
              <a:rPr lang="en-US" sz="2400" b="1" dirty="0" smtClean="0"/>
              <a:t>Did use occur after easement granted without complaint?</a:t>
            </a:r>
          </a:p>
          <a:p>
            <a:pPr marL="749808" lvl="1" indent="-457200"/>
            <a:r>
              <a:rPr lang="en-US" sz="2400" b="1" dirty="0" smtClean="0"/>
              <a:t>What is the purpose of the easement?</a:t>
            </a:r>
          </a:p>
          <a:p>
            <a:pPr marL="749808" lvl="1" indent="-457200"/>
            <a:r>
              <a:rPr lang="en-US" sz="2400" b="1" dirty="0" smtClean="0"/>
              <a:t>How much did dominant tenant pay for the easement?</a:t>
            </a:r>
          </a:p>
          <a:p>
            <a:pPr marL="749808" lvl="1" indent="-457200"/>
            <a:r>
              <a:rPr lang="en-US" sz="2400" b="1" dirty="0" smtClean="0"/>
              <a:t>Should change in circumstances be considered?</a:t>
            </a:r>
          </a:p>
        </p:txBody>
      </p:sp>
    </p:spTree>
    <p:extLst>
      <p:ext uri="{BB962C8B-B14F-4D97-AF65-F5344CB8AC3E}">
        <p14:creationId xmlns:p14="http://schemas.microsoft.com/office/powerpoint/2010/main" val="224978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524000"/>
            <a:ext cx="8077200" cy="2743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>Scope and </a:t>
            </a:r>
            <a:r>
              <a:rPr lang="en-US" b="1" dirty="0" smtClean="0"/>
              <a:t>Transferability</a:t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 smtClean="0"/>
              <a:t>[continued]</a:t>
            </a: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40780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Scope of Implied Easements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Circumstances </a:t>
            </a:r>
            <a:r>
              <a:rPr lang="en-US" b="1" dirty="0" smtClean="0"/>
              <a:t>viewed from </a:t>
            </a:r>
            <a:r>
              <a:rPr lang="en-US" b="1" dirty="0" smtClean="0"/>
              <a:t>a reasonable perspective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Scope of Prescriptive Easements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Original adverse use becomes basis for applying the rule of reason.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5"/>
          <p:cNvSpPr>
            <a:spLocks noChangeArrowheads="1"/>
          </p:cNvSpPr>
          <p:nvPr/>
        </p:nvSpPr>
        <p:spPr bwMode="auto">
          <a:xfrm>
            <a:off x="6019800" y="5181600"/>
            <a:ext cx="1981200" cy="838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4"/>
          <p:cNvSpPr>
            <a:spLocks noChangeArrowheads="1"/>
          </p:cNvSpPr>
          <p:nvPr/>
        </p:nvSpPr>
        <p:spPr bwMode="auto">
          <a:xfrm>
            <a:off x="5105400" y="4495800"/>
            <a:ext cx="914400" cy="1524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33"/>
          <p:cNvSpPr>
            <a:spLocks noChangeArrowheads="1"/>
          </p:cNvSpPr>
          <p:nvPr/>
        </p:nvSpPr>
        <p:spPr bwMode="auto">
          <a:xfrm>
            <a:off x="3352800" y="4419600"/>
            <a:ext cx="17526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27"/>
          <p:cNvSpPr>
            <a:spLocks noChangeArrowheads="1"/>
          </p:cNvSpPr>
          <p:nvPr/>
        </p:nvSpPr>
        <p:spPr bwMode="auto">
          <a:xfrm>
            <a:off x="5105400" y="3657600"/>
            <a:ext cx="2895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S.S. Kresge Co. v. Winkelman Realty</a:t>
            </a:r>
          </a:p>
        </p:txBody>
      </p:sp>
      <p:sp>
        <p:nvSpPr>
          <p:cNvPr id="8199" name="Rectangle 3"/>
          <p:cNvSpPr>
            <a:spLocks noGrp="1" noChangeArrowheads="1"/>
          </p:cNvSpPr>
          <p:nvPr>
            <p:ph idx="1"/>
          </p:nvPr>
        </p:nvSpPr>
        <p:spPr>
          <a:xfrm>
            <a:off x="4191000" y="2514600"/>
            <a:ext cx="1941513" cy="26828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Jefferson</a:t>
            </a:r>
          </a:p>
        </p:txBody>
      </p:sp>
      <p:sp>
        <p:nvSpPr>
          <p:cNvPr id="8200" name="Line 4"/>
          <p:cNvSpPr>
            <a:spLocks noChangeShapeType="1"/>
          </p:cNvSpPr>
          <p:nvPr/>
        </p:nvSpPr>
        <p:spPr bwMode="auto">
          <a:xfrm>
            <a:off x="1752600" y="2895600"/>
            <a:ext cx="640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5"/>
          <p:cNvSpPr>
            <a:spLocks noChangeShapeType="1"/>
          </p:cNvSpPr>
          <p:nvPr/>
        </p:nvSpPr>
        <p:spPr bwMode="auto">
          <a:xfrm>
            <a:off x="1676400" y="6019800"/>
            <a:ext cx="655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6"/>
          <p:cNvSpPr>
            <a:spLocks noChangeShapeType="1"/>
          </p:cNvSpPr>
          <p:nvPr/>
        </p:nvSpPr>
        <p:spPr bwMode="auto">
          <a:xfrm>
            <a:off x="1905000" y="2590800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7"/>
          <p:cNvSpPr>
            <a:spLocks noChangeShapeType="1"/>
          </p:cNvSpPr>
          <p:nvPr/>
        </p:nvSpPr>
        <p:spPr bwMode="auto">
          <a:xfrm>
            <a:off x="8001000" y="25146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Text Box 8"/>
          <p:cNvSpPr txBox="1">
            <a:spLocks noChangeArrowheads="1"/>
          </p:cNvSpPr>
          <p:nvPr/>
        </p:nvSpPr>
        <p:spPr bwMode="auto">
          <a:xfrm>
            <a:off x="3184525" y="2393950"/>
            <a:ext cx="2378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endParaRPr lang="en-US"/>
          </a:p>
        </p:txBody>
      </p:sp>
      <p:sp>
        <p:nvSpPr>
          <p:cNvPr id="8205" name="Text Box 10"/>
          <p:cNvSpPr txBox="1">
            <a:spLocks noChangeArrowheads="1"/>
          </p:cNvSpPr>
          <p:nvPr/>
        </p:nvSpPr>
        <p:spPr bwMode="auto">
          <a:xfrm>
            <a:off x="3810000" y="2362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endParaRPr lang="en-US"/>
          </a:p>
        </p:txBody>
      </p:sp>
      <p:sp>
        <p:nvSpPr>
          <p:cNvPr id="8206" name="Text Box 11"/>
          <p:cNvSpPr txBox="1">
            <a:spLocks noChangeArrowheads="1"/>
          </p:cNvSpPr>
          <p:nvPr/>
        </p:nvSpPr>
        <p:spPr bwMode="auto">
          <a:xfrm>
            <a:off x="3810000" y="6096000"/>
            <a:ext cx="2438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Washington</a:t>
            </a:r>
          </a:p>
        </p:txBody>
      </p:sp>
      <p:sp>
        <p:nvSpPr>
          <p:cNvPr id="8207" name="Text Box 12"/>
          <p:cNvSpPr txBox="1">
            <a:spLocks noChangeArrowheads="1"/>
          </p:cNvSpPr>
          <p:nvPr/>
        </p:nvSpPr>
        <p:spPr bwMode="auto">
          <a:xfrm>
            <a:off x="1447800" y="3962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2d</a:t>
            </a:r>
          </a:p>
        </p:txBody>
      </p:sp>
      <p:sp>
        <p:nvSpPr>
          <p:cNvPr id="8208" name="Text Box 13"/>
          <p:cNvSpPr txBox="1">
            <a:spLocks noChangeArrowheads="1"/>
          </p:cNvSpPr>
          <p:nvPr/>
        </p:nvSpPr>
        <p:spPr bwMode="auto">
          <a:xfrm>
            <a:off x="8001000" y="4038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3d</a:t>
            </a:r>
          </a:p>
        </p:txBody>
      </p:sp>
      <p:sp>
        <p:nvSpPr>
          <p:cNvPr id="8209" name="Line 14"/>
          <p:cNvSpPr>
            <a:spLocks noChangeShapeType="1"/>
          </p:cNvSpPr>
          <p:nvPr/>
        </p:nvSpPr>
        <p:spPr bwMode="auto">
          <a:xfrm>
            <a:off x="1905000" y="4419600"/>
            <a:ext cx="6096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5"/>
          <p:cNvSpPr>
            <a:spLocks noChangeShapeType="1"/>
          </p:cNvSpPr>
          <p:nvPr/>
        </p:nvSpPr>
        <p:spPr bwMode="auto">
          <a:xfrm>
            <a:off x="3352800" y="2895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6"/>
          <p:cNvSpPr>
            <a:spLocks noChangeShapeType="1"/>
          </p:cNvSpPr>
          <p:nvPr/>
        </p:nvSpPr>
        <p:spPr bwMode="auto">
          <a:xfrm>
            <a:off x="5105400" y="28956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17"/>
          <p:cNvSpPr>
            <a:spLocks noChangeShapeType="1"/>
          </p:cNvSpPr>
          <p:nvPr/>
        </p:nvSpPr>
        <p:spPr bwMode="auto">
          <a:xfrm>
            <a:off x="6705600" y="2895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Text Box 18"/>
          <p:cNvSpPr txBox="1">
            <a:spLocks noChangeArrowheads="1"/>
          </p:cNvSpPr>
          <p:nvPr/>
        </p:nvSpPr>
        <p:spPr bwMode="auto">
          <a:xfrm>
            <a:off x="2362200" y="5029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8214" name="Text Box 19"/>
          <p:cNvSpPr txBox="1">
            <a:spLocks noChangeArrowheads="1"/>
          </p:cNvSpPr>
          <p:nvPr/>
        </p:nvSpPr>
        <p:spPr bwMode="auto">
          <a:xfrm>
            <a:off x="3962400" y="50292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8215" name="Text Box 20"/>
          <p:cNvSpPr txBox="1">
            <a:spLocks noChangeArrowheads="1"/>
          </p:cNvSpPr>
          <p:nvPr/>
        </p:nvSpPr>
        <p:spPr bwMode="auto">
          <a:xfrm>
            <a:off x="5562600" y="50292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8216" name="Text Box 21"/>
          <p:cNvSpPr txBox="1">
            <a:spLocks noChangeArrowheads="1"/>
          </p:cNvSpPr>
          <p:nvPr/>
        </p:nvSpPr>
        <p:spPr bwMode="auto">
          <a:xfrm>
            <a:off x="7010400" y="50292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8217" name="Text Box 23"/>
          <p:cNvSpPr txBox="1">
            <a:spLocks noChangeArrowheads="1"/>
          </p:cNvSpPr>
          <p:nvPr/>
        </p:nvSpPr>
        <p:spPr bwMode="auto">
          <a:xfrm>
            <a:off x="7086600" y="31242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8218" name="Text Box 24"/>
          <p:cNvSpPr txBox="1">
            <a:spLocks noChangeArrowheads="1"/>
          </p:cNvSpPr>
          <p:nvPr/>
        </p:nvSpPr>
        <p:spPr bwMode="auto">
          <a:xfrm>
            <a:off x="5486400" y="3124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8219" name="Text Box 25"/>
          <p:cNvSpPr txBox="1">
            <a:spLocks noChangeArrowheads="1"/>
          </p:cNvSpPr>
          <p:nvPr/>
        </p:nvSpPr>
        <p:spPr bwMode="auto">
          <a:xfrm>
            <a:off x="3886200" y="35814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8220" name="Text Box 26"/>
          <p:cNvSpPr txBox="1">
            <a:spLocks noChangeArrowheads="1"/>
          </p:cNvSpPr>
          <p:nvPr/>
        </p:nvSpPr>
        <p:spPr bwMode="auto">
          <a:xfrm>
            <a:off x="2362200" y="35814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8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5943600" y="38862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Plaintiff</a:t>
            </a:r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>
            <a:off x="5257800" y="2895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 flipV="1">
            <a:off x="5181600" y="2133600"/>
            <a:ext cx="1066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5943600" y="18288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alley</a:t>
            </a:r>
          </a:p>
        </p:txBody>
      </p:sp>
      <p:sp>
        <p:nvSpPr>
          <p:cNvPr id="8225" name="Text Box 36"/>
          <p:cNvSpPr txBox="1">
            <a:spLocks noChangeArrowheads="1"/>
          </p:cNvSpPr>
          <p:nvPr/>
        </p:nvSpPr>
        <p:spPr bwMode="auto">
          <a:xfrm>
            <a:off x="5181600" y="54102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Defendant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Use of Easement by Servient Tenant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May </a:t>
            </a:r>
            <a:r>
              <a:rPr lang="en-US" b="1" dirty="0" smtClean="0"/>
              <a:t>continue to use </a:t>
            </a:r>
            <a:r>
              <a:rPr lang="en-US" b="1" dirty="0" smtClean="0"/>
              <a:t>and enjoy </a:t>
            </a:r>
            <a:r>
              <a:rPr lang="en-US" b="1" i="1" dirty="0" smtClean="0"/>
              <a:t>but</a:t>
            </a:r>
            <a:br>
              <a:rPr lang="en-US" b="1" i="1" dirty="0" smtClean="0"/>
            </a:br>
            <a:endParaRPr lang="en-US" b="1" i="1" dirty="0" smtClean="0"/>
          </a:p>
          <a:p>
            <a:pPr eaLnBrk="1" hangingPunct="1"/>
            <a:r>
              <a:rPr lang="en-US" b="1" dirty="0" smtClean="0"/>
              <a:t>May not interfere with dominant tenant’s use.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110</TotalTime>
  <Words>327</Words>
  <Application>Microsoft Office PowerPoint</Application>
  <PresentationFormat>On-screen Show (4:3)</PresentationFormat>
  <Paragraphs>75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Module</vt:lpstr>
      <vt:lpstr>Scope and Transferability</vt:lpstr>
      <vt:lpstr>Express Easements</vt:lpstr>
      <vt:lpstr>Scope of Express Easements</vt:lpstr>
      <vt:lpstr>Scope of Express Easements</vt:lpstr>
      <vt:lpstr>Scope and Transferability  [continued]</vt:lpstr>
      <vt:lpstr>Scope of Implied Easements</vt:lpstr>
      <vt:lpstr>Scope of Prescriptive Easements</vt:lpstr>
      <vt:lpstr>S.S. Kresge Co. v. Winkelman Realty</vt:lpstr>
      <vt:lpstr>Use of Easement by Servient Tenant</vt:lpstr>
      <vt:lpstr>Use of Easement by Servient Tenant</vt:lpstr>
      <vt:lpstr>Use of Easement by Servient Tenant</vt:lpstr>
      <vt:lpstr>Use of Easement by Servient Tenant</vt:lpstr>
      <vt:lpstr>Use of Easement by Servient Tenant</vt:lpstr>
      <vt:lpstr>Sakansky v. Wein</vt:lpstr>
      <vt:lpstr>Transfer of Easements</vt:lpstr>
      <vt:lpstr>Transfer of Easements</vt:lpstr>
      <vt:lpstr>Transfer of Easements</vt:lpstr>
      <vt:lpstr>Transfer of Easements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Scope and Transferability of Easements</dc:title>
  <dc:creator>Gerry W. Beyer</dc:creator>
  <cp:lastModifiedBy>Gerry W. Beyer</cp:lastModifiedBy>
  <cp:revision>11</cp:revision>
  <cp:lastPrinted>1601-01-01T00:00:00Z</cp:lastPrinted>
  <dcterms:created xsi:type="dcterms:W3CDTF">2004-01-16T19:24:56Z</dcterms:created>
  <dcterms:modified xsi:type="dcterms:W3CDTF">2012-03-29T16:00:53Z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