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6"/>
  </p:notes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8" r:id="rId9"/>
    <p:sldId id="269" r:id="rId10"/>
    <p:sldId id="270" r:id="rId11"/>
    <p:sldId id="271" r:id="rId12"/>
    <p:sldId id="261" r:id="rId13"/>
    <p:sldId id="262" r:id="rId14"/>
    <p:sldId id="272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C01C9D2C-9FEE-45F7-B4C2-1457D20E26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50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5C2552-DEB3-42A2-832A-23A788504CAD}" type="slidenum">
              <a:rPr lang="en-US"/>
              <a:pPr/>
              <a:t>6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http://www.sabine-mag.com/archive/images/sangamon.jpg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A513A-621A-4472-A7DA-DD0EFB20DF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FFF91-F054-4B26-8133-807C805F1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DD8F-82D1-44FA-9C3D-7834C2524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FB86C14-995E-4404-906E-5E733FBB27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00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62344-404F-4D08-8767-187071ADA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0226C-3F3C-42CF-8EF3-104E5B61E1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FD5B-C899-4762-ABF5-3F9FA4737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89D7-8D41-495A-A681-487719F78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6A435-7277-450B-AC59-DD4A65FAB0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2DA7F-3BEB-43CC-9C5E-B12D6F84BE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EC3F-463C-4710-ACF4-8051382C52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B05B178-A2EF-496A-B2C4-418DD9214B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083439F-DDEB-4CA6-BEAC-403A90F03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828800"/>
            <a:ext cx="8077200" cy="1673352"/>
          </a:xfrm>
        </p:spPr>
        <p:txBody>
          <a:bodyPr/>
          <a:lstStyle/>
          <a:p>
            <a:pPr algn="ctr"/>
            <a:r>
              <a:rPr lang="en-US" sz="4800" b="1" dirty="0"/>
              <a:t>Implied Easements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Implied by Prior Use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7735888" cy="46482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b="1" u="sng" dirty="0"/>
              <a:t>Factors Courts </a:t>
            </a:r>
            <a:r>
              <a:rPr lang="en-US" b="1" u="sng" dirty="0" smtClean="0"/>
              <a:t>Examine</a:t>
            </a:r>
          </a:p>
          <a:p>
            <a:pPr algn="ctr">
              <a:buFont typeface="Wingdings" pitchFamily="2" charset="2"/>
              <a:buNone/>
            </a:pPr>
            <a:endParaRPr lang="en-US" b="1" u="sng" dirty="0"/>
          </a:p>
          <a:p>
            <a:r>
              <a:rPr lang="en-US" b="1" dirty="0"/>
              <a:t>3. Necessary and Beneficial </a:t>
            </a: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  <a:p>
            <a:pPr lvl="2"/>
            <a:r>
              <a:rPr lang="en-US" b="1" dirty="0" smtClean="0"/>
              <a:t>Note </a:t>
            </a:r>
            <a:r>
              <a:rPr lang="en-US" b="1" dirty="0" smtClean="0"/>
              <a:t>potential difference </a:t>
            </a:r>
            <a:r>
              <a:rPr lang="en-US" b="1" dirty="0"/>
              <a:t>between implied grant and implied reservation.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22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Implied by Prior Use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7735888" cy="46482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b="1" u="sng" dirty="0"/>
              <a:t>Factors Courts </a:t>
            </a:r>
            <a:r>
              <a:rPr lang="en-US" b="1" u="sng" dirty="0" smtClean="0"/>
              <a:t>Examine</a:t>
            </a:r>
          </a:p>
          <a:p>
            <a:pPr algn="ctr">
              <a:buFont typeface="Wingdings" pitchFamily="2" charset="2"/>
              <a:buNone/>
            </a:pPr>
            <a:endParaRPr lang="en-US" b="1" u="sng" dirty="0"/>
          </a:p>
          <a:p>
            <a:r>
              <a:rPr lang="en-US" b="1" dirty="0" smtClean="0"/>
              <a:t>4.  Other factors, e.g.,</a:t>
            </a:r>
          </a:p>
          <a:p>
            <a:pPr lvl="2"/>
            <a:r>
              <a:rPr lang="en-US" b="1" dirty="0" smtClean="0"/>
              <a:t>Price paid</a:t>
            </a:r>
          </a:p>
          <a:p>
            <a:pPr lvl="2"/>
            <a:r>
              <a:rPr lang="en-US" b="1" dirty="0" smtClean="0"/>
              <a:t>Existence of reciprocal benefits</a:t>
            </a:r>
          </a:p>
          <a:p>
            <a:pPr lvl="2"/>
            <a:r>
              <a:rPr lang="en-US" b="1" dirty="0" smtClean="0"/>
              <a:t>Exact language of deed</a:t>
            </a:r>
          </a:p>
          <a:p>
            <a:pPr lvl="2"/>
            <a:endParaRPr lang="en-US" b="1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/>
              <a:t>Granite Properties v. Manns</a:t>
            </a:r>
          </a:p>
        </p:txBody>
      </p:sp>
      <p:graphicFrame>
        <p:nvGraphicFramePr>
          <p:cNvPr id="1331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2209800" y="1905000"/>
          <a:ext cx="5410200" cy="474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Photo Editor Photo" r:id="rId3" imgW="2866667" imgH="2514286" progId="MSPhotoEd.3">
                  <p:embed/>
                </p:oleObj>
              </mc:Choice>
              <mc:Fallback>
                <p:oleObj name="Photo Editor Photo" r:id="rId3" imgW="2866667" imgH="2514286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05000"/>
                        <a:ext cx="5410200" cy="474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 descr="Granite Map Annotated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52400"/>
            <a:ext cx="8763000" cy="6553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Practical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__________________________</a:t>
            </a:r>
          </a:p>
          <a:p>
            <a:endParaRPr lang="en-US" dirty="0"/>
          </a:p>
          <a:p>
            <a:r>
              <a:rPr lang="en-US" dirty="0" smtClean="0"/>
              <a:t>__________________________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01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Basic Idea</a:t>
            </a:r>
            <a:endParaRPr lang="en-US" b="1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Implied from circumstances (</a:t>
            </a:r>
            <a:r>
              <a:rPr lang="en-US" b="1" i="1" dirty="0"/>
              <a:t>not </a:t>
            </a:r>
            <a:r>
              <a:rPr lang="en-US" b="1" dirty="0"/>
              <a:t>in the deed</a:t>
            </a:r>
            <a:r>
              <a:rPr lang="en-US" b="1" dirty="0" smtClean="0"/>
              <a:t>)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“</a:t>
            </a:r>
            <a:r>
              <a:rPr lang="en-US" b="1" dirty="0" err="1" smtClean="0"/>
              <a:t>coulda</a:t>
            </a:r>
            <a:r>
              <a:rPr lang="en-US" b="1" dirty="0" smtClean="0"/>
              <a:t> </a:t>
            </a:r>
            <a:r>
              <a:rPr lang="en-US" b="1" dirty="0" err="1" smtClean="0"/>
              <a:t>woulda</a:t>
            </a:r>
            <a:r>
              <a:rPr lang="en-US" b="1" dirty="0" smtClean="0"/>
              <a:t> </a:t>
            </a:r>
            <a:r>
              <a:rPr lang="en-US" b="1" dirty="0" err="1" smtClean="0"/>
              <a:t>shoulda</a:t>
            </a:r>
            <a:r>
              <a:rPr lang="en-US" b="1" dirty="0" smtClean="0"/>
              <a:t>”</a:t>
            </a:r>
            <a:endParaRPr lang="en-US" b="1" dirty="0"/>
          </a:p>
        </p:txBody>
      </p:sp>
      <p:pic>
        <p:nvPicPr>
          <p:cNvPr id="14338" name="Picture 2" descr="http://www.celinedionlasvegas.com/images/celine-dion-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810" y="3074158"/>
            <a:ext cx="2847929" cy="3326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Requirement</a:t>
            </a:r>
            <a:endParaRPr lang="en-US" b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Severance </a:t>
            </a:r>
            <a:r>
              <a:rPr lang="en-US" b="1" dirty="0"/>
              <a:t>of commonly-owned parcels required:</a:t>
            </a:r>
          </a:p>
          <a:p>
            <a:pPr lvl="1"/>
            <a:r>
              <a:rPr lang="en-US" b="1" dirty="0"/>
              <a:t>Deed conveys some, but not all, of grantor’s land, or</a:t>
            </a:r>
          </a:p>
          <a:p>
            <a:pPr lvl="1"/>
            <a:r>
              <a:rPr lang="en-US" b="1" dirty="0"/>
              <a:t>Deed conveys grantor’s land to different </a:t>
            </a:r>
            <a:r>
              <a:rPr lang="en-US" b="1" dirty="0" smtClean="0"/>
              <a:t>grantees.</a:t>
            </a:r>
          </a:p>
          <a:p>
            <a:pPr lvl="1"/>
            <a:endParaRPr lang="en-US" b="1" dirty="0"/>
          </a:p>
          <a:p>
            <a:pPr marL="457200" lvl="1" indent="0">
              <a:buNone/>
            </a:pPr>
            <a:r>
              <a:rPr lang="en-US" sz="2400" b="1" dirty="0" smtClean="0"/>
              <a:t>  [Implied easements not allowed over stranger’s land.]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Types of Implied Easements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981200"/>
            <a:ext cx="5065713" cy="2971800"/>
          </a:xfrm>
        </p:spPr>
        <p:txBody>
          <a:bodyPr>
            <a:normAutofit/>
          </a:bodyPr>
          <a:lstStyle/>
          <a:p>
            <a:r>
              <a:rPr lang="en-US" b="1" dirty="0"/>
              <a:t>1.  By Necessity</a:t>
            </a:r>
          </a:p>
          <a:p>
            <a:pPr>
              <a:buFont typeface="Wingdings" pitchFamily="2" charset="2"/>
              <a:buNone/>
            </a:pPr>
            <a:endParaRPr lang="en-US" b="1" dirty="0"/>
          </a:p>
          <a:p>
            <a:r>
              <a:rPr lang="en-US" b="1" dirty="0"/>
              <a:t>2.  By Prior </a:t>
            </a:r>
            <a:r>
              <a:rPr lang="en-US" b="1" dirty="0" smtClean="0"/>
              <a:t>Use</a:t>
            </a:r>
          </a:p>
          <a:p>
            <a:pPr marL="1097280" lvl="1"/>
            <a:r>
              <a:rPr lang="en-US" b="1" dirty="0" smtClean="0"/>
              <a:t>[</a:t>
            </a:r>
            <a:r>
              <a:rPr lang="en-US" b="1" dirty="0"/>
              <a:t>quasi-easement]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Implied by Necessity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00100" y="1828800"/>
            <a:ext cx="7772400" cy="914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/>
              <a:t>Owner of Rectangle conveys Oval to Grantee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905000" y="29718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1905000" y="33528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7924800" y="29718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7467600" y="33528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3124200" y="3352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3124200" y="50292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4267200" y="3962400"/>
            <a:ext cx="19050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/>
              <a:t>Finn v. Williams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21" name="Picture 5" descr="sangam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28586"/>
            <a:ext cx="6400800" cy="456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Implied by Prior </a:t>
            </a:r>
            <a:r>
              <a:rPr lang="en-US" b="1" dirty="0" smtClean="0"/>
              <a:t>Use </a:t>
            </a:r>
            <a:r>
              <a:rPr lang="en-US" sz="3100" b="1" dirty="0" smtClean="0"/>
              <a:t>[quasi-easement]</a:t>
            </a:r>
            <a:endParaRPr lang="en-US" sz="31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133600"/>
            <a:ext cx="7315200" cy="3810000"/>
          </a:xfrm>
        </p:spPr>
        <p:txBody>
          <a:bodyPr>
            <a:normAutofit/>
          </a:bodyPr>
          <a:lstStyle/>
          <a:p>
            <a:r>
              <a:rPr lang="en-US" b="1" dirty="0"/>
              <a:t>Use must exist </a:t>
            </a:r>
            <a:r>
              <a:rPr lang="en-US" b="1" i="1" u="sng" dirty="0"/>
              <a:t>prior </a:t>
            </a:r>
            <a:r>
              <a:rPr lang="en-US" b="1" i="1" u="sng" dirty="0" smtClean="0"/>
              <a:t>to</a:t>
            </a:r>
            <a:r>
              <a:rPr lang="en-US" b="1" i="1" dirty="0" smtClean="0"/>
              <a:t> the </a:t>
            </a:r>
            <a:r>
              <a:rPr lang="en-US" b="1" dirty="0" smtClean="0"/>
              <a:t>severance, and</a:t>
            </a:r>
          </a:p>
          <a:p>
            <a:endParaRPr lang="en-US" b="1" dirty="0"/>
          </a:p>
          <a:p>
            <a:r>
              <a:rPr lang="en-US" b="1" dirty="0" smtClean="0"/>
              <a:t>Satisfy court that it is justified to impose the </a:t>
            </a:r>
            <a:r>
              <a:rPr lang="en-US" b="1" dirty="0" smtClean="0"/>
              <a:t>easement (parties merely “forgot” to place easement in deed).</a:t>
            </a:r>
            <a:endParaRPr lang="en-US" b="1" dirty="0"/>
          </a:p>
          <a:p>
            <a:pPr marL="118872" indent="0">
              <a:buNone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Implied by Prior Use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7735888" cy="46482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b="1" u="sng" dirty="0"/>
              <a:t>Factors Courts </a:t>
            </a:r>
            <a:r>
              <a:rPr lang="en-US" b="1" u="sng" dirty="0" smtClean="0"/>
              <a:t>Examine</a:t>
            </a:r>
          </a:p>
          <a:p>
            <a:pPr algn="ctr">
              <a:buFont typeface="Wingdings" pitchFamily="2" charset="2"/>
              <a:buNone/>
            </a:pPr>
            <a:endParaRPr lang="en-US" b="1" u="sng" dirty="0"/>
          </a:p>
          <a:p>
            <a:r>
              <a:rPr lang="en-US" b="1" dirty="0" smtClean="0"/>
              <a:t>1.  Prior </a:t>
            </a:r>
            <a:r>
              <a:rPr lang="en-US" b="1" dirty="0"/>
              <a:t>use apparent or discoverable by reasonable </a:t>
            </a:r>
            <a:r>
              <a:rPr lang="en-US" b="1" dirty="0" smtClean="0"/>
              <a:t>inspection.</a:t>
            </a:r>
            <a:endParaRPr lang="en-US" b="1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Implied by Prior Use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7735888" cy="46482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b="1" u="sng" dirty="0"/>
              <a:t>Factors Courts </a:t>
            </a:r>
            <a:r>
              <a:rPr lang="en-US" b="1" u="sng" dirty="0" smtClean="0"/>
              <a:t>Examine</a:t>
            </a:r>
          </a:p>
          <a:p>
            <a:pPr algn="ctr">
              <a:buFont typeface="Wingdings" pitchFamily="2" charset="2"/>
              <a:buNone/>
            </a:pPr>
            <a:endParaRPr lang="en-US" b="1" u="sng" dirty="0"/>
          </a:p>
          <a:p>
            <a:r>
              <a:rPr lang="en-US" b="1" dirty="0" smtClean="0"/>
              <a:t>2</a:t>
            </a:r>
            <a:r>
              <a:rPr lang="en-US" b="1" dirty="0"/>
              <a:t>. Permanent or Continuous</a:t>
            </a:r>
          </a:p>
          <a:p>
            <a:pPr marL="118872" indent="0">
              <a:buNone/>
            </a:pPr>
            <a:endParaRPr lang="en-US" b="1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02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1364</TotalTime>
  <Words>213</Words>
  <Application>Microsoft Office PowerPoint</Application>
  <PresentationFormat>On-screen Show (4:3)</PresentationFormat>
  <Paragraphs>55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Module</vt:lpstr>
      <vt:lpstr>Photo Editor Photo</vt:lpstr>
      <vt:lpstr>Implied Easements</vt:lpstr>
      <vt:lpstr>Basic Idea</vt:lpstr>
      <vt:lpstr>Requirement</vt:lpstr>
      <vt:lpstr>Types of Implied Easements</vt:lpstr>
      <vt:lpstr>Implied by Necessity</vt:lpstr>
      <vt:lpstr>Finn v. Williams</vt:lpstr>
      <vt:lpstr>Implied by Prior Use [quasi-easement]</vt:lpstr>
      <vt:lpstr>Implied by Prior Use</vt:lpstr>
      <vt:lpstr>Implied by Prior Use</vt:lpstr>
      <vt:lpstr>Implied by Prior Use</vt:lpstr>
      <vt:lpstr>Implied by Prior Use</vt:lpstr>
      <vt:lpstr>Granite Properties v. Manns</vt:lpstr>
      <vt:lpstr>PowerPoint Presentation</vt:lpstr>
      <vt:lpstr>Practical Advice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Implied Easements</dc:title>
  <dc:creator>Gerry W. Beyer</dc:creator>
  <cp:lastModifiedBy>Gerry W. Beyer</cp:lastModifiedBy>
  <cp:revision>9</cp:revision>
  <dcterms:created xsi:type="dcterms:W3CDTF">2004-01-13T15:45:28Z</dcterms:created>
  <dcterms:modified xsi:type="dcterms:W3CDTF">2012-03-27T19:45:44Z</dcterms:modified>
</cp:coreProperties>
</file>