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5"/>
  </p:notesMasterIdLst>
  <p:sldIdLst>
    <p:sldId id="264" r:id="rId2"/>
    <p:sldId id="256" r:id="rId3"/>
    <p:sldId id="268" r:id="rId4"/>
    <p:sldId id="265" r:id="rId5"/>
    <p:sldId id="266" r:id="rId6"/>
    <p:sldId id="267" r:id="rId7"/>
    <p:sldId id="257" r:id="rId8"/>
    <p:sldId id="258" r:id="rId9"/>
    <p:sldId id="259" r:id="rId10"/>
    <p:sldId id="260" r:id="rId11"/>
    <p:sldId id="261" r:id="rId12"/>
    <p:sldId id="262" r:id="rId13"/>
    <p:sldId id="263" r:id="rId1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294" autoAdjust="0"/>
    <p:restoredTop sz="94660"/>
  </p:normalViewPr>
  <p:slideViewPr>
    <p:cSldViewPr>
      <p:cViewPr varScale="1">
        <p:scale>
          <a:sx n="70" d="100"/>
          <a:sy n="70" d="100"/>
        </p:scale>
        <p:origin x="-119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charset="0"/>
              </a:defRPr>
            </a:lvl1pPr>
          </a:lstStyle>
          <a:p>
            <a:pPr>
              <a:defRPr/>
            </a:pPr>
            <a:fld id="{6452B619-9B2A-4C70-86C5-DCBA5F1AFB68}" type="slidenum">
              <a:rPr lang="en-US"/>
              <a:pPr>
                <a:defRPr/>
              </a:pPr>
              <a:t>‹#›</a:t>
            </a:fld>
            <a:endParaRPr lang="en-US"/>
          </a:p>
        </p:txBody>
      </p:sp>
    </p:spTree>
    <p:extLst>
      <p:ext uri="{BB962C8B-B14F-4D97-AF65-F5344CB8AC3E}">
        <p14:creationId xmlns:p14="http://schemas.microsoft.com/office/powerpoint/2010/main" val="26687458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715C3979-A7F4-4AC4-A4BF-4DBC17968805}" type="slidenum">
              <a:rPr lang="en-US">
                <a:latin typeface="Arial" charset="0"/>
              </a:rPr>
              <a:pPr/>
              <a:t>8</a:t>
            </a:fld>
            <a:endParaRPr lang="en-US">
              <a:latin typeface="Arial"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http://www.gilmer-tx.com/business/patterson_realty.htm</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BDC5AD02-9819-4334-B5D3-86F3E2110D36}" type="slidenum">
              <a:rPr lang="en-US">
                <a:latin typeface="Arial" charset="0"/>
              </a:rPr>
              <a:pPr/>
              <a:t>9</a:t>
            </a:fld>
            <a:endParaRPr lang="en-US">
              <a:latin typeface="Arial" charset="0"/>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http://www.gilmer-tx.com/business/patterson_realty.htm</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7AC6867F-DC45-401D-BF01-A52D147C409A}" type="slidenum">
              <a:rPr lang="en-US">
                <a:latin typeface="Arial" charset="0"/>
              </a:rPr>
              <a:pPr/>
              <a:t>10</a:t>
            </a:fld>
            <a:endParaRPr lang="en-US">
              <a:latin typeface="Arial"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http://coastal.er.usgs.gov/hurricanes/mappingchange/images/elnino/pacifica.jpg</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D1C0F22B-70D7-41E4-A982-BDC6F614A81E}" type="slidenum">
              <a:rPr lang="en-US">
                <a:latin typeface="Arial" charset="0"/>
              </a:rPr>
              <a:pPr/>
              <a:t>11</a:t>
            </a:fld>
            <a:endParaRPr lang="en-US">
              <a:latin typeface="Arial"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http://coastal.er.usgs.gov/hurricanes/mappingchange/images/elnino/pacifica.jpg</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652F6067-D753-485B-AA48-ACC9E0C97636}" type="slidenum">
              <a:rPr lang="en-US">
                <a:latin typeface="Arial" charset="0"/>
              </a:rPr>
              <a:pPr/>
              <a:t>12</a:t>
            </a:fld>
            <a:endParaRPr lang="en-US">
              <a:latin typeface="Arial"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http://63.251.54.141/images/HorseRacingWashingtonDC1922.jpg</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DDBE38CA-1A73-4B7C-A0E3-E9AB3A8064A5}" type="slidenum">
              <a:rPr lang="en-US">
                <a:latin typeface="Arial" charset="0"/>
              </a:rPr>
              <a:pPr/>
              <a:t>13</a:t>
            </a:fld>
            <a:endParaRPr lang="en-US">
              <a:latin typeface="Arial" charset="0"/>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http://www.silhouet.com/motorsport/tracks/bennings.html</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253D9DB-6223-4D14-B941-25B65552D5E2}" type="slidenum">
              <a:rPr lang="en-US" smtClean="0"/>
              <a:pPr>
                <a:defRPr/>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8EDC03D-FC1F-4701-8DB4-B6A6868E6621}"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a:xfrm>
            <a:off x="2640597" y="6377459"/>
            <a:ext cx="3836404" cy="365125"/>
          </a:xfr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3724689-D630-47EA-AF54-C52B9AC94F72}"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D7BF73E-6302-4CAB-885B-D01985592BC0}"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839A8D6-514B-43DC-8284-CC804CE30F86}"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04C7983-E3A0-48CC-BBD8-23B504DFFEFE}"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D292287F-BBE5-484B-AA32-7D9D3B2079D5}"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1ECB42C1-FD7D-434F-A7B4-6CB56BDFD4E9}"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153140B6-3298-4BF5-B253-57A3F3208F27}"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11775F6E-7E61-403B-B468-2639C2AF15BD}" type="slidenum">
              <a:rPr lang="en-US" smtClean="0"/>
              <a:pPr>
                <a:defRPr/>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pPr>
              <a:defRPr/>
            </a:pPr>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pPr>
              <a:defRPr/>
            </a:pPr>
            <a:endParaRPr lang="en-US"/>
          </a:p>
        </p:txBody>
      </p:sp>
      <p:sp>
        <p:nvSpPr>
          <p:cNvPr id="7" name="Slide Number Placeholder 6"/>
          <p:cNvSpPr>
            <a:spLocks noGrp="1"/>
          </p:cNvSpPr>
          <p:nvPr>
            <p:ph type="sldNum" sz="quarter" idx="12"/>
          </p:nvPr>
        </p:nvSpPr>
        <p:spPr>
          <a:xfrm>
            <a:off x="8339328" y="1170432"/>
            <a:ext cx="733864" cy="201168"/>
          </a:xfrm>
        </p:spPr>
        <p:txBody>
          <a:bodyPr/>
          <a:lstStyle/>
          <a:p>
            <a:pPr>
              <a:defRPr/>
            </a:pPr>
            <a:fld id="{162D9A3D-ABEE-4467-925C-45DDFAF9806B}"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a:defRPr/>
            </a:pPr>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a:defRPr/>
            </a:pPr>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a:defRPr/>
            </a:pPr>
            <a:fld id="{6F25387F-1027-4B53-A10E-7D3081387971}"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5.png"/><Relationship Id="rId4" Type="http://schemas.openxmlformats.org/officeDocument/2006/relationships/oleObject" Target="../embeddings/oleObject2.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Grp="1" noChangeArrowheads="1"/>
          </p:cNvSpPr>
          <p:nvPr>
            <p:ph type="ctrTitle"/>
          </p:nvPr>
        </p:nvSpPr>
        <p:spPr>
          <a:xfrm>
            <a:off x="609600" y="1143000"/>
            <a:ext cx="7772400" cy="2057400"/>
          </a:xfrm>
        </p:spPr>
        <p:txBody>
          <a:bodyPr/>
          <a:lstStyle/>
          <a:p>
            <a:pPr algn="ctr" eaLnBrk="1" hangingPunct="1"/>
            <a:r>
              <a:rPr lang="en-US" sz="6000" b="1" dirty="0" smtClean="0"/>
              <a:t>Express</a:t>
            </a:r>
            <a:br>
              <a:rPr lang="en-US" sz="6000" b="1" dirty="0" smtClean="0"/>
            </a:br>
            <a:r>
              <a:rPr lang="en-US" sz="6000" b="1" dirty="0" smtClean="0"/>
              <a:t>Easements</a:t>
            </a:r>
            <a:endParaRPr lang="en-US" sz="6000" b="1"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76200"/>
            <a:ext cx="8229600" cy="1252728"/>
          </a:xfrm>
        </p:spPr>
        <p:txBody>
          <a:bodyPr>
            <a:normAutofit fontScale="90000"/>
          </a:bodyPr>
          <a:lstStyle/>
          <a:p>
            <a:pPr eaLnBrk="1" hangingPunct="1"/>
            <a:r>
              <a:rPr lang="en-US" b="1" dirty="0" smtClean="0"/>
              <a:t>Willard v. First Church of Christ, Scientist, Pacifica</a:t>
            </a:r>
          </a:p>
        </p:txBody>
      </p:sp>
      <p:sp>
        <p:nvSpPr>
          <p:cNvPr id="12291" name="Rectangle 3"/>
          <p:cNvSpPr>
            <a:spLocks noGrp="1" noChangeArrowheads="1"/>
          </p:cNvSpPr>
          <p:nvPr>
            <p:ph idx="1"/>
          </p:nvPr>
        </p:nvSpPr>
        <p:spPr/>
        <p:txBody>
          <a:bodyPr/>
          <a:lstStyle/>
          <a:p>
            <a:pPr eaLnBrk="1" hangingPunct="1">
              <a:buFont typeface="Wingdings" pitchFamily="2" charset="2"/>
              <a:buNone/>
            </a:pPr>
            <a:endParaRPr lang="en-US" smtClean="0"/>
          </a:p>
        </p:txBody>
      </p:sp>
      <p:pic>
        <p:nvPicPr>
          <p:cNvPr id="12292" name="Picture 5" descr="pacific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6218" y="1905000"/>
            <a:ext cx="6934200" cy="454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pPr eaLnBrk="1" hangingPunct="1"/>
            <a:r>
              <a:rPr lang="en-US" b="1" smtClean="0"/>
              <a:t>Willard v. First Church of Christ, Scientist, Pacifica</a:t>
            </a:r>
          </a:p>
        </p:txBody>
      </p:sp>
      <p:sp>
        <p:nvSpPr>
          <p:cNvPr id="13315" name="Rectangle 3"/>
          <p:cNvSpPr>
            <a:spLocks noGrp="1" noChangeArrowheads="1"/>
          </p:cNvSpPr>
          <p:nvPr>
            <p:ph idx="1"/>
          </p:nvPr>
        </p:nvSpPr>
        <p:spPr>
          <a:xfrm>
            <a:off x="1066800" y="2133600"/>
            <a:ext cx="7199312" cy="3313113"/>
          </a:xfrm>
        </p:spPr>
        <p:txBody>
          <a:bodyPr/>
          <a:lstStyle/>
          <a:p>
            <a:pPr eaLnBrk="1" hangingPunct="1">
              <a:buFont typeface="Wingdings" pitchFamily="2" charset="2"/>
              <a:buNone/>
            </a:pPr>
            <a:r>
              <a:rPr lang="en-US" sz="3600" b="1" dirty="0" smtClean="0"/>
              <a:t>“subject to an easement for automobile parking during church hours for the benefit of the church”</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p:txBody>
          <a:bodyPr>
            <a:normAutofit fontScale="90000"/>
          </a:bodyPr>
          <a:lstStyle/>
          <a:p>
            <a:pPr eaLnBrk="1" hangingPunct="1"/>
            <a:r>
              <a:rPr lang="en-US" b="1" smtClean="0"/>
              <a:t>Marrone v. Washington Jockey Club</a:t>
            </a:r>
          </a:p>
        </p:txBody>
      </p:sp>
      <p:graphicFrame>
        <p:nvGraphicFramePr>
          <p:cNvPr id="2050" name="Object 3"/>
          <p:cNvGraphicFramePr>
            <a:graphicFrameLocks noGrp="1" noChangeAspect="1"/>
          </p:cNvGraphicFramePr>
          <p:nvPr>
            <p:ph idx="1"/>
            <p:extLst>
              <p:ext uri="{D42A27DB-BD31-4B8C-83A1-F6EECF244321}">
                <p14:modId xmlns:p14="http://schemas.microsoft.com/office/powerpoint/2010/main" val="1882825990"/>
              </p:ext>
            </p:extLst>
          </p:nvPr>
        </p:nvGraphicFramePr>
        <p:xfrm>
          <a:off x="1143000" y="1752600"/>
          <a:ext cx="6781800" cy="4848225"/>
        </p:xfrm>
        <a:graphic>
          <a:graphicData uri="http://schemas.openxmlformats.org/presentationml/2006/ole">
            <mc:AlternateContent xmlns:mc="http://schemas.openxmlformats.org/markup-compatibility/2006">
              <mc:Choice xmlns:v="urn:schemas-microsoft-com:vml" Requires="v">
                <p:oleObj spid="_x0000_s2056" name="Photo Editor Photo" r:id="rId4" imgW="5714286" imgH="4086795" progId="MSPhotoEd.3">
                  <p:embed/>
                </p:oleObj>
              </mc:Choice>
              <mc:Fallback>
                <p:oleObj name="Photo Editor Photo" r:id="rId4" imgW="5714286" imgH="4086795" progId="MSPhotoEd.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1752600"/>
                        <a:ext cx="6781800" cy="4848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pPr eaLnBrk="1" hangingPunct="1"/>
            <a:r>
              <a:rPr lang="en-US" b="1" smtClean="0"/>
              <a:t>Marrone v. Washington Jockey Club</a:t>
            </a:r>
          </a:p>
        </p:txBody>
      </p:sp>
      <p:sp>
        <p:nvSpPr>
          <p:cNvPr id="14339" name="Rectangle 3"/>
          <p:cNvSpPr>
            <a:spLocks noGrp="1" noChangeArrowheads="1"/>
          </p:cNvSpPr>
          <p:nvPr>
            <p:ph idx="1"/>
          </p:nvPr>
        </p:nvSpPr>
        <p:spPr/>
        <p:txBody>
          <a:bodyPr/>
          <a:lstStyle/>
          <a:p>
            <a:pPr eaLnBrk="1" hangingPunct="1">
              <a:buFont typeface="Wingdings" pitchFamily="2" charset="2"/>
              <a:buNone/>
            </a:pPr>
            <a:r>
              <a:rPr lang="en-US" sz="2800" b="1" dirty="0" err="1" smtClean="0"/>
              <a:t>Bennings</a:t>
            </a:r>
            <a:r>
              <a:rPr lang="en-US" sz="2800" b="1" dirty="0" smtClean="0"/>
              <a:t> Race Track</a:t>
            </a:r>
          </a:p>
          <a:p>
            <a:pPr eaLnBrk="1" hangingPunct="1">
              <a:buFont typeface="Wingdings" pitchFamily="2" charset="2"/>
              <a:buNone/>
            </a:pPr>
            <a:endParaRPr lang="en-US" sz="2800" b="1" dirty="0" smtClean="0"/>
          </a:p>
          <a:p>
            <a:pPr eaLnBrk="1" hangingPunct="1">
              <a:buFont typeface="Wingdings" pitchFamily="2" charset="2"/>
              <a:buNone/>
            </a:pPr>
            <a:r>
              <a:rPr lang="en-US" sz="2800" dirty="0" smtClean="0"/>
              <a:t>“A half mile horse track was built outside </a:t>
            </a:r>
            <a:r>
              <a:rPr lang="en-US" sz="2800" dirty="0" err="1" smtClean="0"/>
              <a:t>Bennings</a:t>
            </a:r>
            <a:r>
              <a:rPr lang="en-US" sz="2800" dirty="0" smtClean="0"/>
              <a:t> (between the present Hayes and Jay Streets) in 1885, and was first used for car racing on the 5th September 1905. It was used through until 1937, when the Jockey Club abandoned the track, and it was subsequently built upon.”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title"/>
          </p:nvPr>
        </p:nvSpPr>
        <p:spPr/>
        <p:txBody>
          <a:bodyPr/>
          <a:lstStyle/>
          <a:p>
            <a:pPr eaLnBrk="1" hangingPunct="1"/>
            <a:r>
              <a:rPr lang="en-US" b="1" dirty="0" smtClean="0"/>
              <a:t>Common Law Types</a:t>
            </a:r>
          </a:p>
        </p:txBody>
      </p:sp>
      <p:sp>
        <p:nvSpPr>
          <p:cNvPr id="6147" name="Rectangle 5"/>
          <p:cNvSpPr>
            <a:spLocks noGrp="1" noChangeArrowheads="1"/>
          </p:cNvSpPr>
          <p:nvPr>
            <p:ph idx="1"/>
          </p:nvPr>
        </p:nvSpPr>
        <p:spPr>
          <a:xfrm>
            <a:off x="381000" y="1828800"/>
            <a:ext cx="7772400" cy="4572000"/>
          </a:xfrm>
        </p:spPr>
        <p:txBody>
          <a:bodyPr/>
          <a:lstStyle/>
          <a:p>
            <a:pPr>
              <a:spcAft>
                <a:spcPts val="600"/>
              </a:spcAft>
            </a:pPr>
            <a:r>
              <a:rPr lang="en-US" b="1" dirty="0" smtClean="0"/>
              <a:t>Roads &amp; rights of way</a:t>
            </a:r>
          </a:p>
          <a:p>
            <a:pPr>
              <a:spcAft>
                <a:spcPts val="600"/>
              </a:spcAft>
            </a:pPr>
            <a:r>
              <a:rPr lang="en-US" b="1" dirty="0" smtClean="0"/>
              <a:t>Support</a:t>
            </a:r>
          </a:p>
          <a:p>
            <a:pPr>
              <a:spcAft>
                <a:spcPts val="600"/>
              </a:spcAft>
            </a:pPr>
            <a:r>
              <a:rPr lang="en-US" b="1" dirty="0" smtClean="0"/>
              <a:t>Water</a:t>
            </a:r>
          </a:p>
          <a:p>
            <a:pPr>
              <a:spcAft>
                <a:spcPts val="600"/>
              </a:spcAft>
            </a:pPr>
            <a:r>
              <a:rPr lang="en-US" b="1" dirty="0" smtClean="0"/>
              <a:t>Fences</a:t>
            </a:r>
          </a:p>
          <a:p>
            <a:pPr>
              <a:spcAft>
                <a:spcPts val="600"/>
              </a:spcAft>
            </a:pPr>
            <a:r>
              <a:rPr lang="en-US" b="1" dirty="0" smtClean="0"/>
              <a:t>Air </a:t>
            </a:r>
          </a:p>
          <a:p>
            <a:r>
              <a:rPr lang="en-US" b="1" dirty="0" smtClean="0"/>
              <a:t>Light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title"/>
          </p:nvPr>
        </p:nvSpPr>
        <p:spPr/>
        <p:txBody>
          <a:bodyPr/>
          <a:lstStyle/>
          <a:p>
            <a:pPr eaLnBrk="1" hangingPunct="1"/>
            <a:r>
              <a:rPr lang="en-US" b="1" dirty="0" smtClean="0"/>
              <a:t>Creation Methods</a:t>
            </a:r>
          </a:p>
        </p:txBody>
      </p:sp>
      <p:sp>
        <p:nvSpPr>
          <p:cNvPr id="6147" name="Rectangle 5"/>
          <p:cNvSpPr>
            <a:spLocks noGrp="1" noChangeArrowheads="1"/>
          </p:cNvSpPr>
          <p:nvPr>
            <p:ph idx="1"/>
          </p:nvPr>
        </p:nvSpPr>
        <p:spPr>
          <a:xfrm>
            <a:off x="381000" y="1828800"/>
            <a:ext cx="8574088" cy="4303713"/>
          </a:xfrm>
        </p:spPr>
        <p:txBody>
          <a:bodyPr/>
          <a:lstStyle/>
          <a:p>
            <a:pPr marL="118872" indent="0" eaLnBrk="1" hangingPunct="1">
              <a:buNone/>
            </a:pPr>
            <a:r>
              <a:rPr lang="en-US" b="1" dirty="0" smtClean="0"/>
              <a:t>1.  Grant</a:t>
            </a:r>
          </a:p>
          <a:p>
            <a:pPr marL="118872" indent="0" eaLnBrk="1" hangingPunct="1">
              <a:buNone/>
            </a:pPr>
            <a:endParaRPr lang="en-US" b="1" dirty="0" smtClean="0"/>
          </a:p>
          <a:p>
            <a:pPr lvl="1"/>
            <a:r>
              <a:rPr lang="en-US" b="1" dirty="0" smtClean="0"/>
              <a:t>Express grant from </a:t>
            </a:r>
            <a:r>
              <a:rPr lang="en-US" b="1" dirty="0" err="1" smtClean="0"/>
              <a:t>servient</a:t>
            </a:r>
            <a:r>
              <a:rPr lang="en-US" b="1" dirty="0" smtClean="0"/>
              <a:t> tenant to dominant tenant in a deed.</a:t>
            </a:r>
          </a:p>
        </p:txBody>
      </p:sp>
    </p:spTree>
    <p:extLst>
      <p:ext uri="{BB962C8B-B14F-4D97-AF65-F5344CB8AC3E}">
        <p14:creationId xmlns:p14="http://schemas.microsoft.com/office/powerpoint/2010/main" val="15616986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b="1" dirty="0" smtClean="0"/>
              <a:t>Creation Methods</a:t>
            </a:r>
          </a:p>
        </p:txBody>
      </p:sp>
      <p:sp>
        <p:nvSpPr>
          <p:cNvPr id="7171" name="Rectangle 3"/>
          <p:cNvSpPr>
            <a:spLocks noGrp="1" noChangeArrowheads="1"/>
          </p:cNvSpPr>
          <p:nvPr>
            <p:ph idx="1"/>
          </p:nvPr>
        </p:nvSpPr>
        <p:spPr>
          <a:xfrm>
            <a:off x="381000" y="1828800"/>
            <a:ext cx="7772400" cy="3846513"/>
          </a:xfrm>
        </p:spPr>
        <p:txBody>
          <a:bodyPr/>
          <a:lstStyle/>
          <a:p>
            <a:pPr eaLnBrk="1" hangingPunct="1">
              <a:buFont typeface="Wingdings" pitchFamily="2" charset="2"/>
              <a:buNone/>
            </a:pPr>
            <a:r>
              <a:rPr lang="en-US" b="1" dirty="0" smtClean="0"/>
              <a:t>2.  Reservation to Grantor</a:t>
            </a:r>
          </a:p>
          <a:p>
            <a:pPr eaLnBrk="1" hangingPunct="1">
              <a:buFont typeface="Wingdings" pitchFamily="2" charset="2"/>
              <a:buNone/>
            </a:pPr>
            <a:endParaRPr lang="en-US" b="1" dirty="0" smtClean="0"/>
          </a:p>
          <a:p>
            <a:pPr lvl="1"/>
            <a:r>
              <a:rPr lang="en-US" b="1" dirty="0" smtClean="0"/>
              <a:t>Grantor reserves an easement in the deed when conveying the land.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b="1" dirty="0" smtClean="0"/>
              <a:t>Creation Methods</a:t>
            </a:r>
          </a:p>
        </p:txBody>
      </p:sp>
      <p:sp>
        <p:nvSpPr>
          <p:cNvPr id="8195" name="Rectangle 3"/>
          <p:cNvSpPr>
            <a:spLocks noGrp="1" noChangeArrowheads="1"/>
          </p:cNvSpPr>
          <p:nvPr>
            <p:ph idx="1"/>
          </p:nvPr>
        </p:nvSpPr>
        <p:spPr>
          <a:xfrm>
            <a:off x="685800" y="1828800"/>
            <a:ext cx="7772400" cy="3846513"/>
          </a:xfrm>
        </p:spPr>
        <p:txBody>
          <a:bodyPr/>
          <a:lstStyle/>
          <a:p>
            <a:pPr marL="118872" indent="0" eaLnBrk="1" hangingPunct="1">
              <a:buNone/>
            </a:pPr>
            <a:r>
              <a:rPr lang="en-US" b="1" dirty="0" smtClean="0"/>
              <a:t>3.  Exception to Grantor</a:t>
            </a:r>
          </a:p>
          <a:p>
            <a:pPr marL="118872" indent="0" eaLnBrk="1" hangingPunct="1">
              <a:buNone/>
            </a:pPr>
            <a:endParaRPr lang="en-US" b="1" dirty="0" smtClean="0"/>
          </a:p>
          <a:p>
            <a:pPr lvl="1"/>
            <a:r>
              <a:rPr lang="en-US" b="1" dirty="0" smtClean="0"/>
              <a:t>Grantor conveys property to the grantee except for the easement.</a:t>
            </a:r>
          </a:p>
          <a:p>
            <a:pPr lvl="1"/>
            <a:endParaRPr lang="en-US" b="1" dirty="0"/>
          </a:p>
          <a:p>
            <a:pPr lvl="1"/>
            <a:r>
              <a:rPr lang="en-US" b="1" dirty="0" smtClean="0"/>
              <a:t>Would not work at common law but often works under modern law.</a:t>
            </a:r>
          </a:p>
          <a:p>
            <a:pPr marL="118872" indent="0" eaLnBrk="1" hangingPunct="1">
              <a:buNone/>
            </a:pPr>
            <a:endParaRPr lang="en-US" b="1" dirty="0" smtClean="0"/>
          </a:p>
          <a:p>
            <a:pPr lvl="1"/>
            <a:endParaRPr lang="en-US" b="1"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b="1" dirty="0" smtClean="0"/>
              <a:t>Creation Methods</a:t>
            </a:r>
          </a:p>
        </p:txBody>
      </p:sp>
      <p:sp>
        <p:nvSpPr>
          <p:cNvPr id="9219" name="Rectangle 3"/>
          <p:cNvSpPr>
            <a:spLocks noGrp="1" noChangeArrowheads="1"/>
          </p:cNvSpPr>
          <p:nvPr>
            <p:ph idx="1"/>
          </p:nvPr>
        </p:nvSpPr>
        <p:spPr>
          <a:xfrm>
            <a:off x="533400" y="1828800"/>
            <a:ext cx="7772400" cy="4648200"/>
          </a:xfrm>
        </p:spPr>
        <p:txBody>
          <a:bodyPr>
            <a:normAutofit fontScale="92500"/>
          </a:bodyPr>
          <a:lstStyle/>
          <a:p>
            <a:pPr marL="118872" indent="0" eaLnBrk="1" hangingPunct="1">
              <a:buNone/>
            </a:pPr>
            <a:r>
              <a:rPr lang="en-US" b="1" dirty="0" smtClean="0"/>
              <a:t>4. Reservation to Third Party</a:t>
            </a:r>
          </a:p>
          <a:p>
            <a:pPr marL="118872" indent="0" eaLnBrk="1" hangingPunct="1">
              <a:buNone/>
            </a:pPr>
            <a:endParaRPr lang="en-US" b="1" dirty="0"/>
          </a:p>
          <a:p>
            <a:pPr lvl="1"/>
            <a:r>
              <a:rPr lang="en-US" b="1" dirty="0" smtClean="0"/>
              <a:t>Grantor reserves an easement for a third party.</a:t>
            </a:r>
          </a:p>
          <a:p>
            <a:pPr lvl="1"/>
            <a:endParaRPr lang="en-US" b="1" dirty="0"/>
          </a:p>
          <a:p>
            <a:pPr lvl="1"/>
            <a:r>
              <a:rPr lang="en-US" b="1" dirty="0" smtClean="0"/>
              <a:t>Many courts do not recognize this method </a:t>
            </a:r>
            <a:r>
              <a:rPr lang="en-US" b="1" dirty="0" smtClean="0"/>
              <a:t>as at the </a:t>
            </a:r>
            <a:r>
              <a:rPr lang="en-US" b="1" dirty="0" smtClean="0"/>
              <a:t>common law.</a:t>
            </a:r>
          </a:p>
          <a:p>
            <a:pPr marL="457200" lvl="1" indent="0">
              <a:buNone/>
            </a:pPr>
            <a:endParaRPr lang="en-US" b="1" dirty="0"/>
          </a:p>
          <a:p>
            <a:pPr lvl="1"/>
            <a:r>
              <a:rPr lang="en-US" b="1" dirty="0" smtClean="0"/>
              <a:t>Instead, grantor should reserve the easement and then convey it to the third party.</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330199" y="0"/>
            <a:ext cx="7793038" cy="1462088"/>
          </a:xfrm>
        </p:spPr>
        <p:txBody>
          <a:bodyPr/>
          <a:lstStyle/>
          <a:p>
            <a:pPr eaLnBrk="1" hangingPunct="1"/>
            <a:r>
              <a:rPr lang="en-US" b="1" dirty="0" smtClean="0"/>
              <a:t>Mitchell v. </a:t>
            </a:r>
            <a:r>
              <a:rPr lang="en-US" b="1" dirty="0" err="1" smtClean="0"/>
              <a:t>Castellaw</a:t>
            </a:r>
            <a:endParaRPr lang="en-US" b="1" dirty="0" smtClean="0"/>
          </a:p>
        </p:txBody>
      </p:sp>
      <p:graphicFrame>
        <p:nvGraphicFramePr>
          <p:cNvPr id="1026" name="Object 3"/>
          <p:cNvGraphicFramePr>
            <a:graphicFrameLocks noGrp="1" noChangeAspect="1"/>
          </p:cNvGraphicFramePr>
          <p:nvPr>
            <p:ph idx="1"/>
          </p:nvPr>
        </p:nvGraphicFramePr>
        <p:xfrm>
          <a:off x="1828800" y="1852613"/>
          <a:ext cx="5181600" cy="4821237"/>
        </p:xfrm>
        <a:graphic>
          <a:graphicData uri="http://schemas.openxmlformats.org/presentationml/2006/ole">
            <mc:AlternateContent xmlns:mc="http://schemas.openxmlformats.org/markup-compatibility/2006">
              <mc:Choice xmlns:v="urn:schemas-microsoft-com:vml" Requires="v">
                <p:oleObj spid="_x0000_s1036" name="Photo Editor Photo" r:id="rId3" imgW="4923810" imgH="4580952" progId="MSPhotoEd.3">
                  <p:embed/>
                </p:oleObj>
              </mc:Choice>
              <mc:Fallback>
                <p:oleObj name="Photo Editor Photo" r:id="rId3" imgW="4923810" imgH="4580952" progId="MSPhotoEd.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1852613"/>
                        <a:ext cx="5181600" cy="4821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28" name="Text Box 6"/>
          <p:cNvSpPr txBox="1">
            <a:spLocks noChangeArrowheads="1"/>
          </p:cNvSpPr>
          <p:nvPr/>
        </p:nvSpPr>
        <p:spPr bwMode="auto">
          <a:xfrm>
            <a:off x="7543800" y="2514600"/>
            <a:ext cx="11588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endParaRPr lang="en-US"/>
          </a:p>
        </p:txBody>
      </p:sp>
      <p:sp>
        <p:nvSpPr>
          <p:cNvPr id="1029" name="Text Box 7"/>
          <p:cNvSpPr txBox="1">
            <a:spLocks noChangeArrowheads="1"/>
          </p:cNvSpPr>
          <p:nvPr/>
        </p:nvSpPr>
        <p:spPr bwMode="auto">
          <a:xfrm>
            <a:off x="7772400" y="2743200"/>
            <a:ext cx="990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r>
              <a:rPr lang="en-US"/>
              <a:t>Gilmer</a:t>
            </a:r>
          </a:p>
        </p:txBody>
      </p:sp>
      <p:sp>
        <p:nvSpPr>
          <p:cNvPr id="1030" name="Line 8"/>
          <p:cNvSpPr>
            <a:spLocks noChangeShapeType="1"/>
          </p:cNvSpPr>
          <p:nvPr/>
        </p:nvSpPr>
        <p:spPr bwMode="auto">
          <a:xfrm flipV="1">
            <a:off x="5638800" y="2590800"/>
            <a:ext cx="2590800" cy="4572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b="1" smtClean="0"/>
              <a:t>Mitchell v. Castellaw</a:t>
            </a:r>
          </a:p>
        </p:txBody>
      </p:sp>
      <p:sp>
        <p:nvSpPr>
          <p:cNvPr id="10243" name="Rectangle 3"/>
          <p:cNvSpPr>
            <a:spLocks noGrp="1" noChangeArrowheads="1"/>
          </p:cNvSpPr>
          <p:nvPr>
            <p:ph idx="1"/>
          </p:nvPr>
        </p:nvSpPr>
        <p:spPr>
          <a:xfrm>
            <a:off x="1219200" y="6172200"/>
            <a:ext cx="7010400" cy="381000"/>
          </a:xfrm>
        </p:spPr>
        <p:txBody>
          <a:bodyPr>
            <a:normAutofit fontScale="92500" lnSpcReduction="10000"/>
          </a:bodyPr>
          <a:lstStyle/>
          <a:p>
            <a:pPr algn="ctr" eaLnBrk="1" hangingPunct="1">
              <a:buFont typeface="Wingdings" pitchFamily="2" charset="2"/>
              <a:buNone/>
            </a:pPr>
            <a:r>
              <a:rPr lang="en-US" sz="1800" b="1" smtClean="0"/>
              <a:t>Patterson Realty -- Corner of West Tyler and Trinity</a:t>
            </a:r>
          </a:p>
        </p:txBody>
      </p:sp>
      <p:pic>
        <p:nvPicPr>
          <p:cNvPr id="10244" name="Picture 5" descr="patterson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1905000"/>
            <a:ext cx="5562600" cy="417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b="1" smtClean="0"/>
              <a:t>Mitchell v. Castellaw</a:t>
            </a:r>
          </a:p>
        </p:txBody>
      </p:sp>
      <p:sp>
        <p:nvSpPr>
          <p:cNvPr id="11267" name="Rectangle 6"/>
          <p:cNvSpPr>
            <a:spLocks noGrp="1" noChangeArrowheads="1"/>
          </p:cNvSpPr>
          <p:nvPr>
            <p:ph idx="1"/>
          </p:nvPr>
        </p:nvSpPr>
        <p:spPr>
          <a:xfrm>
            <a:off x="838200" y="2057400"/>
            <a:ext cx="7351712" cy="2743200"/>
          </a:xfrm>
        </p:spPr>
        <p:txBody>
          <a:bodyPr/>
          <a:lstStyle/>
          <a:p>
            <a:pPr eaLnBrk="1" hangingPunct="1">
              <a:buFont typeface="Wingdings" pitchFamily="2" charset="2"/>
              <a:buNone/>
            </a:pPr>
            <a:r>
              <a:rPr lang="en-US" sz="3600" b="1" dirty="0" smtClean="0"/>
              <a:t>“and that grantor shall have the right to use this part of said lot as a driveway”</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159</TotalTime>
  <Words>304</Words>
  <Application>Microsoft Office PowerPoint</Application>
  <PresentationFormat>On-screen Show (4:3)</PresentationFormat>
  <Paragraphs>56</Paragraphs>
  <Slides>13</Slides>
  <Notes>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5" baseType="lpstr">
      <vt:lpstr>Module</vt:lpstr>
      <vt:lpstr>Photo Editor Photo</vt:lpstr>
      <vt:lpstr>Express Easements</vt:lpstr>
      <vt:lpstr>Common Law Types</vt:lpstr>
      <vt:lpstr>Creation Methods</vt:lpstr>
      <vt:lpstr>Creation Methods</vt:lpstr>
      <vt:lpstr>Creation Methods</vt:lpstr>
      <vt:lpstr>Creation Methods</vt:lpstr>
      <vt:lpstr>Mitchell v. Castellaw</vt:lpstr>
      <vt:lpstr>Mitchell v. Castellaw</vt:lpstr>
      <vt:lpstr>Mitchell v. Castellaw</vt:lpstr>
      <vt:lpstr>Willard v. First Church of Christ, Scientist, Pacifica</vt:lpstr>
      <vt:lpstr>Willard v. First Church of Christ, Scientist, Pacifica</vt:lpstr>
      <vt:lpstr>Marrone v. Washington Jockey Club</vt:lpstr>
      <vt:lpstr>Marrone v. Washington Jockey Club</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Express Easements</dc:title>
  <dc:creator>Gerry W. Beyer</dc:creator>
  <cp:lastModifiedBy>Gerry W. Beyer</cp:lastModifiedBy>
  <cp:revision>11</cp:revision>
  <dcterms:created xsi:type="dcterms:W3CDTF">2004-01-11T19:59:04Z</dcterms:created>
  <dcterms:modified xsi:type="dcterms:W3CDTF">2012-03-26T19:21:41Z</dcterms:modified>
</cp:coreProperties>
</file>