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1"/>
  </p:notesMasterIdLst>
  <p:sldIdLst>
    <p:sldId id="266" r:id="rId2"/>
    <p:sldId id="256" r:id="rId3"/>
    <p:sldId id="267" r:id="rId4"/>
    <p:sldId id="268" r:id="rId5"/>
    <p:sldId id="269" r:id="rId6"/>
    <p:sldId id="270" r:id="rId7"/>
    <p:sldId id="273" r:id="rId8"/>
    <p:sldId id="274" r:id="rId9"/>
    <p:sldId id="257" r:id="rId10"/>
    <p:sldId id="258" r:id="rId11"/>
    <p:sldId id="271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23C3BDD-C60D-4A92-ACA2-B6338048A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CD6C56-4EAE-412A-938D-EE5463375EDE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http://www.pocanticohills.org/rockefeller/oilderrick.htm</a:t>
            </a:r>
          </a:p>
        </p:txBody>
      </p:sp>
    </p:spTree>
    <p:extLst>
      <p:ext uri="{BB962C8B-B14F-4D97-AF65-F5344CB8AC3E}">
        <p14:creationId xmlns:p14="http://schemas.microsoft.com/office/powerpoint/2010/main" val="177627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DCADD-99ED-4D51-807C-ADC0F21D54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E29E4-ABD1-41A9-A7C8-B7E8352114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2C77F-E8FD-41A0-ABF7-8E1E9260F5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20D8-F8C4-484A-8B76-B24D7CAB0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4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55F27-7755-4639-BE43-8C22C7E0B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9F737-915D-4251-8C89-4262EF7904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4A9A5-F065-4FBE-90B0-10FCC413B9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F3E5B-AD29-4CC7-87AF-E17D80025D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E64AF-1739-4706-8E63-1E87F4F46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781D5-DF83-471E-B5ED-F0B4513C71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BE135-2E56-4E95-8582-B6FB2FA37F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4C2433A-CCD4-4DFD-BA94-C642247E8B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0755B-E7CE-4F38-9961-5504B1642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8077200" cy="274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Easements, Profits, &amp; Licenses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Easements – Affirmative vs. Negative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057400"/>
            <a:ext cx="38100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dirty="0" smtClean="0"/>
              <a:t>Affirmative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Easement holder may </a:t>
            </a:r>
            <a:r>
              <a:rPr lang="en-US" b="1" i="1" dirty="0" smtClean="0"/>
              <a:t>do something </a:t>
            </a:r>
            <a:r>
              <a:rPr lang="en-US" b="1" dirty="0" smtClean="0"/>
              <a:t>on the </a:t>
            </a:r>
            <a:r>
              <a:rPr lang="en-US" b="1" dirty="0" err="1" smtClean="0"/>
              <a:t>servient</a:t>
            </a:r>
            <a:r>
              <a:rPr lang="en-US" b="1" dirty="0" smtClean="0"/>
              <a:t> tenement.</a:t>
            </a:r>
          </a:p>
          <a:p>
            <a:pPr eaLnBrk="1" hangingPunct="1"/>
            <a:endParaRPr lang="en-US" b="1" dirty="0"/>
          </a:p>
          <a:p>
            <a:pPr marL="118872" indent="0" algn="ctr" eaLnBrk="1" hangingPunct="1">
              <a:buNone/>
            </a:pPr>
            <a:r>
              <a:rPr lang="en-US" sz="2000" b="1" dirty="0" smtClean="0"/>
              <a:t>[Most easements are affirmative]</a:t>
            </a:r>
          </a:p>
          <a:p>
            <a:pPr marL="118872" indent="0" eaLnBrk="1" hangingPunct="1">
              <a:buNone/>
            </a:pPr>
            <a:endParaRPr lang="en-US" b="1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2057400"/>
            <a:ext cx="396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dirty="0" smtClean="0"/>
              <a:t>Negative</a:t>
            </a:r>
          </a:p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/>
            <a:r>
              <a:rPr lang="en-US" b="1" dirty="0" smtClean="0"/>
              <a:t>Easement holder may </a:t>
            </a:r>
            <a:r>
              <a:rPr lang="en-US" b="1" i="1" dirty="0" smtClean="0"/>
              <a:t>prevent</a:t>
            </a:r>
            <a:r>
              <a:rPr lang="en-US" b="1" dirty="0" smtClean="0"/>
              <a:t>  something from being done on the </a:t>
            </a:r>
            <a:r>
              <a:rPr lang="en-US" b="1" dirty="0" err="1" smtClean="0"/>
              <a:t>servient</a:t>
            </a:r>
            <a:r>
              <a:rPr lang="en-US" b="1" dirty="0" smtClean="0"/>
              <a:t> tenement.</a:t>
            </a:r>
          </a:p>
          <a:p>
            <a:pPr marL="118872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Easements – Duties Generally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82000" cy="4623816"/>
          </a:xfrm>
        </p:spPr>
        <p:txBody>
          <a:bodyPr/>
          <a:lstStyle/>
          <a:p>
            <a:r>
              <a:rPr lang="en-US" b="1" dirty="0" smtClean="0"/>
              <a:t>Owner of burden property has no duty to do something on the burdened </a:t>
            </a:r>
            <a:r>
              <a:rPr lang="en-US" b="1" dirty="0" smtClean="0"/>
              <a:t>property.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Instead, the burden property owner (</a:t>
            </a:r>
            <a:r>
              <a:rPr lang="en-US" b="1" dirty="0" err="1" smtClean="0"/>
              <a:t>servient</a:t>
            </a:r>
            <a:r>
              <a:rPr lang="en-US" b="1" dirty="0" smtClean="0"/>
              <a:t>) must either:</a:t>
            </a:r>
          </a:p>
          <a:p>
            <a:pPr lvl="1"/>
            <a:r>
              <a:rPr lang="en-US" b="1" dirty="0" smtClean="0"/>
              <a:t>Allow something to be done (affirmative), or</a:t>
            </a:r>
          </a:p>
          <a:p>
            <a:pPr lvl="1"/>
            <a:r>
              <a:rPr lang="en-US" b="1" dirty="0" smtClean="0"/>
              <a:t>Refrain from doing something (negative).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96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Easements – Appurtenant vs. in Gross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dirty="0" smtClean="0"/>
              <a:t>Appurtenant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Dominant tenant owns land benefited by the easement.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Easement benefits </a:t>
            </a:r>
            <a:r>
              <a:rPr lang="en-US" b="1" i="1" dirty="0" smtClean="0"/>
              <a:t>land.</a:t>
            </a:r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981200"/>
            <a:ext cx="3962400" cy="46482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u="sng" dirty="0" smtClean="0"/>
              <a:t>In Gross</a:t>
            </a:r>
          </a:p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/>
            <a:r>
              <a:rPr lang="en-US" b="1" dirty="0" smtClean="0"/>
              <a:t>No benefited land.</a:t>
            </a:r>
          </a:p>
          <a:p>
            <a:pPr marL="118872" indent="0" eaLnBrk="1" hangingPunct="1"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/>
              <a:t>Easement benefits a </a:t>
            </a:r>
            <a:r>
              <a:rPr lang="en-US" b="1" i="1" dirty="0" smtClean="0"/>
              <a:t>person</a:t>
            </a:r>
            <a:r>
              <a:rPr lang="en-US" b="1" dirty="0" smtClean="0"/>
              <a:t>, the dominant tenant.</a:t>
            </a:r>
          </a:p>
          <a:p>
            <a:pPr eaLnBrk="1" hangingPunct="1"/>
            <a:endParaRPr lang="en-US" b="1" dirty="0"/>
          </a:p>
          <a:p>
            <a:pPr marL="118872" indent="0" algn="ctr" eaLnBrk="1" hangingPunct="1">
              <a:buNone/>
            </a:pPr>
            <a:r>
              <a:rPr lang="en-US" sz="2000" b="1" dirty="0" smtClean="0"/>
              <a:t>[Not originally recognized at common law.]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Profits </a:t>
            </a:r>
            <a:r>
              <a:rPr lang="en-US" b="1" smtClean="0">
                <a:cs typeface="Tahoma" pitchFamily="34" charset="0"/>
              </a:rPr>
              <a:t>à Prendre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193088" cy="3922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Dominant tenant also has right to </a:t>
            </a:r>
            <a:r>
              <a:rPr lang="en-US" b="1" i="1" dirty="0" smtClean="0"/>
              <a:t>remove</a:t>
            </a:r>
            <a:r>
              <a:rPr lang="en-US" b="1" dirty="0" smtClean="0"/>
              <a:t> a portion of the </a:t>
            </a:r>
            <a:r>
              <a:rPr lang="en-US" b="1" dirty="0" err="1" smtClean="0"/>
              <a:t>servient</a:t>
            </a:r>
            <a:r>
              <a:rPr lang="en-US" b="1" dirty="0" smtClean="0"/>
              <a:t> land or its products.</a:t>
            </a:r>
          </a:p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Examples:  soil, timber, crops, minerals</a:t>
            </a:r>
          </a:p>
          <a:p>
            <a:pPr eaLnBrk="1" hangingPunct="1">
              <a:lnSpc>
                <a:spcPct val="90000"/>
              </a:lnSpc>
              <a:spcAft>
                <a:spcPct val="100000"/>
              </a:spcAft>
            </a:pPr>
            <a:r>
              <a:rPr lang="en-US" b="1" dirty="0" smtClean="0"/>
              <a:t>Modern Law:  treated under the same rules as easements.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Licenses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3541713"/>
          </a:xfrm>
        </p:spPr>
        <p:txBody>
          <a:bodyPr/>
          <a:lstStyle/>
          <a:p>
            <a:pPr eaLnBrk="1" hangingPunct="1"/>
            <a:r>
              <a:rPr lang="en-US" b="1" dirty="0" smtClean="0"/>
              <a:t>Use of land that is </a:t>
            </a:r>
            <a:r>
              <a:rPr lang="en-US" b="1" i="1" dirty="0" smtClean="0"/>
              <a:t>revocable</a:t>
            </a:r>
            <a:r>
              <a:rPr lang="en-US" b="1" dirty="0" smtClean="0"/>
              <a:t> by the </a:t>
            </a:r>
            <a:r>
              <a:rPr lang="en-US" b="1" dirty="0" err="1" smtClean="0"/>
              <a:t>servient</a:t>
            </a:r>
            <a:r>
              <a:rPr lang="en-US" b="1" dirty="0" smtClean="0"/>
              <a:t> tenant.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Often deemed too weak to be a true interest in land.</a:t>
            </a:r>
          </a:p>
          <a:p>
            <a:pPr lvl="1"/>
            <a:r>
              <a:rPr lang="en-US" b="1" dirty="0" smtClean="0"/>
              <a:t>Just a contract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639175" cy="1081087"/>
          </a:xfrm>
        </p:spPr>
        <p:txBody>
          <a:bodyPr/>
          <a:lstStyle/>
          <a:p>
            <a:pPr eaLnBrk="1" hangingPunct="1"/>
            <a:r>
              <a:rPr lang="en-US" b="1" dirty="0" smtClean="0"/>
              <a:t>Example 1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6781800" cy="1219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 grants to </a:t>
            </a:r>
            <a:r>
              <a:rPr lang="en-US" sz="2800" b="1" dirty="0" err="1" smtClean="0"/>
              <a:t>B</a:t>
            </a:r>
            <a:r>
              <a:rPr lang="en-US" sz="2800" b="1" dirty="0" smtClean="0"/>
              <a:t> the right to drive across A’s land to reach road.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12900" y="3505200"/>
          <a:ext cx="53832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hoto Editor Photo" r:id="rId3" imgW="2838846" imgH="1286055" progId="MSPhotoEd.3">
                  <p:embed/>
                </p:oleObj>
              </mc:Choice>
              <mc:Fallback>
                <p:oleObj name="Photo Editor Photo" r:id="rId3" imgW="2838846" imgH="1286055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3505200"/>
                        <a:ext cx="53832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H="1">
            <a:off x="5181600" y="27432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4313"/>
            <a:ext cx="8562975" cy="1081087"/>
          </a:xfrm>
        </p:spPr>
        <p:txBody>
          <a:bodyPr/>
          <a:lstStyle/>
          <a:p>
            <a:pPr eaLnBrk="1" hangingPunct="1"/>
            <a:r>
              <a:rPr lang="en-US" b="1" dirty="0" smtClean="0"/>
              <a:t>Example 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6781800" cy="1066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 grants B the right to drill for and remove oil on A’s land for five years.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5364" name="Picture 6" descr="Derrick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Example 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12913"/>
            <a:ext cx="8763000" cy="110648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You have tickets to May </a:t>
            </a:r>
            <a:r>
              <a:rPr lang="en-US" b="1" dirty="0" smtClean="0"/>
              <a:t>1’s </a:t>
            </a:r>
            <a:r>
              <a:rPr lang="en-US" b="1" dirty="0" smtClean="0"/>
              <a:t>performance.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50" y="2667000"/>
            <a:ext cx="4860899" cy="391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Example 4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Why </a:t>
            </a:r>
            <a:r>
              <a:rPr lang="en-US" b="1" dirty="0" smtClean="0"/>
              <a:t>is a lease not an easement?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Express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Implication</a:t>
            </a:r>
          </a:p>
          <a:p>
            <a:pPr marL="633222" indent="-514350">
              <a:buFont typeface="+mj-lt"/>
              <a:buAutoNum type="arabicPeriod"/>
            </a:pP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Prescription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26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Easements -- Generally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93088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1.  Right to a limited use or enjoyment of</a:t>
            </a:r>
            <a:br>
              <a:rPr lang="en-US" b="1" dirty="0" smtClean="0"/>
            </a:br>
            <a:r>
              <a:rPr lang="en-US" b="1" dirty="0" smtClean="0"/>
              <a:t>      another’s land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b="1" dirty="0"/>
          </a:p>
          <a:p>
            <a:pPr marL="902208" lvl="1" indent="-609600"/>
            <a:r>
              <a:rPr lang="en-US" b="1" dirty="0" smtClean="0"/>
              <a:t>Does </a:t>
            </a:r>
            <a:r>
              <a:rPr lang="en-US" b="1" u="sng" dirty="0" smtClean="0"/>
              <a:t>not</a:t>
            </a:r>
            <a:r>
              <a:rPr lang="en-US" b="1" dirty="0" smtClean="0"/>
              <a:t> include the right to possess.</a:t>
            </a:r>
          </a:p>
          <a:p>
            <a:pPr marL="902208" lvl="1" indent="-609600"/>
            <a:r>
              <a:rPr lang="en-US" b="1" dirty="0" smtClean="0"/>
              <a:t>“Smaller” interest than a tenant.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Easements -- Generally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93088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2.  Protected against interference by third </a:t>
            </a:r>
            <a:br>
              <a:rPr lang="en-US" b="1" dirty="0" smtClean="0"/>
            </a:br>
            <a:r>
              <a:rPr lang="en-US" b="1" dirty="0" smtClean="0"/>
              <a:t>      parties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Easements -- Generally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193088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3.  Not revocable by </a:t>
            </a:r>
            <a:r>
              <a:rPr lang="en-US" b="1" dirty="0" smtClean="0"/>
              <a:t>grantee landowner</a:t>
            </a:r>
            <a:endParaRPr lang="en-US" b="1" dirty="0" smtClean="0"/>
          </a:p>
          <a:p>
            <a:pPr marL="0" indent="0" eaLnBrk="1" hangingPunct="1">
              <a:buNone/>
            </a:pPr>
            <a:endParaRPr lang="en-US" b="1" dirty="0" smtClean="0"/>
          </a:p>
          <a:p>
            <a:pPr marL="749808" lvl="1" indent="-457200"/>
            <a:r>
              <a:rPr lang="en-US" b="1" dirty="0" smtClean="0"/>
              <a:t>Fee simple interest unless otherwise provided in grant</a:t>
            </a:r>
            <a:r>
              <a:rPr lang="en-US" b="1" dirty="0" smtClean="0"/>
              <a:t>.</a:t>
            </a:r>
          </a:p>
          <a:p>
            <a:pPr marL="749808" lvl="1" indent="-457200"/>
            <a:r>
              <a:rPr lang="en-US" b="1" dirty="0" smtClean="0"/>
              <a:t>Grantor cannot say “no”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Easements -- Generally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193088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4.  Not </a:t>
            </a:r>
            <a:r>
              <a:rPr lang="en-US" b="1" dirty="0" smtClean="0"/>
              <a:t>a normal incident of ownership of</a:t>
            </a:r>
            <a:br>
              <a:rPr lang="en-US" b="1" dirty="0" smtClean="0"/>
            </a:br>
            <a:r>
              <a:rPr lang="en-US" b="1" dirty="0" smtClean="0"/>
              <a:t>      the land that easement holder may own</a:t>
            </a:r>
            <a:r>
              <a:rPr lang="en-US" b="1" dirty="0" smtClean="0"/>
              <a:t>.</a:t>
            </a:r>
          </a:p>
          <a:p>
            <a:pPr marL="0" indent="0" eaLnBrk="1" hangingPunct="1">
              <a:buNone/>
            </a:pPr>
            <a:endParaRPr lang="en-US" b="1" dirty="0" smtClean="0"/>
          </a:p>
          <a:p>
            <a:pPr marL="292608" lvl="1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The easement is an “extra” bundle of sticks.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Easements -- Generally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193088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5.  May be created by conveyance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Easements -- 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3609975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14110"/>
            <a:ext cx="3614737" cy="268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76400"/>
            <a:ext cx="3259689" cy="217643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53" y="3973872"/>
            <a:ext cx="3678582" cy="2725342"/>
          </a:xfrm>
        </p:spPr>
      </p:pic>
    </p:spTree>
    <p:extLst>
      <p:ext uri="{BB962C8B-B14F-4D97-AF65-F5344CB8AC3E}">
        <p14:creationId xmlns:p14="http://schemas.microsoft.com/office/powerpoint/2010/main" val="20011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Easements --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75191"/>
            <a:ext cx="6315075" cy="476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Easements – Servient vs. Dominant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905000"/>
            <a:ext cx="3810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err="1" smtClean="0"/>
              <a:t>Servient</a:t>
            </a:r>
            <a:r>
              <a:rPr lang="en-US" b="1" u="sng" dirty="0" smtClean="0"/>
              <a:t> Tenement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Land </a:t>
            </a:r>
            <a:r>
              <a:rPr lang="en-US" b="1" i="1" dirty="0" smtClean="0"/>
              <a:t>burdened  </a:t>
            </a:r>
            <a:r>
              <a:rPr lang="en-US" b="1" dirty="0" smtClean="0"/>
              <a:t>by the easement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Land which “suffers” because of the easement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800600" y="19050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 smtClean="0"/>
              <a:t>Dominant Tenement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Land (if any) </a:t>
            </a:r>
            <a:r>
              <a:rPr lang="en-US" b="1" i="1" dirty="0" smtClean="0"/>
              <a:t>benefited </a:t>
            </a:r>
            <a:r>
              <a:rPr lang="en-US" b="1" dirty="0" smtClean="0"/>
              <a:t> by the easement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Land which is made “more valuable” because of the easement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219</TotalTime>
  <Words>390</Words>
  <Application>Microsoft Office PowerPoint</Application>
  <PresentationFormat>On-screen Show (4:3)</PresentationFormat>
  <Paragraphs>85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Corbel</vt:lpstr>
      <vt:lpstr>Tahoma</vt:lpstr>
      <vt:lpstr>Wingdings</vt:lpstr>
      <vt:lpstr>Wingdings 2</vt:lpstr>
      <vt:lpstr>Wingdings 3</vt:lpstr>
      <vt:lpstr>Module</vt:lpstr>
      <vt:lpstr>Photo Editor Photo</vt:lpstr>
      <vt:lpstr>Easements, Profits, &amp; Licenses  Introduction</vt:lpstr>
      <vt:lpstr>Easements -- Generally</vt:lpstr>
      <vt:lpstr>Easements -- Generally</vt:lpstr>
      <vt:lpstr>Easements -- Generally</vt:lpstr>
      <vt:lpstr>Easements -- Generally</vt:lpstr>
      <vt:lpstr>Easements -- Generally</vt:lpstr>
      <vt:lpstr>Easements -- Examples</vt:lpstr>
      <vt:lpstr>Easements -- Examples</vt:lpstr>
      <vt:lpstr>Easements – Servient vs. Dominant</vt:lpstr>
      <vt:lpstr>Easements – Affirmative vs. Negative</vt:lpstr>
      <vt:lpstr>Easements – Duties Generally</vt:lpstr>
      <vt:lpstr>Easements – Appurtenant vs. in Gross</vt:lpstr>
      <vt:lpstr>Profits à Prendre</vt:lpstr>
      <vt:lpstr>Licenses</vt:lpstr>
      <vt:lpstr>Example 1</vt:lpstr>
      <vt:lpstr>Example 2</vt:lpstr>
      <vt:lpstr>Example 3</vt:lpstr>
      <vt:lpstr>Example 4</vt:lpstr>
      <vt:lpstr>Creation Methods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Gerry W. Beyer</dc:creator>
  <cp:lastModifiedBy>Gerry Beyer</cp:lastModifiedBy>
  <cp:revision>20</cp:revision>
  <cp:lastPrinted>1601-01-01T00:00:00Z</cp:lastPrinted>
  <dcterms:created xsi:type="dcterms:W3CDTF">2004-01-08T15:03:44Z</dcterms:created>
  <dcterms:modified xsi:type="dcterms:W3CDTF">2015-03-22T22:45:56Z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