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2"/>
  </p:notesMasterIdLst>
  <p:handoutMasterIdLst>
    <p:handoutMasterId r:id="rId83"/>
  </p:handoutMasterIdLst>
  <p:sldIdLst>
    <p:sldId id="266" r:id="rId2"/>
    <p:sldId id="267" r:id="rId3"/>
    <p:sldId id="347" r:id="rId4"/>
    <p:sldId id="256" r:id="rId5"/>
    <p:sldId id="268" r:id="rId6"/>
    <p:sldId id="269" r:id="rId7"/>
    <p:sldId id="270" r:id="rId8"/>
    <p:sldId id="343" r:id="rId9"/>
    <p:sldId id="257" r:id="rId10"/>
    <p:sldId id="271" r:id="rId11"/>
    <p:sldId id="344" r:id="rId12"/>
    <p:sldId id="284" r:id="rId13"/>
    <p:sldId id="273" r:id="rId14"/>
    <p:sldId id="274" r:id="rId15"/>
    <p:sldId id="275" r:id="rId16"/>
    <p:sldId id="259" r:id="rId17"/>
    <p:sldId id="258" r:id="rId18"/>
    <p:sldId id="345" r:id="rId19"/>
    <p:sldId id="330" r:id="rId20"/>
    <p:sldId id="276" r:id="rId21"/>
    <p:sldId id="277" r:id="rId22"/>
    <p:sldId id="278" r:id="rId23"/>
    <p:sldId id="279" r:id="rId24"/>
    <p:sldId id="280" r:id="rId25"/>
    <p:sldId id="260" r:id="rId26"/>
    <p:sldId id="339" r:id="rId27"/>
    <p:sldId id="281" r:id="rId28"/>
    <p:sldId id="282" r:id="rId29"/>
    <p:sldId id="261" r:id="rId30"/>
    <p:sldId id="286" r:id="rId31"/>
    <p:sldId id="287" r:id="rId32"/>
    <p:sldId id="288" r:id="rId33"/>
    <p:sldId id="289" r:id="rId34"/>
    <p:sldId id="332" r:id="rId35"/>
    <p:sldId id="333" r:id="rId36"/>
    <p:sldId id="334" r:id="rId37"/>
    <p:sldId id="262" r:id="rId38"/>
    <p:sldId id="290" r:id="rId39"/>
    <p:sldId id="291" r:id="rId40"/>
    <p:sldId id="292" r:id="rId41"/>
    <p:sldId id="295" r:id="rId42"/>
    <p:sldId id="296" r:id="rId43"/>
    <p:sldId id="263" r:id="rId44"/>
    <p:sldId id="341" r:id="rId45"/>
    <p:sldId id="297" r:id="rId46"/>
    <p:sldId id="298" r:id="rId47"/>
    <p:sldId id="299" r:id="rId48"/>
    <p:sldId id="300" r:id="rId49"/>
    <p:sldId id="301" r:id="rId50"/>
    <p:sldId id="302" r:id="rId51"/>
    <p:sldId id="303" r:id="rId52"/>
    <p:sldId id="311" r:id="rId53"/>
    <p:sldId id="304" r:id="rId54"/>
    <p:sldId id="305" r:id="rId55"/>
    <p:sldId id="306" r:id="rId56"/>
    <p:sldId id="307" r:id="rId57"/>
    <p:sldId id="308" r:id="rId58"/>
    <p:sldId id="309" r:id="rId59"/>
    <p:sldId id="310" r:id="rId60"/>
    <p:sldId id="312" r:id="rId61"/>
    <p:sldId id="313" r:id="rId62"/>
    <p:sldId id="264" r:id="rId63"/>
    <p:sldId id="314" r:id="rId64"/>
    <p:sldId id="315" r:id="rId65"/>
    <p:sldId id="316" r:id="rId66"/>
    <p:sldId id="317" r:id="rId67"/>
    <p:sldId id="318" r:id="rId68"/>
    <p:sldId id="320" r:id="rId69"/>
    <p:sldId id="319" r:id="rId70"/>
    <p:sldId id="321" r:id="rId71"/>
    <p:sldId id="322" r:id="rId72"/>
    <p:sldId id="323" r:id="rId73"/>
    <p:sldId id="265" r:id="rId74"/>
    <p:sldId id="324" r:id="rId75"/>
    <p:sldId id="325" r:id="rId76"/>
    <p:sldId id="326" r:id="rId77"/>
    <p:sldId id="338" r:id="rId78"/>
    <p:sldId id="327" r:id="rId79"/>
    <p:sldId id="328" r:id="rId80"/>
    <p:sldId id="329" r:id="rId81"/>
  </p:sldIdLst>
  <p:sldSz cx="9144000" cy="6858000" type="screen4x3"/>
  <p:notesSz cx="7102475" cy="9369425"/>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89583" autoAdjust="0"/>
  </p:normalViewPr>
  <p:slideViewPr>
    <p:cSldViewPr>
      <p:cViewPr varScale="1">
        <p:scale>
          <a:sx n="61" d="100"/>
          <a:sy n="61" d="100"/>
        </p:scale>
        <p:origin x="125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DD5BC703-B079-4B04-BF26-E7644C2B3133}" type="datetimeFigureOut">
              <a:rPr lang="en-US" smtClean="0"/>
              <a:t>12/24/2018</a:t>
            </a:fld>
            <a:endParaRPr lang="en-US" dirty="0"/>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D6E61834-2361-4787-BCF1-BBF0578AA9C8}" type="slidenum">
              <a:rPr lang="en-US" smtClean="0"/>
              <a:t>‹#›</a:t>
            </a:fld>
            <a:endParaRPr lang="en-US" dirty="0"/>
          </a:p>
        </p:txBody>
      </p:sp>
    </p:spTree>
    <p:extLst>
      <p:ext uri="{BB962C8B-B14F-4D97-AF65-F5344CB8AC3E}">
        <p14:creationId xmlns:p14="http://schemas.microsoft.com/office/powerpoint/2010/main" val="3451290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77739" cy="468471"/>
          </a:xfrm>
          <a:prstGeom prst="rect">
            <a:avLst/>
          </a:prstGeom>
          <a:noFill/>
          <a:ln w="9525">
            <a:noFill/>
            <a:miter lim="800000"/>
            <a:headEnd/>
            <a:tailEnd/>
          </a:ln>
          <a:effectLst/>
        </p:spPr>
        <p:txBody>
          <a:bodyPr vert="horz" wrap="square" lIns="94119" tIns="47060" rIns="94119" bIns="47060" numCol="1" anchor="t"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109571" name="Rectangle 3"/>
          <p:cNvSpPr>
            <a:spLocks noGrp="1" noChangeArrowheads="1"/>
          </p:cNvSpPr>
          <p:nvPr>
            <p:ph type="dt" idx="1"/>
          </p:nvPr>
        </p:nvSpPr>
        <p:spPr bwMode="auto">
          <a:xfrm>
            <a:off x="4023092" y="0"/>
            <a:ext cx="3077739" cy="468471"/>
          </a:xfrm>
          <a:prstGeom prst="rect">
            <a:avLst/>
          </a:prstGeom>
          <a:noFill/>
          <a:ln w="9525">
            <a:noFill/>
            <a:miter lim="800000"/>
            <a:headEnd/>
            <a:tailEnd/>
          </a:ln>
          <a:effectLst/>
        </p:spPr>
        <p:txBody>
          <a:bodyPr vert="horz" wrap="square" lIns="94119" tIns="47060" rIns="94119" bIns="47060" numCol="1" anchor="t" anchorCtr="0" compatLnSpc="1">
            <a:prstTxWarp prst="textNoShape">
              <a:avLst/>
            </a:prstTxWarp>
          </a:bodyPr>
          <a:lstStyle>
            <a:lvl1pPr algn="r" eaLnBrk="1" hangingPunct="1">
              <a:defRPr sz="1200" smtClean="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09675" y="703263"/>
            <a:ext cx="4683125" cy="3513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710248" y="4450477"/>
            <a:ext cx="5681980" cy="4216241"/>
          </a:xfrm>
          <a:prstGeom prst="rect">
            <a:avLst/>
          </a:prstGeom>
          <a:noFill/>
          <a:ln w="9525">
            <a:noFill/>
            <a:miter lim="800000"/>
            <a:headEnd/>
            <a:tailEnd/>
          </a:ln>
          <a:effectLst/>
        </p:spPr>
        <p:txBody>
          <a:bodyPr vert="horz" wrap="square" lIns="94119" tIns="47060" rIns="94119" bIns="470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9574" name="Rectangle 6"/>
          <p:cNvSpPr>
            <a:spLocks noGrp="1" noChangeArrowheads="1"/>
          </p:cNvSpPr>
          <p:nvPr>
            <p:ph type="ftr" sz="quarter" idx="4"/>
          </p:nvPr>
        </p:nvSpPr>
        <p:spPr bwMode="auto">
          <a:xfrm>
            <a:off x="0" y="8899328"/>
            <a:ext cx="3077739" cy="468471"/>
          </a:xfrm>
          <a:prstGeom prst="rect">
            <a:avLst/>
          </a:prstGeom>
          <a:noFill/>
          <a:ln w="9525">
            <a:noFill/>
            <a:miter lim="800000"/>
            <a:headEnd/>
            <a:tailEnd/>
          </a:ln>
          <a:effectLst/>
        </p:spPr>
        <p:txBody>
          <a:bodyPr vert="horz" wrap="square" lIns="94119" tIns="47060" rIns="94119" bIns="47060" numCol="1" anchor="b" anchorCtr="0" compatLnSpc="1">
            <a:prstTxWarp prst="textNoShape">
              <a:avLst/>
            </a:prstTxWarp>
          </a:bodyPr>
          <a:lstStyle>
            <a:lvl1pPr eaLnBrk="1" hangingPunct="1">
              <a:defRPr sz="1200" smtClean="0">
                <a:latin typeface="Arial" charset="0"/>
              </a:defRPr>
            </a:lvl1pPr>
          </a:lstStyle>
          <a:p>
            <a:pPr>
              <a:defRPr/>
            </a:pPr>
            <a:endParaRPr lang="en-US" dirty="0"/>
          </a:p>
        </p:txBody>
      </p:sp>
      <p:sp>
        <p:nvSpPr>
          <p:cNvPr id="109575" name="Rectangle 7"/>
          <p:cNvSpPr>
            <a:spLocks noGrp="1" noChangeArrowheads="1"/>
          </p:cNvSpPr>
          <p:nvPr>
            <p:ph type="sldNum" sz="quarter" idx="5"/>
          </p:nvPr>
        </p:nvSpPr>
        <p:spPr bwMode="auto">
          <a:xfrm>
            <a:off x="4023092" y="8899328"/>
            <a:ext cx="3077739" cy="468471"/>
          </a:xfrm>
          <a:prstGeom prst="rect">
            <a:avLst/>
          </a:prstGeom>
          <a:noFill/>
          <a:ln w="9525">
            <a:noFill/>
            <a:miter lim="800000"/>
            <a:headEnd/>
            <a:tailEnd/>
          </a:ln>
          <a:effectLst/>
        </p:spPr>
        <p:txBody>
          <a:bodyPr vert="horz" wrap="square" lIns="94119" tIns="47060" rIns="94119" bIns="47060" numCol="1" anchor="b" anchorCtr="0" compatLnSpc="1">
            <a:prstTxWarp prst="textNoShape">
              <a:avLst/>
            </a:prstTxWarp>
          </a:bodyPr>
          <a:lstStyle>
            <a:lvl1pPr algn="r" eaLnBrk="1" hangingPunct="1">
              <a:defRPr sz="1200" smtClean="0">
                <a:latin typeface="Arial" charset="0"/>
              </a:defRPr>
            </a:lvl1pPr>
          </a:lstStyle>
          <a:p>
            <a:pPr>
              <a:defRPr/>
            </a:pPr>
            <a:fld id="{8D192998-616B-4A2B-9AF8-A91EB229D763}" type="slidenum">
              <a:rPr lang="en-US"/>
              <a:pPr>
                <a:defRPr/>
              </a:pPr>
              <a:t>‹#›</a:t>
            </a:fld>
            <a:endParaRPr lang="en-US" dirty="0"/>
          </a:p>
        </p:txBody>
      </p:sp>
    </p:spTree>
    <p:extLst>
      <p:ext uri="{BB962C8B-B14F-4D97-AF65-F5344CB8AC3E}">
        <p14:creationId xmlns:p14="http://schemas.microsoft.com/office/powerpoint/2010/main" val="102632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64718" indent="-294122">
              <a:defRPr>
                <a:solidFill>
                  <a:schemeClr val="tx1"/>
                </a:solidFill>
                <a:latin typeface="Tahoma" charset="0"/>
              </a:defRPr>
            </a:lvl2pPr>
            <a:lvl3pPr marL="1176490" indent="-235298">
              <a:defRPr>
                <a:solidFill>
                  <a:schemeClr val="tx1"/>
                </a:solidFill>
                <a:latin typeface="Tahoma" charset="0"/>
              </a:defRPr>
            </a:lvl3pPr>
            <a:lvl4pPr marL="1647086" indent="-235298">
              <a:defRPr>
                <a:solidFill>
                  <a:schemeClr val="tx1"/>
                </a:solidFill>
                <a:latin typeface="Tahoma" charset="0"/>
              </a:defRPr>
            </a:lvl4pPr>
            <a:lvl5pPr marL="2117682" indent="-235298">
              <a:defRPr>
                <a:solidFill>
                  <a:schemeClr val="tx1"/>
                </a:solidFill>
                <a:latin typeface="Tahoma" charset="0"/>
              </a:defRPr>
            </a:lvl5pPr>
            <a:lvl6pPr marL="2588278" indent="-235298" eaLnBrk="0" fontAlgn="base" hangingPunct="0">
              <a:spcBef>
                <a:spcPct val="0"/>
              </a:spcBef>
              <a:spcAft>
                <a:spcPct val="0"/>
              </a:spcAft>
              <a:defRPr>
                <a:solidFill>
                  <a:schemeClr val="tx1"/>
                </a:solidFill>
                <a:latin typeface="Tahoma" charset="0"/>
              </a:defRPr>
            </a:lvl6pPr>
            <a:lvl7pPr marL="3058874" indent="-235298" eaLnBrk="0" fontAlgn="base" hangingPunct="0">
              <a:spcBef>
                <a:spcPct val="0"/>
              </a:spcBef>
              <a:spcAft>
                <a:spcPct val="0"/>
              </a:spcAft>
              <a:defRPr>
                <a:solidFill>
                  <a:schemeClr val="tx1"/>
                </a:solidFill>
                <a:latin typeface="Tahoma" charset="0"/>
              </a:defRPr>
            </a:lvl7pPr>
            <a:lvl8pPr marL="3529470" indent="-235298" eaLnBrk="0" fontAlgn="base" hangingPunct="0">
              <a:spcBef>
                <a:spcPct val="0"/>
              </a:spcBef>
              <a:spcAft>
                <a:spcPct val="0"/>
              </a:spcAft>
              <a:defRPr>
                <a:solidFill>
                  <a:schemeClr val="tx1"/>
                </a:solidFill>
                <a:latin typeface="Tahoma" charset="0"/>
              </a:defRPr>
            </a:lvl8pPr>
            <a:lvl9pPr marL="4000066" indent="-235298" eaLnBrk="0" fontAlgn="base" hangingPunct="0">
              <a:spcBef>
                <a:spcPct val="0"/>
              </a:spcBef>
              <a:spcAft>
                <a:spcPct val="0"/>
              </a:spcAft>
              <a:defRPr>
                <a:solidFill>
                  <a:schemeClr val="tx1"/>
                </a:solidFill>
                <a:latin typeface="Tahoma" charset="0"/>
              </a:defRPr>
            </a:lvl9pPr>
          </a:lstStyle>
          <a:p>
            <a:fld id="{99EEC8C9-591A-4860-8E92-E21D42B5AD51}" type="slidenum">
              <a:rPr lang="en-US">
                <a:latin typeface="Arial" charset="0"/>
              </a:rPr>
              <a:pPr/>
              <a:t>16</a:t>
            </a:fld>
            <a:endParaRPr lang="en-US" dirty="0">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KING ARTHUR'S COURT  NORTHLAKE IL. 60164 </a:t>
            </a:r>
            <a:br>
              <a:rPr lang="en-US" dirty="0"/>
            </a:br>
            <a:r>
              <a:rPr lang="en-US" dirty="0"/>
              <a:t>http://www.gogorealty.com/%60northlakecondo.htm</a:t>
            </a:r>
          </a:p>
          <a:p>
            <a:pPr eaLnBrk="1" hangingPunct="1"/>
            <a:endParaRPr lang="en-US" dirty="0"/>
          </a:p>
        </p:txBody>
      </p:sp>
    </p:spTree>
    <p:extLst>
      <p:ext uri="{BB962C8B-B14F-4D97-AF65-F5344CB8AC3E}">
        <p14:creationId xmlns:p14="http://schemas.microsoft.com/office/powerpoint/2010/main" val="220715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64718" indent="-294122">
              <a:defRPr>
                <a:solidFill>
                  <a:schemeClr val="tx1"/>
                </a:solidFill>
                <a:latin typeface="Tahoma" charset="0"/>
              </a:defRPr>
            </a:lvl2pPr>
            <a:lvl3pPr marL="1176490" indent="-235298">
              <a:defRPr>
                <a:solidFill>
                  <a:schemeClr val="tx1"/>
                </a:solidFill>
                <a:latin typeface="Tahoma" charset="0"/>
              </a:defRPr>
            </a:lvl3pPr>
            <a:lvl4pPr marL="1647086" indent="-235298">
              <a:defRPr>
                <a:solidFill>
                  <a:schemeClr val="tx1"/>
                </a:solidFill>
                <a:latin typeface="Tahoma" charset="0"/>
              </a:defRPr>
            </a:lvl4pPr>
            <a:lvl5pPr marL="2117682" indent="-235298">
              <a:defRPr>
                <a:solidFill>
                  <a:schemeClr val="tx1"/>
                </a:solidFill>
                <a:latin typeface="Tahoma" charset="0"/>
              </a:defRPr>
            </a:lvl5pPr>
            <a:lvl6pPr marL="2588278" indent="-235298" eaLnBrk="0" fontAlgn="base" hangingPunct="0">
              <a:spcBef>
                <a:spcPct val="0"/>
              </a:spcBef>
              <a:spcAft>
                <a:spcPct val="0"/>
              </a:spcAft>
              <a:defRPr>
                <a:solidFill>
                  <a:schemeClr val="tx1"/>
                </a:solidFill>
                <a:latin typeface="Tahoma" charset="0"/>
              </a:defRPr>
            </a:lvl6pPr>
            <a:lvl7pPr marL="3058874" indent="-235298" eaLnBrk="0" fontAlgn="base" hangingPunct="0">
              <a:spcBef>
                <a:spcPct val="0"/>
              </a:spcBef>
              <a:spcAft>
                <a:spcPct val="0"/>
              </a:spcAft>
              <a:defRPr>
                <a:solidFill>
                  <a:schemeClr val="tx1"/>
                </a:solidFill>
                <a:latin typeface="Tahoma" charset="0"/>
              </a:defRPr>
            </a:lvl7pPr>
            <a:lvl8pPr marL="3529470" indent="-235298" eaLnBrk="0" fontAlgn="base" hangingPunct="0">
              <a:spcBef>
                <a:spcPct val="0"/>
              </a:spcBef>
              <a:spcAft>
                <a:spcPct val="0"/>
              </a:spcAft>
              <a:defRPr>
                <a:solidFill>
                  <a:schemeClr val="tx1"/>
                </a:solidFill>
                <a:latin typeface="Tahoma" charset="0"/>
              </a:defRPr>
            </a:lvl8pPr>
            <a:lvl9pPr marL="4000066" indent="-235298" eaLnBrk="0" fontAlgn="base" hangingPunct="0">
              <a:spcBef>
                <a:spcPct val="0"/>
              </a:spcBef>
              <a:spcAft>
                <a:spcPct val="0"/>
              </a:spcAft>
              <a:defRPr>
                <a:solidFill>
                  <a:schemeClr val="tx1"/>
                </a:solidFill>
                <a:latin typeface="Tahoma" charset="0"/>
              </a:defRPr>
            </a:lvl9pPr>
          </a:lstStyle>
          <a:p>
            <a:fld id="{3FEFA97F-F7C9-4582-8A5D-678375C72B33}" type="slidenum">
              <a:rPr lang="en-US">
                <a:latin typeface="Arial" charset="0"/>
              </a:rPr>
              <a:pPr/>
              <a:t>25</a:t>
            </a:fld>
            <a:endParaRPr lang="en-US" dirty="0">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Picture from 1932</a:t>
            </a:r>
          </a:p>
          <a:p>
            <a:pPr eaLnBrk="1" hangingPunct="1"/>
            <a:r>
              <a:rPr lang="en-US" dirty="0"/>
              <a:t>http://www.patersonhistory.com/pictures/pictures/109406pv.jpg</a:t>
            </a:r>
          </a:p>
        </p:txBody>
      </p:sp>
    </p:spTree>
    <p:extLst>
      <p:ext uri="{BB962C8B-B14F-4D97-AF65-F5344CB8AC3E}">
        <p14:creationId xmlns:p14="http://schemas.microsoft.com/office/powerpoint/2010/main" val="28829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64718" indent="-294122">
              <a:defRPr>
                <a:solidFill>
                  <a:schemeClr val="tx1"/>
                </a:solidFill>
                <a:latin typeface="Tahoma" charset="0"/>
              </a:defRPr>
            </a:lvl2pPr>
            <a:lvl3pPr marL="1176490" indent="-235298">
              <a:defRPr>
                <a:solidFill>
                  <a:schemeClr val="tx1"/>
                </a:solidFill>
                <a:latin typeface="Tahoma" charset="0"/>
              </a:defRPr>
            </a:lvl3pPr>
            <a:lvl4pPr marL="1647086" indent="-235298">
              <a:defRPr>
                <a:solidFill>
                  <a:schemeClr val="tx1"/>
                </a:solidFill>
                <a:latin typeface="Tahoma" charset="0"/>
              </a:defRPr>
            </a:lvl4pPr>
            <a:lvl5pPr marL="2117682" indent="-235298">
              <a:defRPr>
                <a:solidFill>
                  <a:schemeClr val="tx1"/>
                </a:solidFill>
                <a:latin typeface="Tahoma" charset="0"/>
              </a:defRPr>
            </a:lvl5pPr>
            <a:lvl6pPr marL="2588278" indent="-235298" eaLnBrk="0" fontAlgn="base" hangingPunct="0">
              <a:spcBef>
                <a:spcPct val="0"/>
              </a:spcBef>
              <a:spcAft>
                <a:spcPct val="0"/>
              </a:spcAft>
              <a:defRPr>
                <a:solidFill>
                  <a:schemeClr val="tx1"/>
                </a:solidFill>
                <a:latin typeface="Tahoma" charset="0"/>
              </a:defRPr>
            </a:lvl6pPr>
            <a:lvl7pPr marL="3058874" indent="-235298" eaLnBrk="0" fontAlgn="base" hangingPunct="0">
              <a:spcBef>
                <a:spcPct val="0"/>
              </a:spcBef>
              <a:spcAft>
                <a:spcPct val="0"/>
              </a:spcAft>
              <a:defRPr>
                <a:solidFill>
                  <a:schemeClr val="tx1"/>
                </a:solidFill>
                <a:latin typeface="Tahoma" charset="0"/>
              </a:defRPr>
            </a:lvl7pPr>
            <a:lvl8pPr marL="3529470" indent="-235298" eaLnBrk="0" fontAlgn="base" hangingPunct="0">
              <a:spcBef>
                <a:spcPct val="0"/>
              </a:spcBef>
              <a:spcAft>
                <a:spcPct val="0"/>
              </a:spcAft>
              <a:defRPr>
                <a:solidFill>
                  <a:schemeClr val="tx1"/>
                </a:solidFill>
                <a:latin typeface="Tahoma" charset="0"/>
              </a:defRPr>
            </a:lvl8pPr>
            <a:lvl9pPr marL="4000066" indent="-235298" eaLnBrk="0" fontAlgn="base" hangingPunct="0">
              <a:spcBef>
                <a:spcPct val="0"/>
              </a:spcBef>
              <a:spcAft>
                <a:spcPct val="0"/>
              </a:spcAft>
              <a:defRPr>
                <a:solidFill>
                  <a:schemeClr val="tx1"/>
                </a:solidFill>
                <a:latin typeface="Tahoma" charset="0"/>
              </a:defRPr>
            </a:lvl9pPr>
          </a:lstStyle>
          <a:p>
            <a:fld id="{4F6BED27-C4CB-465A-B962-5A86FF6D7A4D}" type="slidenum">
              <a:rPr lang="en-US">
                <a:latin typeface="Arial" charset="0"/>
              </a:rPr>
              <a:pPr/>
              <a:t>37</a:t>
            </a:fld>
            <a:endParaRPr lang="en-US" dirty="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Generic picture of downtown buildings</a:t>
            </a:r>
          </a:p>
          <a:p>
            <a:pPr eaLnBrk="1" hangingPunct="1"/>
            <a:r>
              <a:rPr lang="en-US" dirty="0"/>
              <a:t>http://www.saltlakecityinfo.org/saltlakecity.photos.htm</a:t>
            </a:r>
          </a:p>
        </p:txBody>
      </p:sp>
    </p:spTree>
    <p:extLst>
      <p:ext uri="{BB962C8B-B14F-4D97-AF65-F5344CB8AC3E}">
        <p14:creationId xmlns:p14="http://schemas.microsoft.com/office/powerpoint/2010/main" val="240472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64718" indent="-294122">
              <a:defRPr>
                <a:solidFill>
                  <a:schemeClr val="tx1"/>
                </a:solidFill>
                <a:latin typeface="Tahoma" charset="0"/>
              </a:defRPr>
            </a:lvl2pPr>
            <a:lvl3pPr marL="1176490" indent="-235298">
              <a:defRPr>
                <a:solidFill>
                  <a:schemeClr val="tx1"/>
                </a:solidFill>
                <a:latin typeface="Tahoma" charset="0"/>
              </a:defRPr>
            </a:lvl3pPr>
            <a:lvl4pPr marL="1647086" indent="-235298">
              <a:defRPr>
                <a:solidFill>
                  <a:schemeClr val="tx1"/>
                </a:solidFill>
                <a:latin typeface="Tahoma" charset="0"/>
              </a:defRPr>
            </a:lvl4pPr>
            <a:lvl5pPr marL="2117682" indent="-235298">
              <a:defRPr>
                <a:solidFill>
                  <a:schemeClr val="tx1"/>
                </a:solidFill>
                <a:latin typeface="Tahoma" charset="0"/>
              </a:defRPr>
            </a:lvl5pPr>
            <a:lvl6pPr marL="2588278" indent="-235298" eaLnBrk="0" fontAlgn="base" hangingPunct="0">
              <a:spcBef>
                <a:spcPct val="0"/>
              </a:spcBef>
              <a:spcAft>
                <a:spcPct val="0"/>
              </a:spcAft>
              <a:defRPr>
                <a:solidFill>
                  <a:schemeClr val="tx1"/>
                </a:solidFill>
                <a:latin typeface="Tahoma" charset="0"/>
              </a:defRPr>
            </a:lvl6pPr>
            <a:lvl7pPr marL="3058874" indent="-235298" eaLnBrk="0" fontAlgn="base" hangingPunct="0">
              <a:spcBef>
                <a:spcPct val="0"/>
              </a:spcBef>
              <a:spcAft>
                <a:spcPct val="0"/>
              </a:spcAft>
              <a:defRPr>
                <a:solidFill>
                  <a:schemeClr val="tx1"/>
                </a:solidFill>
                <a:latin typeface="Tahoma" charset="0"/>
              </a:defRPr>
            </a:lvl7pPr>
            <a:lvl8pPr marL="3529470" indent="-235298" eaLnBrk="0" fontAlgn="base" hangingPunct="0">
              <a:spcBef>
                <a:spcPct val="0"/>
              </a:spcBef>
              <a:spcAft>
                <a:spcPct val="0"/>
              </a:spcAft>
              <a:defRPr>
                <a:solidFill>
                  <a:schemeClr val="tx1"/>
                </a:solidFill>
                <a:latin typeface="Tahoma" charset="0"/>
              </a:defRPr>
            </a:lvl8pPr>
            <a:lvl9pPr marL="4000066" indent="-235298" eaLnBrk="0" fontAlgn="base" hangingPunct="0">
              <a:spcBef>
                <a:spcPct val="0"/>
              </a:spcBef>
              <a:spcAft>
                <a:spcPct val="0"/>
              </a:spcAft>
              <a:defRPr>
                <a:solidFill>
                  <a:schemeClr val="tx1"/>
                </a:solidFill>
                <a:latin typeface="Tahoma" charset="0"/>
              </a:defRPr>
            </a:lvl9pPr>
          </a:lstStyle>
          <a:p>
            <a:fld id="{B8F4A5D0-47F5-4572-9CC7-5D848053FDF1}" type="slidenum">
              <a:rPr lang="en-US">
                <a:latin typeface="Arial" charset="0"/>
              </a:rPr>
              <a:pPr/>
              <a:t>43</a:t>
            </a:fld>
            <a:endParaRPr lang="en-US" dirty="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Courthouse and Post Office</a:t>
            </a:r>
          </a:p>
        </p:txBody>
      </p:sp>
    </p:spTree>
    <p:extLst>
      <p:ext uri="{BB962C8B-B14F-4D97-AF65-F5344CB8AC3E}">
        <p14:creationId xmlns:p14="http://schemas.microsoft.com/office/powerpoint/2010/main" val="191757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192998-616B-4A2B-9AF8-A91EB229D763}" type="slidenum">
              <a:rPr lang="en-US" smtClean="0"/>
              <a:pPr>
                <a:defRPr/>
              </a:pPr>
              <a:t>44</a:t>
            </a:fld>
            <a:endParaRPr lang="en-US" dirty="0"/>
          </a:p>
        </p:txBody>
      </p:sp>
    </p:spTree>
    <p:extLst>
      <p:ext uri="{BB962C8B-B14F-4D97-AF65-F5344CB8AC3E}">
        <p14:creationId xmlns:p14="http://schemas.microsoft.com/office/powerpoint/2010/main" val="280669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64718" indent="-294122">
              <a:defRPr>
                <a:solidFill>
                  <a:schemeClr val="tx1"/>
                </a:solidFill>
                <a:latin typeface="Tahoma" charset="0"/>
              </a:defRPr>
            </a:lvl2pPr>
            <a:lvl3pPr marL="1176490" indent="-235298">
              <a:defRPr>
                <a:solidFill>
                  <a:schemeClr val="tx1"/>
                </a:solidFill>
                <a:latin typeface="Tahoma" charset="0"/>
              </a:defRPr>
            </a:lvl3pPr>
            <a:lvl4pPr marL="1647086" indent="-235298">
              <a:defRPr>
                <a:solidFill>
                  <a:schemeClr val="tx1"/>
                </a:solidFill>
                <a:latin typeface="Tahoma" charset="0"/>
              </a:defRPr>
            </a:lvl4pPr>
            <a:lvl5pPr marL="2117682" indent="-235298">
              <a:defRPr>
                <a:solidFill>
                  <a:schemeClr val="tx1"/>
                </a:solidFill>
                <a:latin typeface="Tahoma" charset="0"/>
              </a:defRPr>
            </a:lvl5pPr>
            <a:lvl6pPr marL="2588278" indent="-235298" eaLnBrk="0" fontAlgn="base" hangingPunct="0">
              <a:spcBef>
                <a:spcPct val="0"/>
              </a:spcBef>
              <a:spcAft>
                <a:spcPct val="0"/>
              </a:spcAft>
              <a:defRPr>
                <a:solidFill>
                  <a:schemeClr val="tx1"/>
                </a:solidFill>
                <a:latin typeface="Tahoma" charset="0"/>
              </a:defRPr>
            </a:lvl6pPr>
            <a:lvl7pPr marL="3058874" indent="-235298" eaLnBrk="0" fontAlgn="base" hangingPunct="0">
              <a:spcBef>
                <a:spcPct val="0"/>
              </a:spcBef>
              <a:spcAft>
                <a:spcPct val="0"/>
              </a:spcAft>
              <a:defRPr>
                <a:solidFill>
                  <a:schemeClr val="tx1"/>
                </a:solidFill>
                <a:latin typeface="Tahoma" charset="0"/>
              </a:defRPr>
            </a:lvl7pPr>
            <a:lvl8pPr marL="3529470" indent="-235298" eaLnBrk="0" fontAlgn="base" hangingPunct="0">
              <a:spcBef>
                <a:spcPct val="0"/>
              </a:spcBef>
              <a:spcAft>
                <a:spcPct val="0"/>
              </a:spcAft>
              <a:defRPr>
                <a:solidFill>
                  <a:schemeClr val="tx1"/>
                </a:solidFill>
                <a:latin typeface="Tahoma" charset="0"/>
              </a:defRPr>
            </a:lvl8pPr>
            <a:lvl9pPr marL="4000066" indent="-235298" eaLnBrk="0" fontAlgn="base" hangingPunct="0">
              <a:spcBef>
                <a:spcPct val="0"/>
              </a:spcBef>
              <a:spcAft>
                <a:spcPct val="0"/>
              </a:spcAft>
              <a:defRPr>
                <a:solidFill>
                  <a:schemeClr val="tx1"/>
                </a:solidFill>
                <a:latin typeface="Tahoma" charset="0"/>
              </a:defRPr>
            </a:lvl9pPr>
          </a:lstStyle>
          <a:p>
            <a:fld id="{A5875641-016A-4087-99A6-8037B2B3ECF3}" type="slidenum">
              <a:rPr lang="en-US">
                <a:latin typeface="Arial" charset="0"/>
              </a:rPr>
              <a:pPr/>
              <a:t>62</a:t>
            </a:fld>
            <a:endParaRPr lang="en-US" dirty="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http://www.rent.com/apartments/new-hampshire/manchester-and-vicinity/nashua/432717/</a:t>
            </a:r>
          </a:p>
        </p:txBody>
      </p:sp>
    </p:spTree>
    <p:extLst>
      <p:ext uri="{BB962C8B-B14F-4D97-AF65-F5344CB8AC3E}">
        <p14:creationId xmlns:p14="http://schemas.microsoft.com/office/powerpoint/2010/main" val="4118098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64718" indent="-294122">
              <a:defRPr>
                <a:solidFill>
                  <a:schemeClr val="tx1"/>
                </a:solidFill>
                <a:latin typeface="Tahoma" charset="0"/>
              </a:defRPr>
            </a:lvl2pPr>
            <a:lvl3pPr marL="1176490" indent="-235298">
              <a:defRPr>
                <a:solidFill>
                  <a:schemeClr val="tx1"/>
                </a:solidFill>
                <a:latin typeface="Tahoma" charset="0"/>
              </a:defRPr>
            </a:lvl3pPr>
            <a:lvl4pPr marL="1647086" indent="-235298">
              <a:defRPr>
                <a:solidFill>
                  <a:schemeClr val="tx1"/>
                </a:solidFill>
                <a:latin typeface="Tahoma" charset="0"/>
              </a:defRPr>
            </a:lvl4pPr>
            <a:lvl5pPr marL="2117682" indent="-235298">
              <a:defRPr>
                <a:solidFill>
                  <a:schemeClr val="tx1"/>
                </a:solidFill>
                <a:latin typeface="Tahoma" charset="0"/>
              </a:defRPr>
            </a:lvl5pPr>
            <a:lvl6pPr marL="2588278" indent="-235298" eaLnBrk="0" fontAlgn="base" hangingPunct="0">
              <a:spcBef>
                <a:spcPct val="0"/>
              </a:spcBef>
              <a:spcAft>
                <a:spcPct val="0"/>
              </a:spcAft>
              <a:defRPr>
                <a:solidFill>
                  <a:schemeClr val="tx1"/>
                </a:solidFill>
                <a:latin typeface="Tahoma" charset="0"/>
              </a:defRPr>
            </a:lvl6pPr>
            <a:lvl7pPr marL="3058874" indent="-235298" eaLnBrk="0" fontAlgn="base" hangingPunct="0">
              <a:spcBef>
                <a:spcPct val="0"/>
              </a:spcBef>
              <a:spcAft>
                <a:spcPct val="0"/>
              </a:spcAft>
              <a:defRPr>
                <a:solidFill>
                  <a:schemeClr val="tx1"/>
                </a:solidFill>
                <a:latin typeface="Tahoma" charset="0"/>
              </a:defRPr>
            </a:lvl7pPr>
            <a:lvl8pPr marL="3529470" indent="-235298" eaLnBrk="0" fontAlgn="base" hangingPunct="0">
              <a:spcBef>
                <a:spcPct val="0"/>
              </a:spcBef>
              <a:spcAft>
                <a:spcPct val="0"/>
              </a:spcAft>
              <a:defRPr>
                <a:solidFill>
                  <a:schemeClr val="tx1"/>
                </a:solidFill>
                <a:latin typeface="Tahoma" charset="0"/>
              </a:defRPr>
            </a:lvl8pPr>
            <a:lvl9pPr marL="4000066" indent="-235298" eaLnBrk="0" fontAlgn="base" hangingPunct="0">
              <a:spcBef>
                <a:spcPct val="0"/>
              </a:spcBef>
              <a:spcAft>
                <a:spcPct val="0"/>
              </a:spcAft>
              <a:defRPr>
                <a:solidFill>
                  <a:schemeClr val="tx1"/>
                </a:solidFill>
                <a:latin typeface="Tahoma" charset="0"/>
              </a:defRPr>
            </a:lvl9pPr>
          </a:lstStyle>
          <a:p>
            <a:fld id="{9ABE1D18-7E30-418C-AF5F-23DF48D67C5D}" type="slidenum">
              <a:rPr lang="en-US">
                <a:latin typeface="Arial" charset="0"/>
              </a:rPr>
              <a:pPr/>
              <a:t>73</a:t>
            </a:fld>
            <a:endParaRPr lang="en-US" dirty="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Not real premises; just idea.</a:t>
            </a:r>
          </a:p>
          <a:p>
            <a:pPr eaLnBrk="1" hangingPunct="1"/>
            <a:r>
              <a:rPr lang="en-US" dirty="0"/>
              <a:t>http://www.smartgrowthamerica.com/images/library/Abandoned%20Buildings/Boarded%20Columbia%20Heights.jpg</a:t>
            </a:r>
          </a:p>
        </p:txBody>
      </p:sp>
    </p:spTree>
    <p:extLst>
      <p:ext uri="{BB962C8B-B14F-4D97-AF65-F5344CB8AC3E}">
        <p14:creationId xmlns:p14="http://schemas.microsoft.com/office/powerpoint/2010/main" val="271755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CC6D7B9-9EAF-4B6E-BC32-A7DA77C9E17B}"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2084E8B-3AFB-4C92-B825-7FA68167BA4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A76B97-3C12-4507-BAEE-C14CD8559C1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F1BFB44-153F-4526-8787-46D1DF5072C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E52B94-2B59-4E7F-B2B1-F7C828EF68B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7EAEECA-5794-4600-8F3D-888404E289B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9708140-E254-4295-A505-190B7467D82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4ED80B-4C6D-4BD3-A5AD-BA723518977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DB85EA4-B6C4-4B08-A5E0-F9913EB021D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453486E-34A6-4BAF-9F4A-492AC152F664}"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A4F9F872-DD13-4622-B9F9-5C69B4618E1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C18AC554-2CE7-49C8-9242-F3DD1DF3DC3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rent.com/account/register/referral/?property_id=43271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077200" cy="1673352"/>
          </a:xfrm>
        </p:spPr>
        <p:txBody>
          <a:bodyPr/>
          <a:lstStyle/>
          <a:p>
            <a:pPr algn="ctr" eaLnBrk="1" hangingPunct="1"/>
            <a:r>
              <a:rPr lang="en-US" b="1" dirty="0"/>
              <a:t>    Landlord-Tenant</a:t>
            </a:r>
          </a:p>
        </p:txBody>
      </p:sp>
      <p:sp>
        <p:nvSpPr>
          <p:cNvPr id="2" name="Slide Number Placeholder 1"/>
          <p:cNvSpPr>
            <a:spLocks noGrp="1"/>
          </p:cNvSpPr>
          <p:nvPr>
            <p:ph type="sldNum" sz="quarter" idx="12"/>
          </p:nvPr>
        </p:nvSpPr>
        <p:spPr/>
        <p:txBody>
          <a:bodyPr/>
          <a:lstStyle/>
          <a:p>
            <a:pPr>
              <a:defRPr/>
            </a:pPr>
            <a:fld id="{ACC6D7B9-9EAF-4B6E-BC32-A7DA77C9E17B}"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Statute of Frauds</a:t>
            </a:r>
          </a:p>
        </p:txBody>
      </p:sp>
      <p:sp>
        <p:nvSpPr>
          <p:cNvPr id="3" name="Content Placeholder 2"/>
          <p:cNvSpPr>
            <a:spLocks noGrp="1"/>
          </p:cNvSpPr>
          <p:nvPr>
            <p:ph idx="1"/>
          </p:nvPr>
        </p:nvSpPr>
        <p:spPr/>
        <p:txBody>
          <a:bodyPr/>
          <a:lstStyle/>
          <a:p>
            <a:r>
              <a:rPr lang="en-US" b="1" dirty="0"/>
              <a:t>Statute of Frauds (1677)</a:t>
            </a:r>
          </a:p>
          <a:p>
            <a:pPr lvl="1"/>
            <a:r>
              <a:rPr lang="en-US" b="1" dirty="0"/>
              <a:t>If over three years, must be in writing.</a:t>
            </a:r>
          </a:p>
          <a:p>
            <a:pPr lvl="1"/>
            <a:endParaRPr lang="en-US" b="1" dirty="0"/>
          </a:p>
          <a:p>
            <a:r>
              <a:rPr lang="en-US" b="1" dirty="0"/>
              <a:t>Modern Law – common view include:</a:t>
            </a:r>
          </a:p>
          <a:p>
            <a:pPr lvl="1"/>
            <a:r>
              <a:rPr lang="en-US" b="1" dirty="0"/>
              <a:t>If over one year, must be in writing (Texas).</a:t>
            </a:r>
          </a:p>
          <a:p>
            <a:pPr lvl="1"/>
            <a:r>
              <a:rPr lang="en-US" b="1" dirty="0"/>
              <a:t>All leases must be in writing.</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10</a:t>
            </a:fld>
            <a:endParaRPr lang="en-US" dirty="0"/>
          </a:p>
        </p:txBody>
      </p:sp>
    </p:spTree>
    <p:extLst>
      <p:ext uri="{BB962C8B-B14F-4D97-AF65-F5344CB8AC3E}">
        <p14:creationId xmlns:p14="http://schemas.microsoft.com/office/powerpoint/2010/main" val="42447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Statute of Frauds</a:t>
            </a:r>
          </a:p>
        </p:txBody>
      </p:sp>
      <p:sp>
        <p:nvSpPr>
          <p:cNvPr id="3" name="Content Placeholder 2"/>
          <p:cNvSpPr>
            <a:spLocks noGrp="1"/>
          </p:cNvSpPr>
          <p:nvPr>
            <p:ph idx="1"/>
          </p:nvPr>
        </p:nvSpPr>
        <p:spPr>
          <a:xfrm>
            <a:off x="457200" y="1775191"/>
            <a:ext cx="8458200" cy="4854209"/>
          </a:xfrm>
        </p:spPr>
        <p:txBody>
          <a:bodyPr>
            <a:normAutofit fontScale="85000" lnSpcReduction="20000"/>
          </a:bodyPr>
          <a:lstStyle/>
          <a:p>
            <a:pPr marL="118872" indent="0">
              <a:lnSpc>
                <a:spcPct val="120000"/>
              </a:lnSpc>
              <a:spcAft>
                <a:spcPts val="1200"/>
              </a:spcAft>
              <a:buNone/>
            </a:pPr>
            <a:r>
              <a:rPr lang="en-US" b="1" dirty="0"/>
              <a:t>Business &amp; Commerce Code § 26.01</a:t>
            </a:r>
          </a:p>
          <a:p>
            <a:pPr marL="633222" indent="-514350">
              <a:lnSpc>
                <a:spcPct val="120000"/>
              </a:lnSpc>
              <a:spcAft>
                <a:spcPts val="1200"/>
              </a:spcAft>
              <a:buAutoNum type="alphaLcParenBoth"/>
            </a:pPr>
            <a:r>
              <a:rPr lang="en-US" b="1" dirty="0"/>
              <a:t>A promise or agreement described in Subsection (b) of this section is not enforceable unless the promise or agreement, or a memorandum of it, is (1) in writing; and (2) signed by the person to be charged with the promise or agreement or by someone lawfully authorized to sign for him. </a:t>
            </a:r>
          </a:p>
          <a:p>
            <a:pPr marL="633222" indent="-514350">
              <a:lnSpc>
                <a:spcPct val="120000"/>
              </a:lnSpc>
              <a:spcAft>
                <a:spcPts val="1200"/>
              </a:spcAft>
              <a:buAutoNum type="alphaLcParenBoth"/>
            </a:pPr>
            <a:r>
              <a:rPr lang="en-US" b="1" dirty="0"/>
              <a:t> Subsection (a) of this section applies to:  * * * (5) a lease of real estate for a term longer than one year * * *. </a:t>
            </a:r>
          </a:p>
        </p:txBody>
      </p:sp>
    </p:spTree>
    <p:extLst>
      <p:ext uri="{BB962C8B-B14F-4D97-AF65-F5344CB8AC3E}">
        <p14:creationId xmlns:p14="http://schemas.microsoft.com/office/powerpoint/2010/main" val="249996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8077200" cy="1673352"/>
          </a:xfrm>
        </p:spPr>
        <p:txBody>
          <a:bodyPr/>
          <a:lstStyle/>
          <a:p>
            <a:pPr algn="ctr"/>
            <a:r>
              <a:rPr lang="en-US" dirty="0"/>
              <a:t>Access to Rental Market</a:t>
            </a:r>
          </a:p>
        </p:txBody>
      </p:sp>
      <p:sp>
        <p:nvSpPr>
          <p:cNvPr id="3" name="Slide Number Placeholder 2"/>
          <p:cNvSpPr>
            <a:spLocks noGrp="1"/>
          </p:cNvSpPr>
          <p:nvPr>
            <p:ph type="sldNum" sz="quarter" idx="12"/>
          </p:nvPr>
        </p:nvSpPr>
        <p:spPr/>
        <p:txBody>
          <a:bodyPr/>
          <a:lstStyle/>
          <a:p>
            <a:pPr>
              <a:defRPr/>
            </a:pPr>
            <a:fld id="{ACC6D7B9-9EAF-4B6E-BC32-A7DA77C9E17B}" type="slidenum">
              <a:rPr lang="en-US" smtClean="0"/>
              <a:pPr>
                <a:defRPr/>
              </a:pPr>
              <a:t>12</a:t>
            </a:fld>
            <a:endParaRPr lang="en-US" dirty="0"/>
          </a:p>
        </p:txBody>
      </p:sp>
    </p:spTree>
    <p:extLst>
      <p:ext uri="{BB962C8B-B14F-4D97-AF65-F5344CB8AC3E}">
        <p14:creationId xmlns:p14="http://schemas.microsoft.com/office/powerpoint/2010/main" val="196275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Rental Market</a:t>
            </a:r>
          </a:p>
        </p:txBody>
      </p:sp>
      <p:sp>
        <p:nvSpPr>
          <p:cNvPr id="3" name="Content Placeholder 2"/>
          <p:cNvSpPr>
            <a:spLocks noGrp="1"/>
          </p:cNvSpPr>
          <p:nvPr>
            <p:ph idx="1"/>
          </p:nvPr>
        </p:nvSpPr>
        <p:spPr/>
        <p:txBody>
          <a:bodyPr/>
          <a:lstStyle/>
          <a:p>
            <a:r>
              <a:rPr lang="en-US" b="1" dirty="0"/>
              <a:t>Common law = landlord could exclude anyone for any or no reason.</a:t>
            </a:r>
          </a:p>
          <a:p>
            <a:pPr lvl="1"/>
            <a:r>
              <a:rPr lang="en-US" b="1" dirty="0"/>
              <a:t>Contrast with innkeeper rule.</a:t>
            </a:r>
          </a:p>
          <a:p>
            <a:endParaRPr lang="en-US" b="1" dirty="0"/>
          </a:p>
          <a:p>
            <a:r>
              <a:rPr lang="en-US" b="1" dirty="0"/>
              <a:t>Modern law = restricted by federal, state, and local law</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13</a:t>
            </a:fld>
            <a:endParaRPr lang="en-US" dirty="0"/>
          </a:p>
        </p:txBody>
      </p:sp>
    </p:spTree>
    <p:extLst>
      <p:ext uri="{BB962C8B-B14F-4D97-AF65-F5344CB8AC3E}">
        <p14:creationId xmlns:p14="http://schemas.microsoft.com/office/powerpoint/2010/main" val="222303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Fair Housing Act</a:t>
            </a:r>
          </a:p>
        </p:txBody>
      </p:sp>
      <p:sp>
        <p:nvSpPr>
          <p:cNvPr id="3" name="Content Placeholder 2"/>
          <p:cNvSpPr>
            <a:spLocks noGrp="1"/>
          </p:cNvSpPr>
          <p:nvPr>
            <p:ph idx="1"/>
          </p:nvPr>
        </p:nvSpPr>
        <p:spPr/>
        <p:txBody>
          <a:bodyPr/>
          <a:lstStyle/>
          <a:p>
            <a:r>
              <a:rPr lang="en-US" b="1" dirty="0"/>
              <a:t>Cannot discriminate based on:</a:t>
            </a:r>
          </a:p>
          <a:p>
            <a:pPr lvl="1"/>
            <a:r>
              <a:rPr lang="en-US" b="1" dirty="0"/>
              <a:t>Race</a:t>
            </a:r>
          </a:p>
          <a:p>
            <a:pPr lvl="1"/>
            <a:r>
              <a:rPr lang="en-US" b="1" dirty="0"/>
              <a:t>Color</a:t>
            </a:r>
          </a:p>
          <a:p>
            <a:pPr lvl="1"/>
            <a:r>
              <a:rPr lang="en-US" b="1" dirty="0"/>
              <a:t>Religion</a:t>
            </a:r>
          </a:p>
          <a:p>
            <a:pPr lvl="1"/>
            <a:r>
              <a:rPr lang="en-US" b="1" dirty="0"/>
              <a:t>Sex</a:t>
            </a:r>
          </a:p>
          <a:p>
            <a:pPr lvl="1"/>
            <a:r>
              <a:rPr lang="en-US" b="1" dirty="0"/>
              <a:t>Family status (pregnant or having children)</a:t>
            </a:r>
          </a:p>
          <a:p>
            <a:pPr lvl="1"/>
            <a:r>
              <a:rPr lang="en-US" b="1" dirty="0"/>
              <a:t>National origin</a:t>
            </a:r>
          </a:p>
          <a:p>
            <a:pPr lvl="1"/>
            <a:r>
              <a:rPr lang="en-US" b="1" dirty="0"/>
              <a:t>Handicap</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14</a:t>
            </a:fld>
            <a:endParaRPr lang="en-US" dirty="0"/>
          </a:p>
        </p:txBody>
      </p:sp>
    </p:spTree>
    <p:extLst>
      <p:ext uri="{BB962C8B-B14F-4D97-AF65-F5344CB8AC3E}">
        <p14:creationId xmlns:p14="http://schemas.microsoft.com/office/powerpoint/2010/main" val="75790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grounds?</a:t>
            </a:r>
          </a:p>
        </p:txBody>
      </p:sp>
      <p:sp>
        <p:nvSpPr>
          <p:cNvPr id="3" name="Content Placeholder 2"/>
          <p:cNvSpPr>
            <a:spLocks noGrp="1"/>
          </p:cNvSpPr>
          <p:nvPr>
            <p:ph idx="1"/>
          </p:nvPr>
        </p:nvSpPr>
        <p:spPr/>
        <p:txBody>
          <a:bodyPr/>
          <a:lstStyle/>
          <a:p>
            <a:pPr marL="118872" indent="0">
              <a:buNone/>
            </a:pPr>
            <a:endParaRPr lang="en-US" dirty="0"/>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15</a:t>
            </a:fld>
            <a:endParaRPr lang="en-US" dirty="0"/>
          </a:p>
        </p:txBody>
      </p:sp>
    </p:spTree>
    <p:extLst>
      <p:ext uri="{BB962C8B-B14F-4D97-AF65-F5344CB8AC3E}">
        <p14:creationId xmlns:p14="http://schemas.microsoft.com/office/powerpoint/2010/main" val="174047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b="1" dirty="0"/>
              <a:t>Jancik v. HUD</a:t>
            </a:r>
          </a:p>
        </p:txBody>
      </p:sp>
      <p:sp>
        <p:nvSpPr>
          <p:cNvPr id="2" name="Content Placeholder 1"/>
          <p:cNvSpPr>
            <a:spLocks noGrp="1"/>
          </p:cNvSpPr>
          <p:nvPr>
            <p:ph idx="1"/>
          </p:nvPr>
        </p:nvSpPr>
        <p:spPr/>
        <p:txBody>
          <a:bodyPr/>
          <a:lstStyle/>
          <a:p>
            <a:endParaRPr lang="en-US" dirty="0"/>
          </a:p>
        </p:txBody>
      </p:sp>
      <p:pic>
        <p:nvPicPr>
          <p:cNvPr id="7171" name="Picture 5" descr="condonorth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06388"/>
            <a:ext cx="6586538" cy="45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F1BFB44-153F-4526-8787-46D1DF5072C7}"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a:t>Jancik v. HUD</a:t>
            </a:r>
          </a:p>
        </p:txBody>
      </p:sp>
      <p:sp>
        <p:nvSpPr>
          <p:cNvPr id="6147" name="Rectangle 3"/>
          <p:cNvSpPr>
            <a:spLocks noGrp="1" noChangeArrowheads="1"/>
          </p:cNvSpPr>
          <p:nvPr>
            <p:ph idx="1"/>
          </p:nvPr>
        </p:nvSpPr>
        <p:spPr>
          <a:xfrm>
            <a:off x="533400" y="1828800"/>
            <a:ext cx="7772400" cy="4303713"/>
          </a:xfrm>
        </p:spPr>
        <p:txBody>
          <a:bodyPr/>
          <a:lstStyle/>
          <a:p>
            <a:pPr eaLnBrk="1" hangingPunct="1">
              <a:buFont typeface="Wingdings" pitchFamily="2" charset="2"/>
              <a:buNone/>
            </a:pPr>
            <a:endParaRPr lang="en-US" dirty="0"/>
          </a:p>
          <a:p>
            <a:pPr eaLnBrk="1" hangingPunct="1">
              <a:lnSpc>
                <a:spcPct val="140000"/>
              </a:lnSpc>
              <a:buFont typeface="Wingdings" pitchFamily="2" charset="2"/>
              <a:buNone/>
            </a:pPr>
            <a:r>
              <a:rPr lang="en-US" b="1" dirty="0"/>
              <a:t>NORTHLAKE deluxe 1 BR apt, a/c, newer quiet bldg, pool, prkg, mature person preferred, credit checked. $395 . . . .</a:t>
            </a:r>
          </a:p>
        </p:txBody>
      </p:sp>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a:t>Jancik v. HUD</a:t>
            </a:r>
          </a:p>
        </p:txBody>
      </p:sp>
      <p:sp>
        <p:nvSpPr>
          <p:cNvPr id="6147" name="Rectangle 3"/>
          <p:cNvSpPr>
            <a:spLocks noGrp="1" noChangeArrowheads="1"/>
          </p:cNvSpPr>
          <p:nvPr>
            <p:ph idx="1"/>
          </p:nvPr>
        </p:nvSpPr>
        <p:spPr>
          <a:xfrm>
            <a:off x="381000" y="1828800"/>
            <a:ext cx="8153400" cy="4800600"/>
          </a:xfrm>
        </p:spPr>
        <p:txBody>
          <a:bodyPr/>
          <a:lstStyle/>
          <a:p>
            <a:pPr eaLnBrk="1" hangingPunct="1">
              <a:buFont typeface="Wingdings" pitchFamily="2" charset="2"/>
              <a:buNone/>
            </a:pPr>
            <a:r>
              <a:rPr lang="en-US" b="1" dirty="0"/>
              <a:t>Do you think an ordinary reader would think “mature person preferred” is code  for discrimination?</a:t>
            </a:r>
          </a:p>
          <a:p>
            <a:pPr marL="925830" lvl="1" indent="-514350">
              <a:buFont typeface="+mj-lt"/>
              <a:buAutoNum type="alphaUcPeriod"/>
            </a:pPr>
            <a:r>
              <a:rPr lang="en-US" b="1" dirty="0"/>
              <a:t>Yes, in all circumstances.</a:t>
            </a:r>
          </a:p>
          <a:p>
            <a:pPr marL="925830" lvl="1" indent="-514350">
              <a:buFont typeface="+mj-lt"/>
              <a:buAutoNum type="alphaUcPeriod"/>
            </a:pPr>
            <a:r>
              <a:rPr lang="en-US" b="1" dirty="0"/>
              <a:t>It is likely discriminatory but circumstances could show otherwise.</a:t>
            </a:r>
          </a:p>
          <a:p>
            <a:pPr marL="925830" lvl="1" indent="-514350">
              <a:buFont typeface="+mj-lt"/>
              <a:buAutoNum type="alphaUcPeriod"/>
            </a:pPr>
            <a:r>
              <a:rPr lang="en-US" b="1" dirty="0"/>
              <a:t>It is likely not discriminatory but circumstances could show otherwise.</a:t>
            </a:r>
          </a:p>
          <a:p>
            <a:pPr marL="925830" lvl="1" indent="-514350">
              <a:buFont typeface="+mj-lt"/>
              <a:buAutoNum type="alphaUcPeriod"/>
            </a:pPr>
            <a:r>
              <a:rPr lang="en-US" b="1" dirty="0"/>
              <a:t>No, in all circumstances.</a:t>
            </a:r>
          </a:p>
        </p:txBody>
      </p:sp>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18</a:t>
            </a:fld>
            <a:endParaRPr lang="en-US" dirty="0"/>
          </a:p>
        </p:txBody>
      </p:sp>
    </p:spTree>
    <p:extLst>
      <p:ext uri="{BB962C8B-B14F-4D97-AF65-F5344CB8AC3E}">
        <p14:creationId xmlns:p14="http://schemas.microsoft.com/office/powerpoint/2010/main" val="378575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077200" cy="1673352"/>
          </a:xfrm>
        </p:spPr>
        <p:txBody>
          <a:bodyPr>
            <a:normAutofit/>
          </a:bodyPr>
          <a:lstStyle/>
          <a:p>
            <a:pPr algn="ctr" eaLnBrk="1" hangingPunct="1"/>
            <a:r>
              <a:rPr lang="en-US" sz="4400" b="1" dirty="0"/>
              <a:t>Tenant’s Right to Possession</a:t>
            </a:r>
          </a:p>
        </p:txBody>
      </p:sp>
      <p:sp>
        <p:nvSpPr>
          <p:cNvPr id="2" name="Slide Number Placeholder 1"/>
          <p:cNvSpPr>
            <a:spLocks noGrp="1"/>
          </p:cNvSpPr>
          <p:nvPr>
            <p:ph type="sldNum" sz="quarter" idx="12"/>
          </p:nvPr>
        </p:nvSpPr>
        <p:spPr/>
        <p:txBody>
          <a:bodyPr/>
          <a:lstStyle/>
          <a:p>
            <a:pPr>
              <a:defRPr/>
            </a:pPr>
            <a:fld id="{ACC6D7B9-9EAF-4B6E-BC32-A7DA77C9E17B}" type="slidenum">
              <a:rPr lang="en-US" smtClean="0"/>
              <a:pPr>
                <a:defRPr/>
              </a:pPr>
              <a:t>19</a:t>
            </a:fld>
            <a:endParaRPr lang="en-US" dirty="0"/>
          </a:p>
        </p:txBody>
      </p:sp>
    </p:spTree>
    <p:extLst>
      <p:ext uri="{BB962C8B-B14F-4D97-AF65-F5344CB8AC3E}">
        <p14:creationId xmlns:p14="http://schemas.microsoft.com/office/powerpoint/2010/main" val="171091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8229600" cy="5159009"/>
          </a:xfrm>
        </p:spPr>
        <p:txBody>
          <a:bodyPr>
            <a:normAutofit fontScale="85000" lnSpcReduction="20000"/>
          </a:bodyPr>
          <a:lstStyle/>
          <a:p>
            <a:pPr>
              <a:lnSpc>
                <a:spcPct val="120000"/>
              </a:lnSpc>
            </a:pPr>
            <a:r>
              <a:rPr lang="en-US" b="1" dirty="0"/>
              <a:t>Owner (landlord; lessor) conveys right to occupy (lease) to a tenant (lessee) for a certain period of time.</a:t>
            </a:r>
          </a:p>
          <a:p>
            <a:pPr>
              <a:lnSpc>
                <a:spcPct val="120000"/>
              </a:lnSpc>
            </a:pPr>
            <a:endParaRPr lang="en-US" b="1" dirty="0"/>
          </a:p>
          <a:p>
            <a:pPr>
              <a:lnSpc>
                <a:spcPct val="120000"/>
              </a:lnSpc>
            </a:pPr>
            <a:r>
              <a:rPr lang="en-US" b="1" dirty="0"/>
              <a:t>Owner retains a reversion.</a:t>
            </a:r>
          </a:p>
          <a:p>
            <a:pPr>
              <a:lnSpc>
                <a:spcPct val="120000"/>
              </a:lnSpc>
            </a:pPr>
            <a:endParaRPr lang="en-US" b="1" dirty="0"/>
          </a:p>
          <a:p>
            <a:pPr>
              <a:lnSpc>
                <a:spcPct val="120000"/>
              </a:lnSpc>
            </a:pPr>
            <a:r>
              <a:rPr lang="en-US" b="1" dirty="0"/>
              <a:t>Historically, a lease transformed from being a pure conveyance to being a hybrid of a conveyance and a contract.</a:t>
            </a:r>
          </a:p>
          <a:p>
            <a:pPr>
              <a:lnSpc>
                <a:spcPct val="120000"/>
              </a:lnSpc>
            </a:pPr>
            <a:endParaRPr lang="en-US" b="1" dirty="0"/>
          </a:p>
          <a:p>
            <a:pPr>
              <a:lnSpc>
                <a:spcPct val="120000"/>
              </a:lnSpc>
            </a:pPr>
            <a:r>
              <a:rPr lang="en-US" b="1" dirty="0"/>
              <a:t>Under modern law, highly regulated by statute, especially if residential.</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2</a:t>
            </a:fld>
            <a:endParaRPr lang="en-US" dirty="0"/>
          </a:p>
        </p:txBody>
      </p:sp>
    </p:spTree>
    <p:extLst>
      <p:ext uri="{BB962C8B-B14F-4D97-AF65-F5344CB8AC3E}">
        <p14:creationId xmlns:p14="http://schemas.microsoft.com/office/powerpoint/2010/main" val="319782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Tenant’s Right to Possession</a:t>
            </a:r>
          </a:p>
        </p:txBody>
      </p:sp>
      <p:sp>
        <p:nvSpPr>
          <p:cNvPr id="3" name="Content Placeholder 2"/>
          <p:cNvSpPr>
            <a:spLocks noGrp="1"/>
          </p:cNvSpPr>
          <p:nvPr>
            <p:ph idx="1"/>
          </p:nvPr>
        </p:nvSpPr>
        <p:spPr/>
        <p:txBody>
          <a:bodyPr/>
          <a:lstStyle/>
          <a:p>
            <a:r>
              <a:rPr lang="en-US" b="1" dirty="0"/>
              <a:t>Lease transfers a present possessory estate to the tenant.</a:t>
            </a:r>
          </a:p>
          <a:p>
            <a:endParaRPr lang="en-US" b="1" dirty="0"/>
          </a:p>
          <a:p>
            <a:r>
              <a:rPr lang="en-US" b="1" dirty="0"/>
              <a:t>But, landlord has right to protect the landlord’s reversion from waste.</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20</a:t>
            </a:fld>
            <a:endParaRPr lang="en-US" dirty="0"/>
          </a:p>
        </p:txBody>
      </p:sp>
    </p:spTree>
    <p:extLst>
      <p:ext uri="{BB962C8B-B14F-4D97-AF65-F5344CB8AC3E}">
        <p14:creationId xmlns:p14="http://schemas.microsoft.com/office/powerpoint/2010/main" val="411888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Possession</a:t>
            </a:r>
          </a:p>
        </p:txBody>
      </p:sp>
      <p:sp>
        <p:nvSpPr>
          <p:cNvPr id="3" name="Content Placeholder 2"/>
          <p:cNvSpPr>
            <a:spLocks noGrp="1"/>
          </p:cNvSpPr>
          <p:nvPr>
            <p:ph idx="1"/>
          </p:nvPr>
        </p:nvSpPr>
        <p:spPr/>
        <p:txBody>
          <a:bodyPr/>
          <a:lstStyle/>
          <a:p>
            <a:r>
              <a:rPr lang="en-US" b="1" dirty="0"/>
              <a:t>If tenant cannot possess because a third party is in unauthorized possession when lease starts, what happens?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618" y="3810000"/>
            <a:ext cx="6594764" cy="2590800"/>
          </a:xfrm>
          <a:prstGeom prst="rect">
            <a:avLst/>
          </a:prstGeom>
        </p:spPr>
      </p:pic>
      <p:sp>
        <p:nvSpPr>
          <p:cNvPr id="5" name="Slide Number Placeholder 4"/>
          <p:cNvSpPr>
            <a:spLocks noGrp="1"/>
          </p:cNvSpPr>
          <p:nvPr>
            <p:ph type="sldNum" sz="quarter" idx="12"/>
          </p:nvPr>
        </p:nvSpPr>
        <p:spPr/>
        <p:txBody>
          <a:bodyPr/>
          <a:lstStyle/>
          <a:p>
            <a:pPr>
              <a:defRPr/>
            </a:pPr>
            <a:fld id="{CF1BFB44-153F-4526-8787-46D1DF5072C7}" type="slidenum">
              <a:rPr lang="en-US" smtClean="0"/>
              <a:pPr>
                <a:defRPr/>
              </a:pPr>
              <a:t>21</a:t>
            </a:fld>
            <a:endParaRPr lang="en-US" dirty="0"/>
          </a:p>
        </p:txBody>
      </p:sp>
    </p:spTree>
    <p:extLst>
      <p:ext uri="{BB962C8B-B14F-4D97-AF65-F5344CB8AC3E}">
        <p14:creationId xmlns:p14="http://schemas.microsoft.com/office/powerpoint/2010/main" val="212530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Possession</a:t>
            </a:r>
          </a:p>
        </p:txBody>
      </p:sp>
      <p:sp>
        <p:nvSpPr>
          <p:cNvPr id="3" name="Content Placeholder 2"/>
          <p:cNvSpPr>
            <a:spLocks noGrp="1"/>
          </p:cNvSpPr>
          <p:nvPr>
            <p:ph idx="1"/>
          </p:nvPr>
        </p:nvSpPr>
        <p:spPr/>
        <p:txBody>
          <a:bodyPr/>
          <a:lstStyle/>
          <a:p>
            <a:r>
              <a:rPr lang="en-US" b="1" dirty="0"/>
              <a:t>1.  American View</a:t>
            </a:r>
          </a:p>
          <a:p>
            <a:endParaRPr lang="en-US" b="1" dirty="0"/>
          </a:p>
          <a:p>
            <a:pPr lvl="1"/>
            <a:r>
              <a:rPr lang="en-US" b="1" dirty="0"/>
              <a:t>Landlord’s duty is to deliver </a:t>
            </a:r>
            <a:r>
              <a:rPr lang="en-US" b="1" u="sng" dirty="0"/>
              <a:t>legal</a:t>
            </a:r>
            <a:r>
              <a:rPr lang="en-US" b="1" dirty="0"/>
              <a:t> possession.</a:t>
            </a:r>
          </a:p>
          <a:p>
            <a:pPr lvl="1"/>
            <a:endParaRPr lang="en-US" b="1" dirty="0"/>
          </a:p>
          <a:p>
            <a:pPr lvl="1"/>
            <a:r>
              <a:rPr lang="en-US" b="1" dirty="0"/>
              <a:t>Thus, tenant must remove unauthorized occupier.</a:t>
            </a:r>
          </a:p>
          <a:p>
            <a:pPr lvl="1"/>
            <a:endParaRPr lang="en-US" b="1" dirty="0"/>
          </a:p>
          <a:p>
            <a:pPr lvl="1"/>
            <a:r>
              <a:rPr lang="en-US" b="1" dirty="0"/>
              <a:t>Minority approach in U.S.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22</a:t>
            </a:fld>
            <a:endParaRPr lang="en-US" dirty="0"/>
          </a:p>
        </p:txBody>
      </p:sp>
    </p:spTree>
    <p:extLst>
      <p:ext uri="{BB962C8B-B14F-4D97-AF65-F5344CB8AC3E}">
        <p14:creationId xmlns:p14="http://schemas.microsoft.com/office/powerpoint/2010/main" val="1405192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Possession</a:t>
            </a:r>
          </a:p>
        </p:txBody>
      </p:sp>
      <p:sp>
        <p:nvSpPr>
          <p:cNvPr id="3" name="Content Placeholder 2"/>
          <p:cNvSpPr>
            <a:spLocks noGrp="1"/>
          </p:cNvSpPr>
          <p:nvPr>
            <p:ph idx="1"/>
          </p:nvPr>
        </p:nvSpPr>
        <p:spPr/>
        <p:txBody>
          <a:bodyPr/>
          <a:lstStyle/>
          <a:p>
            <a:r>
              <a:rPr lang="en-US" b="1" dirty="0"/>
              <a:t>2.  English View</a:t>
            </a:r>
          </a:p>
          <a:p>
            <a:endParaRPr lang="en-US" b="1" dirty="0"/>
          </a:p>
          <a:p>
            <a:pPr lvl="1"/>
            <a:r>
              <a:rPr lang="en-US" b="1" dirty="0"/>
              <a:t>Landlord’s duty is to deliver </a:t>
            </a:r>
            <a:r>
              <a:rPr lang="en-US" b="1" u="sng" dirty="0"/>
              <a:t>actual</a:t>
            </a:r>
            <a:r>
              <a:rPr lang="en-US" b="1" dirty="0"/>
              <a:t> (not just legal) possession.</a:t>
            </a:r>
          </a:p>
          <a:p>
            <a:pPr lvl="1"/>
            <a:endParaRPr lang="en-US" b="1" dirty="0"/>
          </a:p>
          <a:p>
            <a:pPr lvl="1"/>
            <a:r>
              <a:rPr lang="en-US" b="1" dirty="0"/>
              <a:t>Thus, landlord must remove unauthorized occupier.</a:t>
            </a:r>
          </a:p>
          <a:p>
            <a:pPr marL="457200" lvl="1" indent="0">
              <a:buNone/>
            </a:pPr>
            <a:endParaRPr lang="en-US" b="1" dirty="0"/>
          </a:p>
          <a:p>
            <a:pPr lvl="1"/>
            <a:r>
              <a:rPr lang="en-US" b="1" dirty="0"/>
              <a:t>Majority approach in U.S., including Texas.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23</a:t>
            </a:fld>
            <a:endParaRPr lang="en-US" dirty="0"/>
          </a:p>
        </p:txBody>
      </p:sp>
    </p:spTree>
    <p:extLst>
      <p:ext uri="{BB962C8B-B14F-4D97-AF65-F5344CB8AC3E}">
        <p14:creationId xmlns:p14="http://schemas.microsoft.com/office/powerpoint/2010/main" val="48713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Possession</a:t>
            </a:r>
          </a:p>
        </p:txBody>
      </p:sp>
      <p:sp>
        <p:nvSpPr>
          <p:cNvPr id="3" name="Content Placeholder 2"/>
          <p:cNvSpPr>
            <a:spLocks noGrp="1"/>
          </p:cNvSpPr>
          <p:nvPr>
            <p:ph idx="1"/>
          </p:nvPr>
        </p:nvSpPr>
        <p:spPr/>
        <p:txBody>
          <a:bodyPr/>
          <a:lstStyle/>
          <a:p>
            <a:r>
              <a:rPr lang="en-US" b="1" dirty="0"/>
              <a:t>3.  Lease Terms</a:t>
            </a:r>
          </a:p>
          <a:p>
            <a:endParaRPr lang="en-US" b="1" dirty="0"/>
          </a:p>
          <a:p>
            <a:pPr lvl="1"/>
            <a:r>
              <a:rPr lang="en-US" b="1" dirty="0"/>
              <a:t>Study lease to see if it expressly deals with this issue.</a:t>
            </a:r>
          </a:p>
          <a:p>
            <a:pPr lvl="1"/>
            <a:endParaRPr lang="en-US" b="1" dirty="0"/>
          </a:p>
          <a:p>
            <a:pPr lvl="1"/>
            <a:r>
              <a:rPr lang="en-US" b="1" dirty="0"/>
              <a:t>State law may require residential landlords to place tenant in actual possession regardless of lease terms.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24</a:t>
            </a:fld>
            <a:endParaRPr lang="en-US" dirty="0"/>
          </a:p>
        </p:txBody>
      </p:sp>
    </p:spTree>
    <p:extLst>
      <p:ext uri="{BB962C8B-B14F-4D97-AF65-F5344CB8AC3E}">
        <p14:creationId xmlns:p14="http://schemas.microsoft.com/office/powerpoint/2010/main" val="3319273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a:t>Adrian v. Rabinowtiz</a:t>
            </a:r>
          </a:p>
        </p:txBody>
      </p:sp>
      <p:sp>
        <p:nvSpPr>
          <p:cNvPr id="8195" name="Rectangle 3"/>
          <p:cNvSpPr>
            <a:spLocks noGrp="1" noChangeArrowheads="1"/>
          </p:cNvSpPr>
          <p:nvPr>
            <p:ph idx="1"/>
          </p:nvPr>
        </p:nvSpPr>
        <p:spPr/>
        <p:txBody>
          <a:bodyPr/>
          <a:lstStyle/>
          <a:p>
            <a:pPr eaLnBrk="1" hangingPunct="1">
              <a:buFont typeface="Wingdings" pitchFamily="2" charset="2"/>
              <a:buNone/>
            </a:pPr>
            <a:endParaRPr lang="en-US" dirty="0"/>
          </a:p>
        </p:txBody>
      </p:sp>
      <p:pic>
        <p:nvPicPr>
          <p:cNvPr id="8196" name="Picture 5" descr="109406p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75" y="1752600"/>
            <a:ext cx="627697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rule do you prefer?</a:t>
            </a:r>
          </a:p>
        </p:txBody>
      </p:sp>
      <p:sp>
        <p:nvSpPr>
          <p:cNvPr id="3" name="Content Placeholder 2"/>
          <p:cNvSpPr>
            <a:spLocks noGrp="1"/>
          </p:cNvSpPr>
          <p:nvPr>
            <p:ph idx="1"/>
          </p:nvPr>
        </p:nvSpPr>
        <p:spPr/>
        <p:txBody>
          <a:bodyPr/>
          <a:lstStyle/>
          <a:p>
            <a:pPr marL="633222" indent="-514350">
              <a:buFont typeface="+mj-lt"/>
              <a:buAutoNum type="alphaUcPeriod"/>
            </a:pPr>
            <a:r>
              <a:rPr lang="en-US" b="1" dirty="0"/>
              <a:t>English Rule</a:t>
            </a:r>
          </a:p>
          <a:p>
            <a:pPr marL="633222" indent="-514350">
              <a:buFont typeface="+mj-lt"/>
              <a:buAutoNum type="alphaUcPeriod"/>
            </a:pPr>
            <a:endParaRPr lang="en-US" b="1" dirty="0"/>
          </a:p>
          <a:p>
            <a:pPr marL="633222" indent="-514350">
              <a:buFont typeface="+mj-lt"/>
              <a:buAutoNum type="alphaUcPeriod"/>
            </a:pPr>
            <a:r>
              <a:rPr lang="en-US" b="1" dirty="0"/>
              <a:t>American Rule</a:t>
            </a:r>
          </a:p>
          <a:p>
            <a:pPr marL="633222" indent="-514350">
              <a:buFont typeface="+mj-lt"/>
              <a:buAutoNum type="alphaUcPeriod"/>
            </a:pPr>
            <a:endParaRPr lang="en-US" b="1" dirty="0"/>
          </a:p>
          <a:p>
            <a:pPr marL="633222" indent="-514350">
              <a:buFont typeface="+mj-lt"/>
              <a:buAutoNum type="alphaUcPeriod"/>
            </a:pPr>
            <a:r>
              <a:rPr lang="en-US" b="1" dirty="0"/>
              <a:t>I don’t like either rule!</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26</a:t>
            </a:fld>
            <a:endParaRPr lang="en-US" dirty="0"/>
          </a:p>
        </p:txBody>
      </p:sp>
    </p:spTree>
    <p:extLst>
      <p:ext uri="{BB962C8B-B14F-4D97-AF65-F5344CB8AC3E}">
        <p14:creationId xmlns:p14="http://schemas.microsoft.com/office/powerpoint/2010/main" val="237288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Possession</a:t>
            </a:r>
          </a:p>
        </p:txBody>
      </p:sp>
      <p:sp>
        <p:nvSpPr>
          <p:cNvPr id="3" name="Content Placeholder 2"/>
          <p:cNvSpPr>
            <a:spLocks noGrp="1"/>
          </p:cNvSpPr>
          <p:nvPr>
            <p:ph idx="1"/>
          </p:nvPr>
        </p:nvSpPr>
        <p:spPr>
          <a:xfrm>
            <a:off x="330200" y="1676400"/>
            <a:ext cx="8229600" cy="4625609"/>
          </a:xfrm>
        </p:spPr>
        <p:txBody>
          <a:bodyPr/>
          <a:lstStyle/>
          <a:p>
            <a:r>
              <a:rPr lang="en-US" b="1" dirty="0"/>
              <a:t>Possession disrupted by third party after tenant has possession.</a:t>
            </a:r>
          </a:p>
          <a:p>
            <a:pPr lvl="1"/>
            <a:r>
              <a:rPr lang="en-US" b="1" dirty="0"/>
              <a:t>General rule is that this is tenant’s problem.</a:t>
            </a:r>
          </a:p>
        </p:txBody>
      </p:sp>
      <p:pic>
        <p:nvPicPr>
          <p:cNvPr id="1026" name="Picture 2" descr="http://static.guim.co.uk/sys-images/Guardian/About/General/2012/1/3/1325612927446/Dublin-squatter-Liam-Mac--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05200"/>
            <a:ext cx="5080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27</a:t>
            </a:fld>
            <a:endParaRPr lang="en-US" dirty="0"/>
          </a:p>
        </p:txBody>
      </p:sp>
    </p:spTree>
    <p:extLst>
      <p:ext uri="{BB962C8B-B14F-4D97-AF65-F5344CB8AC3E}">
        <p14:creationId xmlns:p14="http://schemas.microsoft.com/office/powerpoint/2010/main" val="2633749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Holdover Tenant</a:t>
            </a:r>
          </a:p>
        </p:txBody>
      </p:sp>
      <p:sp>
        <p:nvSpPr>
          <p:cNvPr id="3" name="Content Placeholder 2"/>
          <p:cNvSpPr>
            <a:spLocks noGrp="1"/>
          </p:cNvSpPr>
          <p:nvPr>
            <p:ph idx="1"/>
          </p:nvPr>
        </p:nvSpPr>
        <p:spPr/>
        <p:txBody>
          <a:bodyPr/>
          <a:lstStyle/>
          <a:p>
            <a:r>
              <a:rPr lang="en-US" b="1" dirty="0"/>
              <a:t>Landlord’s options for treating former tenant:</a:t>
            </a:r>
          </a:p>
          <a:p>
            <a:endParaRPr lang="en-US" b="1" dirty="0"/>
          </a:p>
          <a:p>
            <a:pPr lvl="1"/>
            <a:r>
              <a:rPr lang="en-US" b="1" dirty="0"/>
              <a:t>Trespasser and evict.</a:t>
            </a:r>
          </a:p>
          <a:p>
            <a:pPr lvl="1"/>
            <a:endParaRPr lang="en-US" b="1" dirty="0"/>
          </a:p>
          <a:p>
            <a:pPr lvl="1"/>
            <a:r>
              <a:rPr lang="en-US" b="1" dirty="0"/>
              <a:t>Periodic tenant.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28</a:t>
            </a:fld>
            <a:endParaRPr lang="en-US" dirty="0"/>
          </a:p>
        </p:txBody>
      </p:sp>
    </p:spTree>
    <p:extLst>
      <p:ext uri="{BB962C8B-B14F-4D97-AF65-F5344CB8AC3E}">
        <p14:creationId xmlns:p14="http://schemas.microsoft.com/office/powerpoint/2010/main" val="2300465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b="1" dirty="0"/>
              <a:t>Commonwealth Building Corp. v. Hirschfield</a:t>
            </a:r>
          </a:p>
        </p:txBody>
      </p:sp>
      <p:sp>
        <p:nvSpPr>
          <p:cNvPr id="9219" name="Rectangle 3"/>
          <p:cNvSpPr>
            <a:spLocks noGrp="1" noChangeArrowheads="1"/>
          </p:cNvSpPr>
          <p:nvPr>
            <p:ph idx="1"/>
          </p:nvPr>
        </p:nvSpPr>
        <p:spPr/>
        <p:txBody>
          <a:bodyPr/>
          <a:lstStyle/>
          <a:p>
            <a:pPr eaLnBrk="1" hangingPunct="1"/>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55" t="5000"/>
          <a:stretch/>
        </p:blipFill>
        <p:spPr bwMode="auto">
          <a:xfrm>
            <a:off x="2708346" y="2895600"/>
            <a:ext cx="372730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b="1" dirty="0"/>
              <a:t>Non-Freehold estate</a:t>
            </a:r>
          </a:p>
          <a:p>
            <a:pPr lvl="1"/>
            <a:r>
              <a:rPr lang="en-US" b="1" dirty="0"/>
              <a:t>No “seisin” at common law</a:t>
            </a:r>
          </a:p>
          <a:p>
            <a:pPr lvl="1"/>
            <a:endParaRPr lang="en-US" b="1" dirty="0"/>
          </a:p>
          <a:p>
            <a:r>
              <a:rPr lang="en-US" b="1" dirty="0"/>
              <a:t>Tenant’s interest treated as personal property</a:t>
            </a:r>
          </a:p>
          <a:p>
            <a:pPr lvl="1"/>
            <a:r>
              <a:rPr lang="en-US" b="1" dirty="0"/>
              <a:t>Chattel real</a:t>
            </a:r>
          </a:p>
          <a:p>
            <a:pPr lvl="1"/>
            <a:endParaRPr lang="en-US" b="1" dirty="0"/>
          </a:p>
          <a:p>
            <a:r>
              <a:rPr lang="en-US" b="1" dirty="0"/>
              <a:t>Termination of tenant’s interest usually is known or can be calculated.</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3</a:t>
            </a:fld>
            <a:endParaRPr lang="en-US" dirty="0"/>
          </a:p>
        </p:txBody>
      </p:sp>
    </p:spTree>
    <p:extLst>
      <p:ext uri="{BB962C8B-B14F-4D97-AF65-F5344CB8AC3E}">
        <p14:creationId xmlns:p14="http://schemas.microsoft.com/office/powerpoint/2010/main" val="2749485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77200" cy="1673352"/>
          </a:xfrm>
        </p:spPr>
        <p:txBody>
          <a:bodyPr/>
          <a:lstStyle/>
          <a:p>
            <a:pPr algn="ctr"/>
            <a:r>
              <a:rPr lang="en-US" dirty="0"/>
              <a:t>Condition of Premises</a:t>
            </a:r>
          </a:p>
        </p:txBody>
      </p:sp>
      <p:sp>
        <p:nvSpPr>
          <p:cNvPr id="3" name="Slide Number Placeholder 2"/>
          <p:cNvSpPr>
            <a:spLocks noGrp="1"/>
          </p:cNvSpPr>
          <p:nvPr>
            <p:ph type="sldNum" sz="quarter" idx="12"/>
          </p:nvPr>
        </p:nvSpPr>
        <p:spPr/>
        <p:txBody>
          <a:bodyPr/>
          <a:lstStyle/>
          <a:p>
            <a:pPr>
              <a:defRPr/>
            </a:pPr>
            <a:fld id="{ACC6D7B9-9EAF-4B6E-BC32-A7DA77C9E17B}" type="slidenum">
              <a:rPr lang="en-US" smtClean="0"/>
              <a:pPr>
                <a:defRPr/>
              </a:pPr>
              <a:t>30</a:t>
            </a:fld>
            <a:endParaRPr lang="en-US" dirty="0"/>
          </a:p>
        </p:txBody>
      </p:sp>
    </p:spTree>
    <p:extLst>
      <p:ext uri="{BB962C8B-B14F-4D97-AF65-F5344CB8AC3E}">
        <p14:creationId xmlns:p14="http://schemas.microsoft.com/office/powerpoint/2010/main" val="276377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Common Law</a:t>
            </a:r>
          </a:p>
        </p:txBody>
      </p:sp>
      <p:sp>
        <p:nvSpPr>
          <p:cNvPr id="5" name="Content Placeholder 4"/>
          <p:cNvSpPr>
            <a:spLocks noGrp="1"/>
          </p:cNvSpPr>
          <p:nvPr>
            <p:ph idx="1"/>
          </p:nvPr>
        </p:nvSpPr>
        <p:spPr>
          <a:xfrm>
            <a:off x="341728" y="1698990"/>
            <a:ext cx="8229600" cy="4778009"/>
          </a:xfrm>
        </p:spPr>
        <p:txBody>
          <a:bodyPr>
            <a:normAutofit fontScale="92500" lnSpcReduction="20000"/>
          </a:bodyPr>
          <a:lstStyle/>
          <a:p>
            <a:pPr>
              <a:lnSpc>
                <a:spcPct val="120000"/>
              </a:lnSpc>
            </a:pPr>
            <a:r>
              <a:rPr lang="en-US" b="1" dirty="0"/>
              <a:t>Lease was a conveyance.</a:t>
            </a:r>
          </a:p>
          <a:p>
            <a:pPr>
              <a:lnSpc>
                <a:spcPct val="120000"/>
              </a:lnSpc>
            </a:pPr>
            <a:endParaRPr lang="en-US" b="1" dirty="0"/>
          </a:p>
          <a:p>
            <a:pPr>
              <a:lnSpc>
                <a:spcPct val="120000"/>
              </a:lnSpc>
            </a:pPr>
            <a:r>
              <a:rPr lang="en-US" b="1" dirty="0"/>
              <a:t>Landlord not responsible for condition of premises.</a:t>
            </a:r>
          </a:p>
          <a:p>
            <a:pPr>
              <a:lnSpc>
                <a:spcPct val="120000"/>
              </a:lnSpc>
            </a:pPr>
            <a:endParaRPr lang="en-US" b="1" dirty="0"/>
          </a:p>
          <a:p>
            <a:pPr>
              <a:lnSpc>
                <a:spcPct val="120000"/>
              </a:lnSpc>
            </a:pPr>
            <a:r>
              <a:rPr lang="en-US" b="1" dirty="0"/>
              <a:t>Tenant had duty to protect landlord’s reversion and not commit waste.</a:t>
            </a:r>
          </a:p>
          <a:p>
            <a:pPr>
              <a:lnSpc>
                <a:spcPct val="120000"/>
              </a:lnSpc>
            </a:pPr>
            <a:endParaRPr lang="en-US" b="1" dirty="0"/>
          </a:p>
          <a:p>
            <a:pPr>
              <a:lnSpc>
                <a:spcPct val="120000"/>
              </a:lnSpc>
            </a:pPr>
            <a:r>
              <a:rPr lang="en-US" b="1" dirty="0"/>
              <a:t>Value of lease was the use of the land itself (farming &amp; grazing), not the buildings.</a:t>
            </a:r>
          </a:p>
        </p:txBody>
      </p:sp>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31</a:t>
            </a:fld>
            <a:endParaRPr lang="en-US" dirty="0"/>
          </a:p>
        </p:txBody>
      </p:sp>
    </p:spTree>
    <p:extLst>
      <p:ext uri="{BB962C8B-B14F-4D97-AF65-F5344CB8AC3E}">
        <p14:creationId xmlns:p14="http://schemas.microsoft.com/office/powerpoint/2010/main" val="885004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Common Law</a:t>
            </a:r>
          </a:p>
        </p:txBody>
      </p:sp>
      <p:sp>
        <p:nvSpPr>
          <p:cNvPr id="5" name="Content Placeholder 4"/>
          <p:cNvSpPr>
            <a:spLocks noGrp="1"/>
          </p:cNvSpPr>
          <p:nvPr>
            <p:ph idx="1"/>
          </p:nvPr>
        </p:nvSpPr>
        <p:spPr/>
        <p:txBody>
          <a:bodyPr>
            <a:normAutofit/>
          </a:bodyPr>
          <a:lstStyle/>
          <a:p>
            <a:r>
              <a:rPr lang="en-US" b="1" dirty="0"/>
              <a:t>Landlord’s duties</a:t>
            </a:r>
          </a:p>
          <a:p>
            <a:pPr lvl="1"/>
            <a:r>
              <a:rPr lang="en-US" b="1" dirty="0"/>
              <a:t>Not misrepresent condition</a:t>
            </a:r>
          </a:p>
          <a:p>
            <a:pPr lvl="1"/>
            <a:r>
              <a:rPr lang="en-US" b="1" dirty="0"/>
              <a:t>Reveal known undiscoverable hidden defects</a:t>
            </a:r>
          </a:p>
          <a:p>
            <a:pPr marL="457200" lvl="1" indent="0">
              <a:buNone/>
            </a:pPr>
            <a:endParaRPr lang="en-US" b="1" dirty="0"/>
          </a:p>
          <a:p>
            <a:r>
              <a:rPr lang="en-US" b="1" dirty="0"/>
              <a:t>Independent covenants</a:t>
            </a:r>
          </a:p>
        </p:txBody>
      </p:sp>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32</a:t>
            </a:fld>
            <a:endParaRPr lang="en-US" dirty="0"/>
          </a:p>
        </p:txBody>
      </p:sp>
    </p:spTree>
    <p:extLst>
      <p:ext uri="{BB962C8B-B14F-4D97-AF65-F5344CB8AC3E}">
        <p14:creationId xmlns:p14="http://schemas.microsoft.com/office/powerpoint/2010/main" val="276529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Modern Law</a:t>
            </a:r>
          </a:p>
        </p:txBody>
      </p:sp>
      <p:sp>
        <p:nvSpPr>
          <p:cNvPr id="3" name="Content Placeholder 2"/>
          <p:cNvSpPr>
            <a:spLocks noGrp="1"/>
          </p:cNvSpPr>
          <p:nvPr>
            <p:ph idx="1"/>
          </p:nvPr>
        </p:nvSpPr>
        <p:spPr/>
        <p:txBody>
          <a:bodyPr/>
          <a:lstStyle/>
          <a:p>
            <a:r>
              <a:rPr lang="en-US" b="1" dirty="0"/>
              <a:t>Implied Warranty of Habitability</a:t>
            </a:r>
          </a:p>
          <a:p>
            <a:pPr marL="118872" indent="0">
              <a:buNone/>
            </a:pPr>
            <a:endParaRPr lang="en-US" b="1" dirty="0"/>
          </a:p>
          <a:p>
            <a:pPr lvl="1"/>
            <a:r>
              <a:rPr lang="en-US" b="1" dirty="0"/>
              <a:t>Primarily for residential tenancies</a:t>
            </a:r>
          </a:p>
          <a:p>
            <a:pPr lvl="1"/>
            <a:r>
              <a:rPr lang="en-US" b="1" dirty="0"/>
              <a:t>By court judgment</a:t>
            </a:r>
          </a:p>
          <a:p>
            <a:pPr lvl="1"/>
            <a:r>
              <a:rPr lang="en-US" b="1" dirty="0"/>
              <a:t>By legislation</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33</a:t>
            </a:fld>
            <a:endParaRPr lang="en-US" dirty="0"/>
          </a:p>
        </p:txBody>
      </p:sp>
    </p:spTree>
    <p:extLst>
      <p:ext uri="{BB962C8B-B14F-4D97-AF65-F5344CB8AC3E}">
        <p14:creationId xmlns:p14="http://schemas.microsoft.com/office/powerpoint/2010/main" val="558808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Texas</a:t>
            </a:r>
          </a:p>
        </p:txBody>
      </p:sp>
      <p:sp>
        <p:nvSpPr>
          <p:cNvPr id="3" name="Content Placeholder 2"/>
          <p:cNvSpPr>
            <a:spLocks noGrp="1"/>
          </p:cNvSpPr>
          <p:nvPr>
            <p:ph idx="1"/>
          </p:nvPr>
        </p:nvSpPr>
        <p:spPr/>
        <p:txBody>
          <a:bodyPr/>
          <a:lstStyle/>
          <a:p>
            <a:r>
              <a:rPr lang="en-US" b="1" i="1" dirty="0"/>
              <a:t>Kamarath v. Bennett</a:t>
            </a:r>
            <a:r>
              <a:rPr lang="en-US" b="1" dirty="0"/>
              <a:t>, 568 S.W.2d 658 (Tex. 1978).</a:t>
            </a:r>
          </a:p>
          <a:p>
            <a:endParaRPr lang="en-US" b="1" i="1" dirty="0"/>
          </a:p>
          <a:p>
            <a:pPr lvl="1"/>
            <a:r>
              <a:rPr lang="en-US" b="1" dirty="0"/>
              <a:t>“[A]t the inception of the rental lease, there are no latent defects in the facilities that are vital to the use of the premises for residential purposes and that these essential facilities will remain in a condition which makes the property livable.”</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34</a:t>
            </a:fld>
            <a:endParaRPr lang="en-US" dirty="0"/>
          </a:p>
        </p:txBody>
      </p:sp>
    </p:spTree>
    <p:extLst>
      <p:ext uri="{BB962C8B-B14F-4D97-AF65-F5344CB8AC3E}">
        <p14:creationId xmlns:p14="http://schemas.microsoft.com/office/powerpoint/2010/main" val="3677627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Texas</a:t>
            </a:r>
          </a:p>
        </p:txBody>
      </p:sp>
      <p:sp>
        <p:nvSpPr>
          <p:cNvPr id="3" name="Content Placeholder 2"/>
          <p:cNvSpPr>
            <a:spLocks noGrp="1"/>
          </p:cNvSpPr>
          <p:nvPr>
            <p:ph idx="1"/>
          </p:nvPr>
        </p:nvSpPr>
        <p:spPr/>
        <p:txBody>
          <a:bodyPr/>
          <a:lstStyle/>
          <a:p>
            <a:r>
              <a:rPr lang="en-US" b="1" dirty="0"/>
              <a:t>Enactment in 1979 of Property Code</a:t>
            </a:r>
            <a:br>
              <a:rPr lang="en-US" b="1" dirty="0"/>
            </a:br>
            <a:r>
              <a:rPr lang="en-US" b="1" dirty="0"/>
              <a:t>§ 92.052</a:t>
            </a:r>
          </a:p>
          <a:p>
            <a:endParaRPr lang="en-US" b="1" dirty="0"/>
          </a:p>
          <a:p>
            <a:pPr lvl="1"/>
            <a:r>
              <a:rPr lang="en-US" b="1" dirty="0"/>
              <a:t>Abrogated </a:t>
            </a:r>
            <a:r>
              <a:rPr lang="en-US" b="1" i="1" dirty="0"/>
              <a:t>Kamarath</a:t>
            </a:r>
            <a:r>
              <a:rPr lang="en-US" b="1" dirty="0"/>
              <a:t> implied warranty.</a:t>
            </a:r>
            <a:br>
              <a:rPr lang="en-US" b="1" dirty="0"/>
            </a:br>
            <a:endParaRPr lang="en-US" b="1" dirty="0"/>
          </a:p>
          <a:p>
            <a:pPr lvl="1"/>
            <a:r>
              <a:rPr lang="en-US" b="1" dirty="0"/>
              <a:t>Created limited duty of landlord to repair.</a:t>
            </a:r>
          </a:p>
          <a:p>
            <a:pPr lvl="1"/>
            <a:endParaRPr lang="en-US" b="1" dirty="0"/>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35</a:t>
            </a:fld>
            <a:endParaRPr lang="en-US" dirty="0"/>
          </a:p>
        </p:txBody>
      </p:sp>
    </p:spTree>
    <p:extLst>
      <p:ext uri="{BB962C8B-B14F-4D97-AF65-F5344CB8AC3E}">
        <p14:creationId xmlns:p14="http://schemas.microsoft.com/office/powerpoint/2010/main" val="2967625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Texas</a:t>
            </a:r>
          </a:p>
        </p:txBody>
      </p:sp>
      <p:sp>
        <p:nvSpPr>
          <p:cNvPr id="3" name="Content Placeholder 2"/>
          <p:cNvSpPr>
            <a:spLocks noGrp="1"/>
          </p:cNvSpPr>
          <p:nvPr>
            <p:ph idx="1"/>
          </p:nvPr>
        </p:nvSpPr>
        <p:spPr/>
        <p:txBody>
          <a:bodyPr/>
          <a:lstStyle/>
          <a:p>
            <a:r>
              <a:rPr lang="en-US" b="1" i="1" dirty="0"/>
              <a:t>Davidow v. Inwood North Professional Group-Phase-I</a:t>
            </a:r>
            <a:r>
              <a:rPr lang="en-US" b="1" dirty="0"/>
              <a:t>, 747 S.W.2d 373 (Tex. 1988).</a:t>
            </a:r>
          </a:p>
          <a:p>
            <a:endParaRPr lang="en-US" b="1" dirty="0"/>
          </a:p>
          <a:p>
            <a:pPr lvl="1"/>
            <a:r>
              <a:rPr lang="en-US" b="1" dirty="0"/>
              <a:t>Implied warranty of suitability by landlord in commercial lease that premises suitable for their intended commercial purposes.</a:t>
            </a:r>
          </a:p>
          <a:p>
            <a:pPr lvl="1"/>
            <a:endParaRPr lang="en-US" b="1" dirty="0"/>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36</a:t>
            </a:fld>
            <a:endParaRPr lang="en-US" dirty="0"/>
          </a:p>
        </p:txBody>
      </p:sp>
    </p:spTree>
    <p:extLst>
      <p:ext uri="{BB962C8B-B14F-4D97-AF65-F5344CB8AC3E}">
        <p14:creationId xmlns:p14="http://schemas.microsoft.com/office/powerpoint/2010/main" val="616364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b="1" dirty="0"/>
              <a:t>Richard Baron Enterprises v. Tsern</a:t>
            </a:r>
          </a:p>
        </p:txBody>
      </p:sp>
      <p:sp>
        <p:nvSpPr>
          <p:cNvPr id="10243" name="Rectangle 3"/>
          <p:cNvSpPr>
            <a:spLocks noGrp="1" noChangeArrowheads="1"/>
          </p:cNvSpPr>
          <p:nvPr>
            <p:ph idx="1"/>
          </p:nvPr>
        </p:nvSpPr>
        <p:spPr/>
        <p:txBody>
          <a:bodyPr/>
          <a:lstStyle/>
          <a:p>
            <a:pPr eaLnBrk="1" hangingPunct="1"/>
            <a:endParaRPr lang="en-US" dirty="0"/>
          </a:p>
        </p:txBody>
      </p:sp>
      <p:pic>
        <p:nvPicPr>
          <p:cNvPr id="10244" name="Picture 5" descr="Downtown Salt Lake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600075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Eminent Domain</a:t>
            </a:r>
          </a:p>
        </p:txBody>
      </p:sp>
      <p:sp>
        <p:nvSpPr>
          <p:cNvPr id="3" name="Content Placeholder 2"/>
          <p:cNvSpPr>
            <a:spLocks noGrp="1"/>
          </p:cNvSpPr>
          <p:nvPr>
            <p:ph idx="1"/>
          </p:nvPr>
        </p:nvSpPr>
        <p:spPr/>
        <p:txBody>
          <a:bodyPr/>
          <a:lstStyle/>
          <a:p>
            <a:r>
              <a:rPr lang="en-US" b="1" dirty="0"/>
              <a:t>Does tenant need to continue to pay rent even though the government has taken the property?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124200"/>
            <a:ext cx="3429000" cy="3429000"/>
          </a:xfrm>
          <a:prstGeom prst="rect">
            <a:avLst/>
          </a:prstGeom>
        </p:spPr>
      </p:pic>
      <p:sp>
        <p:nvSpPr>
          <p:cNvPr id="5" name="Slide Number Placeholder 4"/>
          <p:cNvSpPr>
            <a:spLocks noGrp="1"/>
          </p:cNvSpPr>
          <p:nvPr>
            <p:ph type="sldNum" sz="quarter" idx="12"/>
          </p:nvPr>
        </p:nvSpPr>
        <p:spPr/>
        <p:txBody>
          <a:bodyPr/>
          <a:lstStyle/>
          <a:p>
            <a:pPr>
              <a:defRPr/>
            </a:pPr>
            <a:fld id="{CF1BFB44-153F-4526-8787-46D1DF5072C7}" type="slidenum">
              <a:rPr lang="en-US" smtClean="0"/>
              <a:pPr>
                <a:defRPr/>
              </a:pPr>
              <a:t>38</a:t>
            </a:fld>
            <a:endParaRPr lang="en-US" dirty="0"/>
          </a:p>
        </p:txBody>
      </p:sp>
    </p:spTree>
    <p:extLst>
      <p:ext uri="{BB962C8B-B14F-4D97-AF65-F5344CB8AC3E}">
        <p14:creationId xmlns:p14="http://schemas.microsoft.com/office/powerpoint/2010/main" val="1029018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Tenant’s Remedies</a:t>
            </a:r>
          </a:p>
        </p:txBody>
      </p:sp>
      <p:sp>
        <p:nvSpPr>
          <p:cNvPr id="3" name="Content Placeholder 2"/>
          <p:cNvSpPr>
            <a:spLocks noGrp="1"/>
          </p:cNvSpPr>
          <p:nvPr>
            <p:ph idx="1"/>
          </p:nvPr>
        </p:nvSpPr>
        <p:spPr/>
        <p:txBody>
          <a:bodyPr/>
          <a:lstStyle/>
          <a:p>
            <a:pPr marL="118872" indent="0">
              <a:buNone/>
            </a:pPr>
            <a:r>
              <a:rPr lang="en-US" b="1" dirty="0"/>
              <a:t>Warning:  Highly regulated by state law.</a:t>
            </a:r>
          </a:p>
          <a:p>
            <a:pPr marL="118872" indent="0">
              <a:buNone/>
            </a:pPr>
            <a:endParaRPr lang="en-US" b="1" dirty="0"/>
          </a:p>
          <a:p>
            <a:pPr lvl="1"/>
            <a:r>
              <a:rPr lang="en-US" b="1" dirty="0"/>
              <a:t>Withhold rent</a:t>
            </a:r>
          </a:p>
          <a:p>
            <a:pPr lvl="1"/>
            <a:r>
              <a:rPr lang="en-US" b="1" dirty="0"/>
              <a:t>Repair and deduct</a:t>
            </a:r>
          </a:p>
          <a:p>
            <a:pPr lvl="1"/>
            <a:r>
              <a:rPr lang="en-US" b="1" dirty="0"/>
              <a:t>Sue for damages</a:t>
            </a:r>
          </a:p>
          <a:p>
            <a:pPr lvl="1"/>
            <a:r>
              <a:rPr lang="en-US" b="1" dirty="0"/>
              <a:t>Treat as constructive eviction and move out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39</a:t>
            </a:fld>
            <a:endParaRPr lang="en-US" dirty="0"/>
          </a:p>
        </p:txBody>
      </p:sp>
    </p:spTree>
    <p:extLst>
      <p:ext uri="{BB962C8B-B14F-4D97-AF65-F5344CB8AC3E}">
        <p14:creationId xmlns:p14="http://schemas.microsoft.com/office/powerpoint/2010/main" val="303052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US" b="1" dirty="0"/>
              <a:t>Types of Tenancies</a:t>
            </a:r>
          </a:p>
        </p:txBody>
      </p:sp>
      <p:sp>
        <p:nvSpPr>
          <p:cNvPr id="4099" name="Rectangle 6"/>
          <p:cNvSpPr>
            <a:spLocks noGrp="1" noChangeArrowheads="1"/>
          </p:cNvSpPr>
          <p:nvPr>
            <p:ph idx="1"/>
          </p:nvPr>
        </p:nvSpPr>
        <p:spPr>
          <a:xfrm>
            <a:off x="609600" y="1828800"/>
            <a:ext cx="7772400" cy="4114800"/>
          </a:xfrm>
        </p:spPr>
        <p:txBody>
          <a:bodyPr/>
          <a:lstStyle/>
          <a:p>
            <a:pPr>
              <a:spcAft>
                <a:spcPct val="100000"/>
              </a:spcAft>
            </a:pPr>
            <a:r>
              <a:rPr lang="en-US" b="1" dirty="0"/>
              <a:t>1.  Tenancy for a term </a:t>
            </a:r>
            <a:r>
              <a:rPr lang="en-US" dirty="0"/>
              <a:t>(also called</a:t>
            </a:r>
            <a:r>
              <a:rPr lang="en-US" b="1" dirty="0"/>
              <a:t> “</a:t>
            </a:r>
            <a:r>
              <a:rPr lang="en-US" dirty="0"/>
              <a:t>estate for years” or “term for years”)</a:t>
            </a:r>
          </a:p>
          <a:p>
            <a:pPr lvl="1">
              <a:spcAft>
                <a:spcPct val="100000"/>
              </a:spcAft>
            </a:pPr>
            <a:r>
              <a:rPr lang="en-US" b="1" dirty="0"/>
              <a:t>Automatically ends when  time elapses.</a:t>
            </a:r>
          </a:p>
          <a:p>
            <a:pPr lvl="1">
              <a:spcAft>
                <a:spcPct val="100000"/>
              </a:spcAft>
            </a:pPr>
            <a:r>
              <a:rPr lang="en-US" b="1" dirty="0"/>
              <a:t>E.g., a one year lease, a nine month lease, a 99 year lease.</a:t>
            </a:r>
          </a:p>
        </p:txBody>
      </p:sp>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Check</a:t>
            </a:r>
          </a:p>
        </p:txBody>
      </p:sp>
      <p:sp>
        <p:nvSpPr>
          <p:cNvPr id="3" name="Content Placeholder 2"/>
          <p:cNvSpPr>
            <a:spLocks noGrp="1"/>
          </p:cNvSpPr>
          <p:nvPr>
            <p:ph idx="1"/>
          </p:nvPr>
        </p:nvSpPr>
        <p:spPr/>
        <p:txBody>
          <a:bodyPr/>
          <a:lstStyle/>
          <a:p>
            <a:r>
              <a:rPr lang="en-US" b="1" dirty="0"/>
              <a:t>In most situations, the tenant is at fault and has been very destructive to the building.</a:t>
            </a:r>
          </a:p>
        </p:txBody>
      </p:sp>
      <p:pic>
        <p:nvPicPr>
          <p:cNvPr id="2050" name="Picture 2" descr="http://runronpaul.com/wp-content/uploads/2011/12/reality-ch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95599"/>
            <a:ext cx="3810000" cy="36290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40</a:t>
            </a:fld>
            <a:endParaRPr lang="en-US" dirty="0"/>
          </a:p>
        </p:txBody>
      </p:sp>
    </p:spTree>
    <p:extLst>
      <p:ext uri="{BB962C8B-B14F-4D97-AF65-F5344CB8AC3E}">
        <p14:creationId xmlns:p14="http://schemas.microsoft.com/office/powerpoint/2010/main" val="3183060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846438"/>
            <a:ext cx="8077200" cy="2133600"/>
          </a:xfrm>
        </p:spPr>
        <p:txBody>
          <a:bodyPr>
            <a:normAutofit/>
          </a:bodyPr>
          <a:lstStyle/>
          <a:p>
            <a:pPr algn="ctr"/>
            <a:r>
              <a:rPr lang="en-US" sz="6000" dirty="0"/>
              <a:t>Rent</a:t>
            </a:r>
          </a:p>
        </p:txBody>
      </p:sp>
      <p:sp>
        <p:nvSpPr>
          <p:cNvPr id="2" name="Slide Number Placeholder 1"/>
          <p:cNvSpPr>
            <a:spLocks noGrp="1"/>
          </p:cNvSpPr>
          <p:nvPr>
            <p:ph type="sldNum" sz="quarter" idx="12"/>
          </p:nvPr>
        </p:nvSpPr>
        <p:spPr/>
        <p:txBody>
          <a:bodyPr/>
          <a:lstStyle/>
          <a:p>
            <a:pPr>
              <a:defRPr/>
            </a:pPr>
            <a:fld id="{ACC6D7B9-9EAF-4B6E-BC32-A7DA77C9E17B}" type="slidenum">
              <a:rPr lang="en-US" smtClean="0"/>
              <a:pPr>
                <a:defRPr/>
              </a:pPr>
              <a:t>41</a:t>
            </a:fld>
            <a:endParaRPr lang="en-US" dirty="0"/>
          </a:p>
        </p:txBody>
      </p:sp>
    </p:spTree>
    <p:extLst>
      <p:ext uri="{BB962C8B-B14F-4D97-AF65-F5344CB8AC3E}">
        <p14:creationId xmlns:p14="http://schemas.microsoft.com/office/powerpoint/2010/main" val="3366964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Rent</a:t>
            </a:r>
          </a:p>
        </p:txBody>
      </p:sp>
      <p:sp>
        <p:nvSpPr>
          <p:cNvPr id="3" name="Content Placeholder 2"/>
          <p:cNvSpPr>
            <a:spLocks noGrp="1"/>
          </p:cNvSpPr>
          <p:nvPr>
            <p:ph idx="1"/>
          </p:nvPr>
        </p:nvSpPr>
        <p:spPr>
          <a:xfrm>
            <a:off x="457200" y="1600201"/>
            <a:ext cx="8229600" cy="4800600"/>
          </a:xfrm>
        </p:spPr>
        <p:txBody>
          <a:bodyPr/>
          <a:lstStyle/>
          <a:p>
            <a:r>
              <a:rPr lang="en-US" b="1" dirty="0"/>
              <a:t>1.  Agreement between landlord and tenant</a:t>
            </a:r>
            <a:br>
              <a:rPr lang="en-US" b="1" dirty="0"/>
            </a:br>
            <a:r>
              <a:rPr lang="en-US" b="1" dirty="0"/>
              <a:t>      (free market)</a:t>
            </a:r>
          </a:p>
          <a:p>
            <a:pPr marL="118872" indent="0">
              <a:buNone/>
            </a:pPr>
            <a:endParaRPr lang="en-US" b="1" dirty="0"/>
          </a:p>
          <a:p>
            <a:pPr marL="118872" indent="0">
              <a:buNone/>
            </a:pPr>
            <a:endParaRPr lang="en-US" b="1" dirty="0"/>
          </a:p>
          <a:p>
            <a:r>
              <a:rPr lang="en-US" b="1" dirty="0"/>
              <a:t>2.  Limited by government (rent control)</a:t>
            </a:r>
          </a:p>
        </p:txBody>
      </p:sp>
      <p:pic>
        <p:nvPicPr>
          <p:cNvPr id="1028" name="Picture 4" descr="http://images4.cpcache.com/product/406920874v1_460x460_Front_Color-White.jpg"/>
          <p:cNvPicPr>
            <a:picLocks noChangeAspect="1" noChangeArrowheads="1"/>
          </p:cNvPicPr>
          <p:nvPr/>
        </p:nvPicPr>
        <p:blipFill rotWithShape="1">
          <a:blip r:embed="rId2">
            <a:extLst>
              <a:ext uri="{28A0092B-C50C-407E-A947-70E740481C1C}">
                <a14:useLocalDpi xmlns:a14="http://schemas.microsoft.com/office/drawing/2010/main" val="0"/>
              </a:ext>
            </a:extLst>
          </a:blip>
          <a:srcRect l="8370" t="37717" r="8478" b="37500"/>
          <a:stretch/>
        </p:blipFill>
        <p:spPr bwMode="auto">
          <a:xfrm>
            <a:off x="4953000" y="2286000"/>
            <a:ext cx="3643313"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_JTd2KOgmF9A/Ssr-MZELRlI/AAAAAAAAA2k/p4ONn4kfDfI/s400/oldrentcontrol.jpg"/>
          <p:cNvPicPr>
            <a:picLocks noChangeAspect="1" noChangeArrowheads="1"/>
          </p:cNvPicPr>
          <p:nvPr/>
        </p:nvPicPr>
        <p:blipFill rotWithShape="1">
          <a:blip r:embed="rId3">
            <a:extLst>
              <a:ext uri="{28A0092B-C50C-407E-A947-70E740481C1C}">
                <a14:useLocalDpi xmlns:a14="http://schemas.microsoft.com/office/drawing/2010/main" val="0"/>
              </a:ext>
            </a:extLst>
          </a:blip>
          <a:srcRect l="21936" r="6358" b="22666"/>
          <a:stretch/>
        </p:blipFill>
        <p:spPr bwMode="auto">
          <a:xfrm>
            <a:off x="1990871" y="4267200"/>
            <a:ext cx="2952751" cy="24707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42</a:t>
            </a:fld>
            <a:endParaRPr lang="en-US" dirty="0"/>
          </a:p>
        </p:txBody>
      </p:sp>
    </p:spTree>
    <p:extLst>
      <p:ext uri="{BB962C8B-B14F-4D97-AF65-F5344CB8AC3E}">
        <p14:creationId xmlns:p14="http://schemas.microsoft.com/office/powerpoint/2010/main" val="13528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a:t>Town of Telluride</a:t>
            </a:r>
          </a:p>
        </p:txBody>
      </p:sp>
      <p:sp>
        <p:nvSpPr>
          <p:cNvPr id="11267" name="Rectangle 3"/>
          <p:cNvSpPr>
            <a:spLocks noGrp="1" noChangeArrowheads="1"/>
          </p:cNvSpPr>
          <p:nvPr>
            <p:ph idx="1"/>
          </p:nvPr>
        </p:nvSpPr>
        <p:spPr/>
        <p:txBody>
          <a:bodyPr/>
          <a:lstStyle/>
          <a:p>
            <a:pPr eaLnBrk="1" hangingPunct="1"/>
            <a:endParaRPr lang="en-US" dirty="0"/>
          </a:p>
        </p:txBody>
      </p:sp>
      <p:pic>
        <p:nvPicPr>
          <p:cNvPr id="11268" name="Picture 5" descr="Court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318928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lgTRide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90800"/>
            <a:ext cx="5105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think of rent control laws?</a:t>
            </a:r>
          </a:p>
        </p:txBody>
      </p:sp>
      <p:sp>
        <p:nvSpPr>
          <p:cNvPr id="3" name="Content Placeholder 2"/>
          <p:cNvSpPr>
            <a:spLocks noGrp="1"/>
          </p:cNvSpPr>
          <p:nvPr>
            <p:ph idx="1"/>
          </p:nvPr>
        </p:nvSpPr>
        <p:spPr>
          <a:xfrm>
            <a:off x="457200" y="1775191"/>
            <a:ext cx="8229600" cy="4778009"/>
          </a:xfrm>
        </p:spPr>
        <p:txBody>
          <a:bodyPr>
            <a:normAutofit fontScale="92500"/>
          </a:bodyPr>
          <a:lstStyle/>
          <a:p>
            <a:pPr marL="633222" indent="-514350">
              <a:spcAft>
                <a:spcPts val="1200"/>
              </a:spcAft>
              <a:buFont typeface="+mj-lt"/>
              <a:buAutoNum type="alphaUcPeriod"/>
            </a:pPr>
            <a:r>
              <a:rPr lang="en-US" b="1" dirty="0"/>
              <a:t>Should be illegal under all circumstances; free market should determine rent (capitalistic approach).</a:t>
            </a:r>
          </a:p>
          <a:p>
            <a:pPr marL="633222" indent="-514350">
              <a:spcAft>
                <a:spcPts val="1200"/>
              </a:spcAft>
              <a:buFont typeface="+mj-lt"/>
              <a:buAutoNum type="alphaUcPeriod"/>
            </a:pPr>
            <a:r>
              <a:rPr lang="en-US" b="1" dirty="0"/>
              <a:t>All rent should be governmentally controlled to protect tenants (socialistic approach).</a:t>
            </a:r>
          </a:p>
          <a:p>
            <a:pPr marL="633222" indent="-514350">
              <a:spcAft>
                <a:spcPts val="1200"/>
              </a:spcAft>
              <a:buFont typeface="+mj-lt"/>
              <a:buAutoNum type="alphaUcPeriod"/>
            </a:pPr>
            <a:r>
              <a:rPr lang="en-US" b="1" dirty="0"/>
              <a:t>It all depends – but in </a:t>
            </a:r>
            <a:r>
              <a:rPr lang="en-US" b="1" i="1" dirty="0"/>
              <a:t>many</a:t>
            </a:r>
            <a:r>
              <a:rPr lang="en-US" b="1" dirty="0"/>
              <a:t> cases, rent control may be justified.</a:t>
            </a:r>
          </a:p>
          <a:p>
            <a:pPr marL="633222" indent="-514350">
              <a:spcAft>
                <a:spcPts val="1200"/>
              </a:spcAft>
              <a:buFont typeface="+mj-lt"/>
              <a:buAutoNum type="alphaUcPeriod"/>
            </a:pPr>
            <a:r>
              <a:rPr lang="en-US" b="1" dirty="0"/>
              <a:t>It all depends – but in only </a:t>
            </a:r>
            <a:r>
              <a:rPr lang="en-US" b="1" i="1" dirty="0"/>
              <a:t>a few rare </a:t>
            </a:r>
            <a:r>
              <a:rPr lang="en-US" b="1" dirty="0"/>
              <a:t>cases would rent control be justified.</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44</a:t>
            </a:fld>
            <a:endParaRPr lang="en-US" dirty="0"/>
          </a:p>
        </p:txBody>
      </p:sp>
    </p:spTree>
    <p:extLst>
      <p:ext uri="{BB962C8B-B14F-4D97-AF65-F5344CB8AC3E}">
        <p14:creationId xmlns:p14="http://schemas.microsoft.com/office/powerpoint/2010/main" val="3738427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447800"/>
            <a:ext cx="8077200" cy="1673352"/>
          </a:xfrm>
        </p:spPr>
        <p:txBody>
          <a:bodyPr/>
          <a:lstStyle/>
          <a:p>
            <a:pPr algn="ctr"/>
            <a:r>
              <a:rPr lang="en-US" dirty="0"/>
              <a:t>Use of Premises</a:t>
            </a:r>
          </a:p>
        </p:txBody>
      </p:sp>
      <p:sp>
        <p:nvSpPr>
          <p:cNvPr id="2" name="Slide Number Placeholder 1"/>
          <p:cNvSpPr>
            <a:spLocks noGrp="1"/>
          </p:cNvSpPr>
          <p:nvPr>
            <p:ph type="sldNum" sz="quarter" idx="12"/>
          </p:nvPr>
        </p:nvSpPr>
        <p:spPr/>
        <p:txBody>
          <a:bodyPr/>
          <a:lstStyle/>
          <a:p>
            <a:pPr>
              <a:defRPr/>
            </a:pPr>
            <a:fld id="{ACC6D7B9-9EAF-4B6E-BC32-A7DA77C9E17B}" type="slidenum">
              <a:rPr lang="en-US" smtClean="0"/>
              <a:pPr>
                <a:defRPr/>
              </a:pPr>
              <a:t>45</a:t>
            </a:fld>
            <a:endParaRPr lang="en-US" dirty="0"/>
          </a:p>
        </p:txBody>
      </p:sp>
    </p:spTree>
    <p:extLst>
      <p:ext uri="{BB962C8B-B14F-4D97-AF65-F5344CB8AC3E}">
        <p14:creationId xmlns:p14="http://schemas.microsoft.com/office/powerpoint/2010/main" val="3790795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Rules</a:t>
            </a:r>
          </a:p>
        </p:txBody>
      </p:sp>
      <p:sp>
        <p:nvSpPr>
          <p:cNvPr id="3" name="Content Placeholder 2"/>
          <p:cNvSpPr>
            <a:spLocks noGrp="1"/>
          </p:cNvSpPr>
          <p:nvPr>
            <p:ph idx="1"/>
          </p:nvPr>
        </p:nvSpPr>
        <p:spPr/>
        <p:txBody>
          <a:bodyPr/>
          <a:lstStyle/>
          <a:p>
            <a:r>
              <a:rPr lang="en-US" b="1" dirty="0"/>
              <a:t>Silent lease = any legal use</a:t>
            </a:r>
          </a:p>
          <a:p>
            <a:endParaRPr lang="en-US" b="1" dirty="0"/>
          </a:p>
          <a:p>
            <a:r>
              <a:rPr lang="en-US" b="1" dirty="0"/>
              <a:t>Lease indicates use = precatory; not a limitation (unless residential)</a:t>
            </a:r>
          </a:p>
          <a:p>
            <a:endParaRPr lang="en-US" b="1" dirty="0"/>
          </a:p>
          <a:p>
            <a:r>
              <a:rPr lang="en-US" b="1" dirty="0"/>
              <a:t>Lease restricts use = only the allowed use</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46</a:t>
            </a:fld>
            <a:endParaRPr lang="en-US" dirty="0"/>
          </a:p>
        </p:txBody>
      </p:sp>
    </p:spTree>
    <p:extLst>
      <p:ext uri="{BB962C8B-B14F-4D97-AF65-F5344CB8AC3E}">
        <p14:creationId xmlns:p14="http://schemas.microsoft.com/office/powerpoint/2010/main" val="591406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 of tenant’s illegal activities on property</a:t>
            </a:r>
          </a:p>
        </p:txBody>
      </p:sp>
      <p:pic>
        <p:nvPicPr>
          <p:cNvPr id="2050" name="Picture 2" descr="http://www.mappsd.org/Lab-Bedroom.jpg"/>
          <p:cNvPicPr>
            <a:picLocks noChangeAspect="1" noChangeArrowheads="1"/>
          </p:cNvPicPr>
          <p:nvPr/>
        </p:nvPicPr>
        <p:blipFill rotWithShape="1">
          <a:blip r:embed="rId2">
            <a:extLst>
              <a:ext uri="{28A0092B-C50C-407E-A947-70E740481C1C}">
                <a14:useLocalDpi xmlns:a14="http://schemas.microsoft.com/office/drawing/2010/main" val="0"/>
              </a:ext>
            </a:extLst>
          </a:blip>
          <a:srcRect r="15472"/>
          <a:stretch/>
        </p:blipFill>
        <p:spPr bwMode="auto">
          <a:xfrm>
            <a:off x="228601" y="1752600"/>
            <a:ext cx="412908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uncoached.com/wp-content/uploads/2009/10/bedrooms-in-german-brothels-004.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70" t="24655" r="19920" b="1381"/>
          <a:stretch/>
        </p:blipFill>
        <p:spPr bwMode="auto">
          <a:xfrm>
            <a:off x="4419600" y="3276600"/>
            <a:ext cx="4500563" cy="34004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CF1BFB44-153F-4526-8787-46D1DF5072C7}" type="slidenum">
              <a:rPr lang="en-US" smtClean="0"/>
              <a:pPr>
                <a:defRPr/>
              </a:pPr>
              <a:t>47</a:t>
            </a:fld>
            <a:endParaRPr lang="en-US" dirty="0"/>
          </a:p>
        </p:txBody>
      </p:sp>
    </p:spTree>
    <p:extLst>
      <p:ext uri="{BB962C8B-B14F-4D97-AF65-F5344CB8AC3E}">
        <p14:creationId xmlns:p14="http://schemas.microsoft.com/office/powerpoint/2010/main" val="3429435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Tenant’s illegal activities on property</a:t>
            </a:r>
          </a:p>
        </p:txBody>
      </p:sp>
      <p:sp>
        <p:nvSpPr>
          <p:cNvPr id="3" name="Content Placeholder 2"/>
          <p:cNvSpPr>
            <a:spLocks noGrp="1"/>
          </p:cNvSpPr>
          <p:nvPr>
            <p:ph idx="1"/>
          </p:nvPr>
        </p:nvSpPr>
        <p:spPr/>
        <p:txBody>
          <a:bodyPr/>
          <a:lstStyle/>
          <a:p>
            <a:r>
              <a:rPr lang="en-US" b="1" dirty="0"/>
              <a:t>Common Law</a:t>
            </a:r>
          </a:p>
          <a:p>
            <a:pPr lvl="1"/>
            <a:r>
              <a:rPr lang="en-US" b="1" dirty="0"/>
              <a:t>Unless lease provision, tenant does not forfeit lease</a:t>
            </a:r>
          </a:p>
          <a:p>
            <a:pPr lvl="1"/>
            <a:endParaRPr lang="en-US" b="1" dirty="0"/>
          </a:p>
          <a:p>
            <a:r>
              <a:rPr lang="en-US" b="1" dirty="0"/>
              <a:t>Modern Law</a:t>
            </a:r>
          </a:p>
          <a:p>
            <a:pPr lvl="1"/>
            <a:r>
              <a:rPr lang="en-US" b="1" dirty="0"/>
              <a:t>Tenant forfeits lease (also, forfeiture typically provided by lease provision)</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48</a:t>
            </a:fld>
            <a:endParaRPr lang="en-US" dirty="0"/>
          </a:p>
        </p:txBody>
      </p:sp>
    </p:spTree>
    <p:extLst>
      <p:ext uri="{BB962C8B-B14F-4D97-AF65-F5344CB8AC3E}">
        <p14:creationId xmlns:p14="http://schemas.microsoft.com/office/powerpoint/2010/main" val="2029569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a:t>
            </a:r>
          </a:p>
        </p:txBody>
      </p:sp>
      <p:sp>
        <p:nvSpPr>
          <p:cNvPr id="3" name="Content Placeholder 2"/>
          <p:cNvSpPr>
            <a:spLocks noGrp="1"/>
          </p:cNvSpPr>
          <p:nvPr>
            <p:ph idx="1"/>
          </p:nvPr>
        </p:nvSpPr>
        <p:spPr/>
        <p:txBody>
          <a:bodyPr/>
          <a:lstStyle/>
          <a:p>
            <a:r>
              <a:rPr lang="en-US" b="1" dirty="0"/>
              <a:t>Tenant has duties (similar to a life tenant) not to commit voluntary or involuntary waste.</a:t>
            </a:r>
          </a:p>
          <a:p>
            <a:endParaRPr lang="en-US" b="1" dirty="0"/>
          </a:p>
          <a:p>
            <a:r>
              <a:rPr lang="en-US" b="1" dirty="0"/>
              <a:t>Note interface with implied warranty of habitability.</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49</a:t>
            </a:fld>
            <a:endParaRPr lang="en-US" dirty="0"/>
          </a:p>
        </p:txBody>
      </p:sp>
    </p:spTree>
    <p:extLst>
      <p:ext uri="{BB962C8B-B14F-4D97-AF65-F5344CB8AC3E}">
        <p14:creationId xmlns:p14="http://schemas.microsoft.com/office/powerpoint/2010/main" val="301930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US" b="1" dirty="0"/>
              <a:t>Types of Tenancies</a:t>
            </a:r>
          </a:p>
        </p:txBody>
      </p:sp>
      <p:sp>
        <p:nvSpPr>
          <p:cNvPr id="4099" name="Rectangle 6"/>
          <p:cNvSpPr>
            <a:spLocks noGrp="1" noChangeArrowheads="1"/>
          </p:cNvSpPr>
          <p:nvPr>
            <p:ph idx="1"/>
          </p:nvPr>
        </p:nvSpPr>
        <p:spPr>
          <a:xfrm>
            <a:off x="533400" y="1828800"/>
            <a:ext cx="8229600" cy="4114800"/>
          </a:xfrm>
        </p:spPr>
        <p:txBody>
          <a:bodyPr/>
          <a:lstStyle/>
          <a:p>
            <a:pPr eaLnBrk="1" hangingPunct="1">
              <a:spcAft>
                <a:spcPct val="100000"/>
              </a:spcAft>
            </a:pPr>
            <a:r>
              <a:rPr lang="en-US" b="1" dirty="0"/>
              <a:t>2.  Periodic Tenancy</a:t>
            </a:r>
          </a:p>
          <a:p>
            <a:pPr lvl="1">
              <a:spcAft>
                <a:spcPct val="100000"/>
              </a:spcAft>
            </a:pPr>
            <a:r>
              <a:rPr lang="en-US" b="1" dirty="0"/>
              <a:t>Fixed term which renews automatically unless steps are taken to terminate.</a:t>
            </a:r>
          </a:p>
          <a:p>
            <a:pPr lvl="1">
              <a:spcAft>
                <a:spcPct val="100000"/>
              </a:spcAft>
            </a:pPr>
            <a:r>
              <a:rPr lang="en-US" b="1" dirty="0"/>
              <a:t>“month-to-month”  “year-to-year”</a:t>
            </a:r>
          </a:p>
        </p:txBody>
      </p:sp>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5</a:t>
            </a:fld>
            <a:endParaRPr lang="en-US" dirty="0"/>
          </a:p>
        </p:txBody>
      </p:sp>
    </p:spTree>
    <p:extLst>
      <p:ext uri="{BB962C8B-B14F-4D97-AF65-F5344CB8AC3E}">
        <p14:creationId xmlns:p14="http://schemas.microsoft.com/office/powerpoint/2010/main" val="1403640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Fixtures v. Improvements</a:t>
            </a:r>
          </a:p>
        </p:txBody>
      </p:sp>
      <p:sp>
        <p:nvSpPr>
          <p:cNvPr id="3" name="Content Placeholder 2"/>
          <p:cNvSpPr>
            <a:spLocks noGrp="1"/>
          </p:cNvSpPr>
          <p:nvPr>
            <p:ph idx="1"/>
          </p:nvPr>
        </p:nvSpPr>
        <p:spPr/>
        <p:txBody>
          <a:bodyPr>
            <a:normAutofit fontScale="92500" lnSpcReduction="20000"/>
          </a:bodyPr>
          <a:lstStyle/>
          <a:p>
            <a:pPr>
              <a:lnSpc>
                <a:spcPct val="110000"/>
              </a:lnSpc>
            </a:pPr>
            <a:r>
              <a:rPr lang="en-US" b="1" dirty="0"/>
              <a:t>If tenant installed fixture, tenant may remove and take as long as</a:t>
            </a:r>
          </a:p>
          <a:p>
            <a:pPr lvl="1">
              <a:lnSpc>
                <a:spcPct val="110000"/>
              </a:lnSpc>
            </a:pPr>
            <a:r>
              <a:rPr lang="en-US" b="1" dirty="0"/>
              <a:t>No substantial damage, and </a:t>
            </a:r>
          </a:p>
          <a:p>
            <a:pPr lvl="1">
              <a:lnSpc>
                <a:spcPct val="110000"/>
              </a:lnSpc>
            </a:pPr>
            <a:r>
              <a:rPr lang="en-US" b="1" dirty="0"/>
              <a:t>Repair (or pay for) all damage.</a:t>
            </a:r>
          </a:p>
          <a:p>
            <a:pPr lvl="1">
              <a:lnSpc>
                <a:spcPct val="110000"/>
              </a:lnSpc>
            </a:pPr>
            <a:endParaRPr lang="en-US" b="1" dirty="0"/>
          </a:p>
          <a:p>
            <a:pPr>
              <a:lnSpc>
                <a:spcPct val="110000"/>
              </a:lnSpc>
            </a:pPr>
            <a:r>
              <a:rPr lang="en-US" b="1" dirty="0"/>
              <a:t>If tenant made improvement, it stays with property.</a:t>
            </a:r>
          </a:p>
          <a:p>
            <a:pPr>
              <a:lnSpc>
                <a:spcPct val="110000"/>
              </a:lnSpc>
            </a:pPr>
            <a:endParaRPr lang="en-US" b="1" dirty="0"/>
          </a:p>
          <a:p>
            <a:pPr>
              <a:lnSpc>
                <a:spcPct val="110000"/>
              </a:lnSpc>
            </a:pPr>
            <a:r>
              <a:rPr lang="en-US" b="1" dirty="0"/>
              <a:t>Issue = Has personal property (fixture) morphed all the way to real property?</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50</a:t>
            </a:fld>
            <a:endParaRPr lang="en-US" dirty="0"/>
          </a:p>
        </p:txBody>
      </p:sp>
    </p:spTree>
    <p:extLst>
      <p:ext uri="{BB962C8B-B14F-4D97-AF65-F5344CB8AC3E}">
        <p14:creationId xmlns:p14="http://schemas.microsoft.com/office/powerpoint/2010/main" val="3548065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8848"/>
            <a:ext cx="8077200" cy="1673352"/>
          </a:xfrm>
        </p:spPr>
        <p:txBody>
          <a:bodyPr/>
          <a:lstStyle/>
          <a:p>
            <a:pPr algn="ctr"/>
            <a:r>
              <a:rPr lang="en-US" dirty="0"/>
              <a:t>Injuries to Persons on Property</a:t>
            </a:r>
          </a:p>
        </p:txBody>
      </p:sp>
      <p:pic>
        <p:nvPicPr>
          <p:cNvPr id="3074" name="Picture 2" descr="Tripping Down Stairs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4191000" cy="466248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CC6D7B9-9EAF-4B6E-BC32-A7DA77C9E17B}" type="slidenum">
              <a:rPr lang="en-US" smtClean="0"/>
              <a:pPr>
                <a:defRPr/>
              </a:pPr>
              <a:t>51</a:t>
            </a:fld>
            <a:endParaRPr lang="en-US" dirty="0"/>
          </a:p>
        </p:txBody>
      </p:sp>
    </p:spTree>
    <p:extLst>
      <p:ext uri="{BB962C8B-B14F-4D97-AF65-F5344CB8AC3E}">
        <p14:creationId xmlns:p14="http://schemas.microsoft.com/office/powerpoint/2010/main" val="3462157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Law</a:t>
            </a:r>
          </a:p>
        </p:txBody>
      </p:sp>
      <p:sp>
        <p:nvSpPr>
          <p:cNvPr id="3" name="Content Placeholder 2"/>
          <p:cNvSpPr>
            <a:spLocks noGrp="1"/>
          </p:cNvSpPr>
          <p:nvPr>
            <p:ph idx="1"/>
          </p:nvPr>
        </p:nvSpPr>
        <p:spPr/>
        <p:txBody>
          <a:bodyPr/>
          <a:lstStyle/>
          <a:p>
            <a:r>
              <a:rPr lang="en-US" b="1" dirty="0"/>
              <a:t>Landlord not responsible unless: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52</a:t>
            </a:fld>
            <a:endParaRPr lang="en-US" dirty="0"/>
          </a:p>
        </p:txBody>
      </p:sp>
    </p:spTree>
    <p:extLst>
      <p:ext uri="{BB962C8B-B14F-4D97-AF65-F5344CB8AC3E}">
        <p14:creationId xmlns:p14="http://schemas.microsoft.com/office/powerpoint/2010/main" val="3886023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Law</a:t>
            </a:r>
          </a:p>
        </p:txBody>
      </p:sp>
      <p:sp>
        <p:nvSpPr>
          <p:cNvPr id="3" name="Content Placeholder 2"/>
          <p:cNvSpPr>
            <a:spLocks noGrp="1"/>
          </p:cNvSpPr>
          <p:nvPr>
            <p:ph idx="1"/>
          </p:nvPr>
        </p:nvSpPr>
        <p:spPr/>
        <p:txBody>
          <a:bodyPr/>
          <a:lstStyle/>
          <a:p>
            <a:r>
              <a:rPr lang="en-US" b="1" dirty="0"/>
              <a:t>Landlord not responsible unless:</a:t>
            </a:r>
          </a:p>
          <a:p>
            <a:pPr lvl="1"/>
            <a:r>
              <a:rPr lang="en-US" b="1" dirty="0"/>
              <a:t>Fail to disclose known latent defects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53</a:t>
            </a:fld>
            <a:endParaRPr lang="en-US" dirty="0"/>
          </a:p>
        </p:txBody>
      </p:sp>
    </p:spTree>
    <p:extLst>
      <p:ext uri="{BB962C8B-B14F-4D97-AF65-F5344CB8AC3E}">
        <p14:creationId xmlns:p14="http://schemas.microsoft.com/office/powerpoint/2010/main" val="1235865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Law</a:t>
            </a:r>
          </a:p>
        </p:txBody>
      </p:sp>
      <p:sp>
        <p:nvSpPr>
          <p:cNvPr id="3" name="Content Placeholder 2"/>
          <p:cNvSpPr>
            <a:spLocks noGrp="1"/>
          </p:cNvSpPr>
          <p:nvPr>
            <p:ph idx="1"/>
          </p:nvPr>
        </p:nvSpPr>
        <p:spPr/>
        <p:txBody>
          <a:bodyPr/>
          <a:lstStyle/>
          <a:p>
            <a:r>
              <a:rPr lang="en-US" b="1" dirty="0"/>
              <a:t>Landlord not responsible unless:</a:t>
            </a:r>
          </a:p>
          <a:p>
            <a:pPr lvl="1"/>
            <a:r>
              <a:rPr lang="en-US" b="1" dirty="0"/>
              <a:t>Fail to disclose known latent defects</a:t>
            </a:r>
          </a:p>
          <a:p>
            <a:pPr lvl="1"/>
            <a:r>
              <a:rPr lang="en-US" b="1" dirty="0"/>
              <a:t>Leased for admission of public</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54</a:t>
            </a:fld>
            <a:endParaRPr lang="en-US" dirty="0"/>
          </a:p>
        </p:txBody>
      </p:sp>
    </p:spTree>
    <p:extLst>
      <p:ext uri="{BB962C8B-B14F-4D97-AF65-F5344CB8AC3E}">
        <p14:creationId xmlns:p14="http://schemas.microsoft.com/office/powerpoint/2010/main" val="4227606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Law</a:t>
            </a:r>
          </a:p>
        </p:txBody>
      </p:sp>
      <p:sp>
        <p:nvSpPr>
          <p:cNvPr id="3" name="Content Placeholder 2"/>
          <p:cNvSpPr>
            <a:spLocks noGrp="1"/>
          </p:cNvSpPr>
          <p:nvPr>
            <p:ph idx="1"/>
          </p:nvPr>
        </p:nvSpPr>
        <p:spPr/>
        <p:txBody>
          <a:bodyPr/>
          <a:lstStyle/>
          <a:p>
            <a:r>
              <a:rPr lang="en-US" b="1" dirty="0"/>
              <a:t>Landlord not responsible unless:</a:t>
            </a:r>
          </a:p>
          <a:p>
            <a:pPr lvl="1"/>
            <a:r>
              <a:rPr lang="en-US" b="1" dirty="0"/>
              <a:t>Fail to disclose known latent defects</a:t>
            </a:r>
          </a:p>
          <a:p>
            <a:pPr lvl="1"/>
            <a:r>
              <a:rPr lang="en-US" b="1" dirty="0"/>
              <a:t>Leased for admission of public</a:t>
            </a:r>
          </a:p>
          <a:p>
            <a:pPr lvl="1"/>
            <a:r>
              <a:rPr lang="en-US" b="1" dirty="0"/>
              <a:t>Short-term lease of furnished dwellings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55</a:t>
            </a:fld>
            <a:endParaRPr lang="en-US" dirty="0"/>
          </a:p>
        </p:txBody>
      </p:sp>
    </p:spTree>
    <p:extLst>
      <p:ext uri="{BB962C8B-B14F-4D97-AF65-F5344CB8AC3E}">
        <p14:creationId xmlns:p14="http://schemas.microsoft.com/office/powerpoint/2010/main" val="3913856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Law</a:t>
            </a:r>
          </a:p>
        </p:txBody>
      </p:sp>
      <p:sp>
        <p:nvSpPr>
          <p:cNvPr id="3" name="Content Placeholder 2"/>
          <p:cNvSpPr>
            <a:spLocks noGrp="1"/>
          </p:cNvSpPr>
          <p:nvPr>
            <p:ph idx="1"/>
          </p:nvPr>
        </p:nvSpPr>
        <p:spPr/>
        <p:txBody>
          <a:bodyPr/>
          <a:lstStyle/>
          <a:p>
            <a:r>
              <a:rPr lang="en-US" b="1" dirty="0"/>
              <a:t>Landlord not responsible unless:</a:t>
            </a:r>
          </a:p>
          <a:p>
            <a:pPr lvl="1"/>
            <a:r>
              <a:rPr lang="en-US" b="1" dirty="0"/>
              <a:t>Fail to disclose known latent defects</a:t>
            </a:r>
          </a:p>
          <a:p>
            <a:pPr lvl="1"/>
            <a:r>
              <a:rPr lang="en-US" b="1" dirty="0"/>
              <a:t>Leased for admission of public</a:t>
            </a:r>
          </a:p>
          <a:p>
            <a:pPr lvl="1"/>
            <a:r>
              <a:rPr lang="en-US" b="1" dirty="0"/>
              <a:t>Short-term lease of furnished dwellings</a:t>
            </a:r>
          </a:p>
          <a:p>
            <a:pPr lvl="1"/>
            <a:r>
              <a:rPr lang="en-US" b="1" dirty="0"/>
              <a:t>Breach of express covenant to repair</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56</a:t>
            </a:fld>
            <a:endParaRPr lang="en-US" dirty="0"/>
          </a:p>
        </p:txBody>
      </p:sp>
    </p:spTree>
    <p:extLst>
      <p:ext uri="{BB962C8B-B14F-4D97-AF65-F5344CB8AC3E}">
        <p14:creationId xmlns:p14="http://schemas.microsoft.com/office/powerpoint/2010/main" val="2755733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Law</a:t>
            </a:r>
          </a:p>
        </p:txBody>
      </p:sp>
      <p:sp>
        <p:nvSpPr>
          <p:cNvPr id="3" name="Content Placeholder 2"/>
          <p:cNvSpPr>
            <a:spLocks noGrp="1"/>
          </p:cNvSpPr>
          <p:nvPr>
            <p:ph idx="1"/>
          </p:nvPr>
        </p:nvSpPr>
        <p:spPr/>
        <p:txBody>
          <a:bodyPr/>
          <a:lstStyle/>
          <a:p>
            <a:r>
              <a:rPr lang="en-US" b="1" dirty="0"/>
              <a:t>Landlord not responsible unless:</a:t>
            </a:r>
          </a:p>
          <a:p>
            <a:pPr lvl="1"/>
            <a:r>
              <a:rPr lang="en-US" b="1" dirty="0"/>
              <a:t>Fail to disclose known latent defects</a:t>
            </a:r>
          </a:p>
          <a:p>
            <a:pPr lvl="1"/>
            <a:r>
              <a:rPr lang="en-US" b="1" dirty="0"/>
              <a:t>Leased for admission of public</a:t>
            </a:r>
          </a:p>
          <a:p>
            <a:pPr lvl="1"/>
            <a:r>
              <a:rPr lang="en-US" b="1" dirty="0"/>
              <a:t>Short-term lease of furnished dwellings</a:t>
            </a:r>
          </a:p>
          <a:p>
            <a:pPr lvl="1"/>
            <a:r>
              <a:rPr lang="en-US" b="1" dirty="0"/>
              <a:t>Breach of express covenant to repair</a:t>
            </a:r>
          </a:p>
          <a:p>
            <a:pPr lvl="1"/>
            <a:r>
              <a:rPr lang="en-US" b="1" dirty="0"/>
              <a:t>Negligence in making repairs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57</a:t>
            </a:fld>
            <a:endParaRPr lang="en-US" dirty="0"/>
          </a:p>
        </p:txBody>
      </p:sp>
    </p:spTree>
    <p:extLst>
      <p:ext uri="{BB962C8B-B14F-4D97-AF65-F5344CB8AC3E}">
        <p14:creationId xmlns:p14="http://schemas.microsoft.com/office/powerpoint/2010/main" val="3237115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Law</a:t>
            </a:r>
          </a:p>
        </p:txBody>
      </p:sp>
      <p:sp>
        <p:nvSpPr>
          <p:cNvPr id="3" name="Content Placeholder 2"/>
          <p:cNvSpPr>
            <a:spLocks noGrp="1"/>
          </p:cNvSpPr>
          <p:nvPr>
            <p:ph idx="1"/>
          </p:nvPr>
        </p:nvSpPr>
        <p:spPr/>
        <p:txBody>
          <a:bodyPr/>
          <a:lstStyle/>
          <a:p>
            <a:r>
              <a:rPr lang="en-US" b="1" dirty="0"/>
              <a:t>Landlord not responsible unless:</a:t>
            </a:r>
          </a:p>
          <a:p>
            <a:pPr lvl="1"/>
            <a:r>
              <a:rPr lang="en-US" b="1" dirty="0"/>
              <a:t>Fail to disclose known latent defects</a:t>
            </a:r>
          </a:p>
          <a:p>
            <a:pPr lvl="1"/>
            <a:r>
              <a:rPr lang="en-US" b="1" dirty="0"/>
              <a:t>Leased for admission of public</a:t>
            </a:r>
          </a:p>
          <a:p>
            <a:pPr lvl="1"/>
            <a:r>
              <a:rPr lang="en-US" b="1" dirty="0"/>
              <a:t>Short-term lease of furnished dwellings</a:t>
            </a:r>
          </a:p>
          <a:p>
            <a:pPr lvl="1"/>
            <a:r>
              <a:rPr lang="en-US" b="1" dirty="0"/>
              <a:t>Breach of express covenant to repair</a:t>
            </a:r>
          </a:p>
          <a:p>
            <a:pPr lvl="1"/>
            <a:r>
              <a:rPr lang="en-US" b="1" dirty="0"/>
              <a:t>Negligence in making repairs</a:t>
            </a:r>
          </a:p>
          <a:p>
            <a:pPr lvl="1"/>
            <a:r>
              <a:rPr lang="en-US" b="1" dirty="0"/>
              <a:t>Injury in common area under landlord’s control</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58</a:t>
            </a:fld>
            <a:endParaRPr lang="en-US" dirty="0"/>
          </a:p>
        </p:txBody>
      </p:sp>
    </p:spTree>
    <p:extLst>
      <p:ext uri="{BB962C8B-B14F-4D97-AF65-F5344CB8AC3E}">
        <p14:creationId xmlns:p14="http://schemas.microsoft.com/office/powerpoint/2010/main" val="3719131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Law</a:t>
            </a:r>
          </a:p>
        </p:txBody>
      </p:sp>
      <p:sp>
        <p:nvSpPr>
          <p:cNvPr id="3" name="Content Placeholder 2"/>
          <p:cNvSpPr>
            <a:spLocks noGrp="1"/>
          </p:cNvSpPr>
          <p:nvPr>
            <p:ph idx="1"/>
          </p:nvPr>
        </p:nvSpPr>
        <p:spPr/>
        <p:txBody>
          <a:bodyPr/>
          <a:lstStyle/>
          <a:p>
            <a:r>
              <a:rPr lang="en-US" b="1" dirty="0"/>
              <a:t>Landlord not responsible unless:</a:t>
            </a:r>
          </a:p>
          <a:p>
            <a:pPr lvl="1"/>
            <a:r>
              <a:rPr lang="en-US" b="1" dirty="0"/>
              <a:t>Fail to disclose known latent defects</a:t>
            </a:r>
          </a:p>
          <a:p>
            <a:pPr lvl="1"/>
            <a:r>
              <a:rPr lang="en-US" b="1" dirty="0"/>
              <a:t>Leased for admission of public</a:t>
            </a:r>
          </a:p>
          <a:p>
            <a:pPr lvl="1"/>
            <a:r>
              <a:rPr lang="en-US" b="1" dirty="0"/>
              <a:t>Short-term lease of furnished dwellings</a:t>
            </a:r>
          </a:p>
          <a:p>
            <a:pPr lvl="1"/>
            <a:r>
              <a:rPr lang="en-US" b="1" dirty="0"/>
              <a:t>Breach of express covenant to repair</a:t>
            </a:r>
          </a:p>
          <a:p>
            <a:pPr lvl="1"/>
            <a:r>
              <a:rPr lang="en-US" b="1" dirty="0"/>
              <a:t>Negligence in making repairs</a:t>
            </a:r>
          </a:p>
          <a:p>
            <a:pPr lvl="1"/>
            <a:r>
              <a:rPr lang="en-US" b="1" dirty="0"/>
              <a:t>Injury in common area under landlord’s control</a:t>
            </a:r>
          </a:p>
          <a:p>
            <a:pPr lvl="1"/>
            <a:r>
              <a:rPr lang="en-US" b="1" dirty="0"/>
              <a:t>Breach of statutory duty to repair</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59</a:t>
            </a:fld>
            <a:endParaRPr lang="en-US" dirty="0"/>
          </a:p>
        </p:txBody>
      </p:sp>
    </p:spTree>
    <p:extLst>
      <p:ext uri="{BB962C8B-B14F-4D97-AF65-F5344CB8AC3E}">
        <p14:creationId xmlns:p14="http://schemas.microsoft.com/office/powerpoint/2010/main" val="256101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US" b="1" dirty="0"/>
              <a:t>Types of Tenancies</a:t>
            </a:r>
          </a:p>
        </p:txBody>
      </p:sp>
      <p:sp>
        <p:nvSpPr>
          <p:cNvPr id="4099" name="Rectangle 6"/>
          <p:cNvSpPr>
            <a:spLocks noGrp="1" noChangeArrowheads="1"/>
          </p:cNvSpPr>
          <p:nvPr>
            <p:ph idx="1"/>
          </p:nvPr>
        </p:nvSpPr>
        <p:spPr>
          <a:xfrm>
            <a:off x="457200" y="1905000"/>
            <a:ext cx="7772400" cy="4114800"/>
          </a:xfrm>
        </p:spPr>
        <p:txBody>
          <a:bodyPr/>
          <a:lstStyle/>
          <a:p>
            <a:pPr eaLnBrk="1" hangingPunct="1">
              <a:lnSpc>
                <a:spcPct val="90000"/>
              </a:lnSpc>
              <a:spcAft>
                <a:spcPct val="100000"/>
              </a:spcAft>
            </a:pPr>
            <a:r>
              <a:rPr lang="en-US" b="1" dirty="0"/>
              <a:t>3.  Tenancy at Will</a:t>
            </a:r>
          </a:p>
          <a:p>
            <a:pPr lvl="1">
              <a:lnSpc>
                <a:spcPct val="90000"/>
              </a:lnSpc>
              <a:spcAft>
                <a:spcPct val="100000"/>
              </a:spcAft>
            </a:pPr>
            <a:r>
              <a:rPr lang="en-US" b="1" dirty="0"/>
              <a:t>No definite term</a:t>
            </a:r>
          </a:p>
          <a:p>
            <a:pPr lvl="1">
              <a:lnSpc>
                <a:spcPct val="90000"/>
              </a:lnSpc>
              <a:spcAft>
                <a:spcPct val="100000"/>
              </a:spcAft>
            </a:pPr>
            <a:r>
              <a:rPr lang="en-US" b="1" dirty="0"/>
              <a:t>Continues until either party terminates</a:t>
            </a:r>
          </a:p>
        </p:txBody>
      </p:sp>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6</a:t>
            </a:fld>
            <a:endParaRPr lang="en-US" dirty="0"/>
          </a:p>
        </p:txBody>
      </p:sp>
    </p:spTree>
    <p:extLst>
      <p:ext uri="{BB962C8B-B14F-4D97-AF65-F5344CB8AC3E}">
        <p14:creationId xmlns:p14="http://schemas.microsoft.com/office/powerpoint/2010/main" val="875964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Law</a:t>
            </a:r>
          </a:p>
        </p:txBody>
      </p:sp>
      <p:sp>
        <p:nvSpPr>
          <p:cNvPr id="3" name="Content Placeholder 2"/>
          <p:cNvSpPr>
            <a:spLocks noGrp="1"/>
          </p:cNvSpPr>
          <p:nvPr>
            <p:ph idx="1"/>
          </p:nvPr>
        </p:nvSpPr>
        <p:spPr/>
        <p:txBody>
          <a:bodyPr/>
          <a:lstStyle/>
          <a:p>
            <a:r>
              <a:rPr lang="en-US" b="1" dirty="0"/>
              <a:t>Movement to adopt tort-based rule of reasonable care and foreseeability.</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60</a:t>
            </a:fld>
            <a:endParaRPr lang="en-US" dirty="0"/>
          </a:p>
        </p:txBody>
      </p:sp>
    </p:spTree>
    <p:extLst>
      <p:ext uri="{BB962C8B-B14F-4D97-AF65-F5344CB8AC3E}">
        <p14:creationId xmlns:p14="http://schemas.microsoft.com/office/powerpoint/2010/main" val="2020928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Landlord’s duty to protect tenant from third parties</a:t>
            </a:r>
          </a:p>
        </p:txBody>
      </p:sp>
      <p:sp>
        <p:nvSpPr>
          <p:cNvPr id="3" name="Content Placeholder 2"/>
          <p:cNvSpPr>
            <a:spLocks noGrp="1"/>
          </p:cNvSpPr>
          <p:nvPr>
            <p:ph idx="1"/>
          </p:nvPr>
        </p:nvSpPr>
        <p:spPr/>
        <p:txBody>
          <a:bodyPr/>
          <a:lstStyle/>
          <a:p>
            <a:r>
              <a:rPr lang="en-US" b="1" dirty="0"/>
              <a:t>Traditional rule = no duty</a:t>
            </a:r>
          </a:p>
          <a:p>
            <a:endParaRPr lang="en-US" b="1" dirty="0"/>
          </a:p>
          <a:p>
            <a:r>
              <a:rPr lang="en-US" b="1" dirty="0"/>
              <a:t>Modern rule = Was landlord negligent?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61</a:t>
            </a:fld>
            <a:endParaRPr lang="en-US" dirty="0"/>
          </a:p>
        </p:txBody>
      </p:sp>
    </p:spTree>
    <p:extLst>
      <p:ext uri="{BB962C8B-B14F-4D97-AF65-F5344CB8AC3E}">
        <p14:creationId xmlns:p14="http://schemas.microsoft.com/office/powerpoint/2010/main" val="2496475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a:t>Walls v. Oxford Management Co.</a:t>
            </a:r>
          </a:p>
        </p:txBody>
      </p:sp>
      <p:sp>
        <p:nvSpPr>
          <p:cNvPr id="12291" name="Rectangle 3"/>
          <p:cNvSpPr>
            <a:spLocks noGrp="1" noChangeArrowheads="1"/>
          </p:cNvSpPr>
          <p:nvPr>
            <p:ph idx="1"/>
          </p:nvPr>
        </p:nvSpPr>
        <p:spPr/>
        <p:txBody>
          <a:bodyPr/>
          <a:lstStyle/>
          <a:p>
            <a:pPr eaLnBrk="1" hangingPunct="1"/>
            <a:endParaRPr lang="en-US" dirty="0"/>
          </a:p>
        </p:txBody>
      </p:sp>
      <p:pic>
        <p:nvPicPr>
          <p:cNvPr id="12292" name="Picture 5" descr="Pool and Clubhou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907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077200" cy="1673352"/>
          </a:xfrm>
        </p:spPr>
        <p:txBody>
          <a:bodyPr/>
          <a:lstStyle/>
          <a:p>
            <a:pPr algn="ctr"/>
            <a:r>
              <a:rPr lang="en-US" dirty="0"/>
              <a:t>Landlord’s Remedies</a:t>
            </a:r>
          </a:p>
        </p:txBody>
      </p:sp>
      <p:sp>
        <p:nvSpPr>
          <p:cNvPr id="3" name="Slide Number Placeholder 2"/>
          <p:cNvSpPr>
            <a:spLocks noGrp="1"/>
          </p:cNvSpPr>
          <p:nvPr>
            <p:ph type="sldNum" sz="quarter" idx="12"/>
          </p:nvPr>
        </p:nvSpPr>
        <p:spPr/>
        <p:txBody>
          <a:bodyPr/>
          <a:lstStyle/>
          <a:p>
            <a:pPr>
              <a:defRPr/>
            </a:pPr>
            <a:fld id="{ACC6D7B9-9EAF-4B6E-BC32-A7DA77C9E17B}" type="slidenum">
              <a:rPr lang="en-US" smtClean="0"/>
              <a:pPr>
                <a:defRPr/>
              </a:pPr>
              <a:t>63</a:t>
            </a:fld>
            <a:endParaRPr lang="en-US" dirty="0"/>
          </a:p>
        </p:txBody>
      </p:sp>
    </p:spTree>
    <p:extLst>
      <p:ext uri="{BB962C8B-B14F-4D97-AF65-F5344CB8AC3E}">
        <p14:creationId xmlns:p14="http://schemas.microsoft.com/office/powerpoint/2010/main" val="2295555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landlord remedies</a:t>
            </a:r>
          </a:p>
        </p:txBody>
      </p:sp>
      <p:sp>
        <p:nvSpPr>
          <p:cNvPr id="3" name="Content Placeholder 2"/>
          <p:cNvSpPr>
            <a:spLocks noGrp="1"/>
          </p:cNvSpPr>
          <p:nvPr>
            <p:ph idx="1"/>
          </p:nvPr>
        </p:nvSpPr>
        <p:spPr/>
        <p:txBody>
          <a:bodyPr/>
          <a:lstStyle/>
          <a:p>
            <a:r>
              <a:rPr lang="en-US" b="1" dirty="0"/>
              <a:t>1.  Terminate lease</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64</a:t>
            </a:fld>
            <a:endParaRPr lang="en-US" dirty="0"/>
          </a:p>
        </p:txBody>
      </p:sp>
    </p:spTree>
    <p:extLst>
      <p:ext uri="{BB962C8B-B14F-4D97-AF65-F5344CB8AC3E}">
        <p14:creationId xmlns:p14="http://schemas.microsoft.com/office/powerpoint/2010/main" val="42394110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landlord remedies</a:t>
            </a:r>
          </a:p>
        </p:txBody>
      </p:sp>
      <p:sp>
        <p:nvSpPr>
          <p:cNvPr id="3" name="Content Placeholder 2"/>
          <p:cNvSpPr>
            <a:spLocks noGrp="1"/>
          </p:cNvSpPr>
          <p:nvPr>
            <p:ph idx="1"/>
          </p:nvPr>
        </p:nvSpPr>
        <p:spPr/>
        <p:txBody>
          <a:bodyPr/>
          <a:lstStyle/>
          <a:p>
            <a:r>
              <a:rPr lang="en-US" b="1" dirty="0"/>
              <a:t>1.  Terminate lease</a:t>
            </a:r>
          </a:p>
          <a:p>
            <a:r>
              <a:rPr lang="en-US" b="1" dirty="0"/>
              <a:t>2.  Sue for damages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65</a:t>
            </a:fld>
            <a:endParaRPr lang="en-US" dirty="0"/>
          </a:p>
        </p:txBody>
      </p:sp>
    </p:spTree>
    <p:extLst>
      <p:ext uri="{BB962C8B-B14F-4D97-AF65-F5344CB8AC3E}">
        <p14:creationId xmlns:p14="http://schemas.microsoft.com/office/powerpoint/2010/main" val="2449231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landlord remedies</a:t>
            </a:r>
          </a:p>
        </p:txBody>
      </p:sp>
      <p:sp>
        <p:nvSpPr>
          <p:cNvPr id="3" name="Content Placeholder 2"/>
          <p:cNvSpPr>
            <a:spLocks noGrp="1"/>
          </p:cNvSpPr>
          <p:nvPr>
            <p:ph idx="1"/>
          </p:nvPr>
        </p:nvSpPr>
        <p:spPr/>
        <p:txBody>
          <a:bodyPr/>
          <a:lstStyle/>
          <a:p>
            <a:r>
              <a:rPr lang="en-US" b="1" dirty="0"/>
              <a:t>1.  Terminate lease</a:t>
            </a:r>
          </a:p>
          <a:p>
            <a:r>
              <a:rPr lang="en-US" b="1" dirty="0"/>
              <a:t>2.  Sue for damages</a:t>
            </a:r>
          </a:p>
          <a:p>
            <a:r>
              <a:rPr lang="en-US" b="1" dirty="0"/>
              <a:t>3.  Retain part or all of security deposit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66</a:t>
            </a:fld>
            <a:endParaRPr lang="en-US" dirty="0"/>
          </a:p>
        </p:txBody>
      </p:sp>
    </p:spTree>
    <p:extLst>
      <p:ext uri="{BB962C8B-B14F-4D97-AF65-F5344CB8AC3E}">
        <p14:creationId xmlns:p14="http://schemas.microsoft.com/office/powerpoint/2010/main" val="2070054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landlord remedies</a:t>
            </a:r>
          </a:p>
        </p:txBody>
      </p:sp>
      <p:sp>
        <p:nvSpPr>
          <p:cNvPr id="3" name="Content Placeholder 2"/>
          <p:cNvSpPr>
            <a:spLocks noGrp="1"/>
          </p:cNvSpPr>
          <p:nvPr>
            <p:ph idx="1"/>
          </p:nvPr>
        </p:nvSpPr>
        <p:spPr/>
        <p:txBody>
          <a:bodyPr/>
          <a:lstStyle/>
          <a:p>
            <a:r>
              <a:rPr lang="en-US" b="1" dirty="0"/>
              <a:t>1.  Terminate lease</a:t>
            </a:r>
          </a:p>
          <a:p>
            <a:r>
              <a:rPr lang="en-US" b="1" dirty="0"/>
              <a:t>2.  Sue for damages</a:t>
            </a:r>
          </a:p>
          <a:p>
            <a:r>
              <a:rPr lang="en-US" b="1" dirty="0"/>
              <a:t>3.  Retain part or all of security deposit</a:t>
            </a:r>
          </a:p>
          <a:p>
            <a:r>
              <a:rPr lang="en-US" b="1" dirty="0"/>
              <a:t>4.  Evict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67</a:t>
            </a:fld>
            <a:endParaRPr lang="en-US" dirty="0"/>
          </a:p>
        </p:txBody>
      </p:sp>
    </p:spTree>
    <p:extLst>
      <p:ext uri="{BB962C8B-B14F-4D97-AF65-F5344CB8AC3E}">
        <p14:creationId xmlns:p14="http://schemas.microsoft.com/office/powerpoint/2010/main" val="1932021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landlord remedies</a:t>
            </a:r>
          </a:p>
        </p:txBody>
      </p:sp>
      <p:sp>
        <p:nvSpPr>
          <p:cNvPr id="3" name="Content Placeholder 2"/>
          <p:cNvSpPr>
            <a:spLocks noGrp="1"/>
          </p:cNvSpPr>
          <p:nvPr>
            <p:ph idx="1"/>
          </p:nvPr>
        </p:nvSpPr>
        <p:spPr/>
        <p:txBody>
          <a:bodyPr/>
          <a:lstStyle/>
          <a:p>
            <a:r>
              <a:rPr lang="en-US" b="1" dirty="0"/>
              <a:t>1.  Terminate lease</a:t>
            </a:r>
          </a:p>
          <a:p>
            <a:r>
              <a:rPr lang="en-US" b="1" dirty="0"/>
              <a:t>2.  Sue for damages</a:t>
            </a:r>
          </a:p>
          <a:p>
            <a:r>
              <a:rPr lang="en-US" b="1" dirty="0"/>
              <a:t>3.  Retain part or all of security deposit</a:t>
            </a:r>
          </a:p>
          <a:p>
            <a:r>
              <a:rPr lang="en-US" b="1" dirty="0"/>
              <a:t>4.  Evict</a:t>
            </a:r>
          </a:p>
          <a:p>
            <a:r>
              <a:rPr lang="en-US" b="1" dirty="0"/>
              <a:t>5.  Use landlord’s lien on contents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68</a:t>
            </a:fld>
            <a:endParaRPr lang="en-US" dirty="0"/>
          </a:p>
        </p:txBody>
      </p:sp>
    </p:spTree>
    <p:extLst>
      <p:ext uri="{BB962C8B-B14F-4D97-AF65-F5344CB8AC3E}">
        <p14:creationId xmlns:p14="http://schemas.microsoft.com/office/powerpoint/2010/main" val="1080844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Eviction</a:t>
            </a:r>
          </a:p>
        </p:txBody>
      </p:sp>
      <p:sp>
        <p:nvSpPr>
          <p:cNvPr id="3" name="Content Placeholder 2"/>
          <p:cNvSpPr>
            <a:spLocks noGrp="1"/>
          </p:cNvSpPr>
          <p:nvPr>
            <p:ph idx="1"/>
          </p:nvPr>
        </p:nvSpPr>
        <p:spPr>
          <a:xfrm>
            <a:off x="457200" y="1629783"/>
            <a:ext cx="8229600" cy="4625609"/>
          </a:xfrm>
        </p:spPr>
        <p:txBody>
          <a:bodyPr/>
          <a:lstStyle/>
          <a:p>
            <a:r>
              <a:rPr lang="en-US" b="1" dirty="0"/>
              <a:t>Before 1381</a:t>
            </a:r>
          </a:p>
          <a:p>
            <a:pPr lvl="1"/>
            <a:r>
              <a:rPr lang="en-US" b="1" dirty="0"/>
              <a:t>Force allowed as long as no serious injury or death resulted.</a:t>
            </a:r>
          </a:p>
        </p:txBody>
      </p:sp>
      <p:pic>
        <p:nvPicPr>
          <p:cNvPr id="1026" name="Picture 2" descr="http://s3.amazonaws.com/trazzler-images/af/1163/medieval-warfare.fighting-knights.carl-sargent.2006.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725" y="3429000"/>
            <a:ext cx="4743450" cy="31623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69</a:t>
            </a:fld>
            <a:endParaRPr lang="en-US" dirty="0"/>
          </a:p>
        </p:txBody>
      </p:sp>
    </p:spTree>
    <p:extLst>
      <p:ext uri="{BB962C8B-B14F-4D97-AF65-F5344CB8AC3E}">
        <p14:creationId xmlns:p14="http://schemas.microsoft.com/office/powerpoint/2010/main" val="414172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US" b="1" dirty="0"/>
              <a:t>Types of Tenancies</a:t>
            </a:r>
          </a:p>
        </p:txBody>
      </p:sp>
      <p:sp>
        <p:nvSpPr>
          <p:cNvPr id="4099" name="Rectangle 6"/>
          <p:cNvSpPr>
            <a:spLocks noGrp="1" noChangeArrowheads="1"/>
          </p:cNvSpPr>
          <p:nvPr>
            <p:ph idx="1"/>
          </p:nvPr>
        </p:nvSpPr>
        <p:spPr>
          <a:xfrm>
            <a:off x="762000" y="1828800"/>
            <a:ext cx="7772400" cy="4114800"/>
          </a:xfrm>
        </p:spPr>
        <p:txBody>
          <a:bodyPr/>
          <a:lstStyle/>
          <a:p>
            <a:pPr eaLnBrk="1" hangingPunct="1">
              <a:lnSpc>
                <a:spcPct val="90000"/>
              </a:lnSpc>
            </a:pPr>
            <a:r>
              <a:rPr lang="en-US" b="1" dirty="0"/>
              <a:t>4.  Tenancy at Sufferance</a:t>
            </a:r>
          </a:p>
          <a:p>
            <a:pPr eaLnBrk="1" hangingPunct="1">
              <a:lnSpc>
                <a:spcPct val="90000"/>
              </a:lnSpc>
            </a:pPr>
            <a:endParaRPr lang="en-US" b="1" dirty="0"/>
          </a:p>
          <a:p>
            <a:pPr lvl="1">
              <a:lnSpc>
                <a:spcPct val="90000"/>
              </a:lnSpc>
            </a:pPr>
            <a:r>
              <a:rPr lang="en-US" b="1" dirty="0"/>
              <a:t>The “hold over” tenant who has not yet been evicted.</a:t>
            </a:r>
          </a:p>
        </p:txBody>
      </p:sp>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7</a:t>
            </a:fld>
            <a:endParaRPr lang="en-US" dirty="0"/>
          </a:p>
        </p:txBody>
      </p:sp>
    </p:spTree>
    <p:extLst>
      <p:ext uri="{BB962C8B-B14F-4D97-AF65-F5344CB8AC3E}">
        <p14:creationId xmlns:p14="http://schemas.microsoft.com/office/powerpoint/2010/main" val="2870285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Eviction</a:t>
            </a:r>
          </a:p>
        </p:txBody>
      </p:sp>
      <p:sp>
        <p:nvSpPr>
          <p:cNvPr id="3" name="Content Placeholder 2"/>
          <p:cNvSpPr>
            <a:spLocks noGrp="1"/>
          </p:cNvSpPr>
          <p:nvPr>
            <p:ph idx="1"/>
          </p:nvPr>
        </p:nvSpPr>
        <p:spPr/>
        <p:txBody>
          <a:bodyPr/>
          <a:lstStyle/>
          <a:p>
            <a:r>
              <a:rPr lang="en-US" b="1" dirty="0"/>
              <a:t>1381 Statute of Forcible Entry</a:t>
            </a:r>
          </a:p>
          <a:p>
            <a:pPr lvl="1"/>
            <a:r>
              <a:rPr lang="en-US" b="1" dirty="0"/>
              <a:t>Self-help eviction still allowed but must be peaceful.</a:t>
            </a:r>
          </a:p>
          <a:p>
            <a:pPr lvl="1"/>
            <a:r>
              <a:rPr lang="en-US" b="1" dirty="0"/>
              <a:t>Forcible entry not allowed.</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70</a:t>
            </a:fld>
            <a:endParaRPr lang="en-US" dirty="0"/>
          </a:p>
        </p:txBody>
      </p:sp>
    </p:spTree>
    <p:extLst>
      <p:ext uri="{BB962C8B-B14F-4D97-AF65-F5344CB8AC3E}">
        <p14:creationId xmlns:p14="http://schemas.microsoft.com/office/powerpoint/2010/main" val="1852046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Eviction </a:t>
            </a:r>
          </a:p>
        </p:txBody>
      </p:sp>
      <p:sp>
        <p:nvSpPr>
          <p:cNvPr id="3" name="Content Placeholder 2"/>
          <p:cNvSpPr>
            <a:spLocks noGrp="1"/>
          </p:cNvSpPr>
          <p:nvPr>
            <p:ph idx="1"/>
          </p:nvPr>
        </p:nvSpPr>
        <p:spPr>
          <a:xfrm>
            <a:off x="457200" y="1775191"/>
            <a:ext cx="8229600" cy="4930409"/>
          </a:xfrm>
        </p:spPr>
        <p:txBody>
          <a:bodyPr>
            <a:normAutofit/>
          </a:bodyPr>
          <a:lstStyle/>
          <a:p>
            <a:r>
              <a:rPr lang="en-US" b="1" dirty="0"/>
              <a:t>Modern law</a:t>
            </a:r>
          </a:p>
          <a:p>
            <a:pPr lvl="1">
              <a:lnSpc>
                <a:spcPct val="110000"/>
              </a:lnSpc>
              <a:spcAft>
                <a:spcPts val="1200"/>
              </a:spcAft>
            </a:pPr>
            <a:r>
              <a:rPr lang="en-US" b="1" dirty="0"/>
              <a:t>Heavily regulated by statute.</a:t>
            </a:r>
          </a:p>
          <a:p>
            <a:pPr lvl="1">
              <a:lnSpc>
                <a:spcPct val="110000"/>
              </a:lnSpc>
              <a:spcAft>
                <a:spcPts val="1200"/>
              </a:spcAft>
            </a:pPr>
            <a:r>
              <a:rPr lang="en-US" b="1" dirty="0"/>
              <a:t>Often long and costly procedures before landlord can have authorities remove a tenant.</a:t>
            </a:r>
          </a:p>
          <a:p>
            <a:pPr lvl="1">
              <a:lnSpc>
                <a:spcPct val="110000"/>
              </a:lnSpc>
              <a:spcAft>
                <a:spcPts val="1200"/>
              </a:spcAft>
            </a:pPr>
            <a:r>
              <a:rPr lang="en-US" b="1" dirty="0"/>
              <a:t>Some states prevent landlord from denying services even to non-paying tenant.</a:t>
            </a:r>
          </a:p>
          <a:p>
            <a:pPr lvl="1">
              <a:lnSpc>
                <a:spcPct val="110000"/>
              </a:lnSpc>
              <a:spcAft>
                <a:spcPts val="1200"/>
              </a:spcAft>
            </a:pPr>
            <a:r>
              <a:rPr lang="en-US" b="1" dirty="0"/>
              <a:t>Forcible detainer (“change locks”) may be prohibited, even if peaceful.</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71</a:t>
            </a:fld>
            <a:endParaRPr lang="en-US" dirty="0"/>
          </a:p>
        </p:txBody>
      </p:sp>
    </p:spTree>
    <p:extLst>
      <p:ext uri="{BB962C8B-B14F-4D97-AF65-F5344CB8AC3E}">
        <p14:creationId xmlns:p14="http://schemas.microsoft.com/office/powerpoint/2010/main" val="4046219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Retaliatory Eviction</a:t>
            </a:r>
          </a:p>
        </p:txBody>
      </p:sp>
      <p:sp>
        <p:nvSpPr>
          <p:cNvPr id="3" name="Content Placeholder 2"/>
          <p:cNvSpPr>
            <a:spLocks noGrp="1"/>
          </p:cNvSpPr>
          <p:nvPr>
            <p:ph idx="1"/>
          </p:nvPr>
        </p:nvSpPr>
        <p:spPr/>
        <p:txBody>
          <a:bodyPr/>
          <a:lstStyle/>
          <a:p>
            <a:r>
              <a:rPr lang="en-US" b="1" dirty="0"/>
              <a:t>Landlord takes action (e.g., evict, raise rent, terminate lease) to “get even” with tenant who asserts rights.</a:t>
            </a:r>
          </a:p>
          <a:p>
            <a:pPr marL="118872" indent="0">
              <a:buNone/>
            </a:pPr>
            <a:br>
              <a:rPr lang="en-US" b="1" dirty="0"/>
            </a:br>
            <a:br>
              <a:rPr lang="en-US" b="1" dirty="0"/>
            </a:br>
            <a:endParaRPr lang="en-US" b="1" dirty="0"/>
          </a:p>
          <a:p>
            <a:endParaRPr lang="en-US" b="1" dirty="0"/>
          </a:p>
          <a:p>
            <a:r>
              <a:rPr lang="en-US" b="1" dirty="0"/>
              <a:t>Texas = Prohibited under Property Code </a:t>
            </a:r>
            <a:br>
              <a:rPr lang="en-US" b="1" dirty="0"/>
            </a:br>
            <a:r>
              <a:rPr lang="en-US" b="1" dirty="0"/>
              <a:t>§ § 92.331-.335</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145" t="15145" r="17826" b="15146"/>
          <a:stretch/>
        </p:blipFill>
        <p:spPr>
          <a:xfrm>
            <a:off x="5867400" y="2895600"/>
            <a:ext cx="1905000" cy="1981200"/>
          </a:xfrm>
          <a:prstGeom prst="rect">
            <a:avLst/>
          </a:prstGeom>
        </p:spPr>
      </p:pic>
      <p:sp>
        <p:nvSpPr>
          <p:cNvPr id="5" name="Slide Number Placeholder 4"/>
          <p:cNvSpPr>
            <a:spLocks noGrp="1"/>
          </p:cNvSpPr>
          <p:nvPr>
            <p:ph type="sldNum" sz="quarter" idx="12"/>
          </p:nvPr>
        </p:nvSpPr>
        <p:spPr/>
        <p:txBody>
          <a:bodyPr/>
          <a:lstStyle/>
          <a:p>
            <a:pPr>
              <a:defRPr/>
            </a:pPr>
            <a:fld id="{CF1BFB44-153F-4526-8787-46D1DF5072C7}" type="slidenum">
              <a:rPr lang="en-US" smtClean="0"/>
              <a:pPr>
                <a:defRPr/>
              </a:pPr>
              <a:t>72</a:t>
            </a:fld>
            <a:endParaRPr lang="en-US" dirty="0"/>
          </a:p>
        </p:txBody>
      </p:sp>
    </p:spTree>
    <p:extLst>
      <p:ext uri="{BB962C8B-B14F-4D97-AF65-F5344CB8AC3E}">
        <p14:creationId xmlns:p14="http://schemas.microsoft.com/office/powerpoint/2010/main" val="3174627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dirty="0"/>
              <a:t>Edwards v. Habib</a:t>
            </a:r>
          </a:p>
        </p:txBody>
      </p:sp>
      <p:sp>
        <p:nvSpPr>
          <p:cNvPr id="13315" name="Rectangle 3"/>
          <p:cNvSpPr>
            <a:spLocks noGrp="1" noChangeArrowheads="1"/>
          </p:cNvSpPr>
          <p:nvPr>
            <p:ph idx="1"/>
          </p:nvPr>
        </p:nvSpPr>
        <p:spPr/>
        <p:txBody>
          <a:bodyPr/>
          <a:lstStyle/>
          <a:p>
            <a:pPr eaLnBrk="1" hangingPunct="1"/>
            <a:endParaRPr lang="en-US" dirty="0"/>
          </a:p>
        </p:txBody>
      </p:sp>
      <p:pic>
        <p:nvPicPr>
          <p:cNvPr id="13316" name="Picture 5" descr="Boarded%20Columbia%20He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47837"/>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8077200" cy="1673352"/>
          </a:xfrm>
        </p:spPr>
        <p:txBody>
          <a:bodyPr/>
          <a:lstStyle/>
          <a:p>
            <a:pPr algn="ctr"/>
            <a:r>
              <a:rPr lang="en-US" dirty="0"/>
              <a:t>Transfers</a:t>
            </a:r>
          </a:p>
        </p:txBody>
      </p:sp>
      <p:sp>
        <p:nvSpPr>
          <p:cNvPr id="3" name="Slide Number Placeholder 2"/>
          <p:cNvSpPr>
            <a:spLocks noGrp="1"/>
          </p:cNvSpPr>
          <p:nvPr>
            <p:ph type="sldNum" sz="quarter" idx="12"/>
          </p:nvPr>
        </p:nvSpPr>
        <p:spPr/>
        <p:txBody>
          <a:bodyPr/>
          <a:lstStyle/>
          <a:p>
            <a:pPr>
              <a:defRPr/>
            </a:pPr>
            <a:fld id="{ACC6D7B9-9EAF-4B6E-BC32-A7DA77C9E17B}" type="slidenum">
              <a:rPr lang="en-US" smtClean="0"/>
              <a:pPr>
                <a:defRPr/>
              </a:pPr>
              <a:t>74</a:t>
            </a:fld>
            <a:endParaRPr lang="en-US" dirty="0"/>
          </a:p>
        </p:txBody>
      </p:sp>
    </p:spTree>
    <p:extLst>
      <p:ext uri="{BB962C8B-B14F-4D97-AF65-F5344CB8AC3E}">
        <p14:creationId xmlns:p14="http://schemas.microsoft.com/office/powerpoint/2010/main" val="25764611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Landlord</a:t>
            </a:r>
          </a:p>
        </p:txBody>
      </p:sp>
      <p:sp>
        <p:nvSpPr>
          <p:cNvPr id="3" name="Content Placeholder 2"/>
          <p:cNvSpPr>
            <a:spLocks noGrp="1"/>
          </p:cNvSpPr>
          <p:nvPr>
            <p:ph idx="1"/>
          </p:nvPr>
        </p:nvSpPr>
        <p:spPr/>
        <p:txBody>
          <a:bodyPr/>
          <a:lstStyle/>
          <a:p>
            <a:r>
              <a:rPr lang="en-US" b="1" dirty="0"/>
              <a:t>Landlord may transfer the reversion (aka, sell the property).</a:t>
            </a:r>
          </a:p>
          <a:p>
            <a:endParaRPr lang="en-US" b="1" dirty="0"/>
          </a:p>
          <a:p>
            <a:r>
              <a:rPr lang="en-US" b="1" dirty="0"/>
              <a:t>Common law concept of “attornment” requiring the landlord to obtain the tenant’s consent is generally abolished (England = 1705).</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75</a:t>
            </a:fld>
            <a:endParaRPr lang="en-US" dirty="0"/>
          </a:p>
        </p:txBody>
      </p:sp>
    </p:spTree>
    <p:extLst>
      <p:ext uri="{BB962C8B-B14F-4D97-AF65-F5344CB8AC3E}">
        <p14:creationId xmlns:p14="http://schemas.microsoft.com/office/powerpoint/2010/main" val="3094906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Tenant -- Generally</a:t>
            </a:r>
          </a:p>
        </p:txBody>
      </p:sp>
      <p:sp>
        <p:nvSpPr>
          <p:cNvPr id="3" name="Content Placeholder 2"/>
          <p:cNvSpPr>
            <a:spLocks noGrp="1"/>
          </p:cNvSpPr>
          <p:nvPr>
            <p:ph idx="1"/>
          </p:nvPr>
        </p:nvSpPr>
        <p:spPr>
          <a:xfrm>
            <a:off x="468330" y="1851390"/>
            <a:ext cx="8229600" cy="4625609"/>
          </a:xfrm>
        </p:spPr>
        <p:txBody>
          <a:bodyPr>
            <a:normAutofit fontScale="85000" lnSpcReduction="20000"/>
          </a:bodyPr>
          <a:lstStyle/>
          <a:p>
            <a:pPr>
              <a:lnSpc>
                <a:spcPct val="110000"/>
              </a:lnSpc>
            </a:pPr>
            <a:r>
              <a:rPr lang="en-US" b="1" dirty="0"/>
              <a:t>May landlord limit?</a:t>
            </a:r>
          </a:p>
          <a:p>
            <a:pPr lvl="1">
              <a:lnSpc>
                <a:spcPct val="120000"/>
              </a:lnSpc>
              <a:spcBef>
                <a:spcPts val="1200"/>
              </a:spcBef>
            </a:pPr>
            <a:r>
              <a:rPr lang="en-US" b="1" dirty="0"/>
              <a:t>Commonly restricted by lease.</a:t>
            </a:r>
            <a:br>
              <a:rPr lang="en-US" b="1" dirty="0"/>
            </a:br>
            <a:endParaRPr lang="en-US" b="1" dirty="0"/>
          </a:p>
          <a:p>
            <a:pPr lvl="1">
              <a:lnSpc>
                <a:spcPct val="120000"/>
              </a:lnSpc>
            </a:pPr>
            <a:r>
              <a:rPr lang="en-US" b="1" dirty="0"/>
              <a:t>Courts normally uphold restriction but strictly construed.</a:t>
            </a:r>
            <a:br>
              <a:rPr lang="en-US" b="1" dirty="0"/>
            </a:br>
            <a:endParaRPr lang="en-US" b="1" dirty="0"/>
          </a:p>
          <a:p>
            <a:pPr lvl="1">
              <a:lnSpc>
                <a:spcPct val="120000"/>
              </a:lnSpc>
            </a:pPr>
            <a:r>
              <a:rPr lang="en-US" b="1" dirty="0"/>
              <a:t>But, growing trend to prevent landlord from withholding consent in an unreasonable manner.</a:t>
            </a:r>
          </a:p>
          <a:p>
            <a:pPr lvl="1">
              <a:lnSpc>
                <a:spcPct val="120000"/>
              </a:lnSpc>
            </a:pPr>
            <a:endParaRPr lang="en-US" b="1" dirty="0"/>
          </a:p>
          <a:p>
            <a:pPr lvl="1">
              <a:lnSpc>
                <a:spcPct val="120000"/>
              </a:lnSpc>
            </a:pPr>
            <a:r>
              <a:rPr lang="en-US" b="1" dirty="0"/>
              <a:t>But, also growing trend to require landlord’s express consent even if lease silent.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76</a:t>
            </a:fld>
            <a:endParaRPr lang="en-US" dirty="0"/>
          </a:p>
        </p:txBody>
      </p:sp>
    </p:spTree>
    <p:extLst>
      <p:ext uri="{BB962C8B-B14F-4D97-AF65-F5344CB8AC3E}">
        <p14:creationId xmlns:p14="http://schemas.microsoft.com/office/powerpoint/2010/main" val="14203736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Tenant -- Texas</a:t>
            </a:r>
          </a:p>
        </p:txBody>
      </p:sp>
      <p:sp>
        <p:nvSpPr>
          <p:cNvPr id="3" name="Content Placeholder 2"/>
          <p:cNvSpPr>
            <a:spLocks noGrp="1"/>
          </p:cNvSpPr>
          <p:nvPr>
            <p:ph idx="1"/>
          </p:nvPr>
        </p:nvSpPr>
        <p:spPr/>
        <p:txBody>
          <a:bodyPr>
            <a:normAutofit/>
          </a:bodyPr>
          <a:lstStyle/>
          <a:p>
            <a:r>
              <a:rPr lang="en-US" b="1" dirty="0"/>
              <a:t>Texas Property Code § 91.005.</a:t>
            </a:r>
          </a:p>
          <a:p>
            <a:endParaRPr lang="en-US" b="1" dirty="0"/>
          </a:p>
          <a:p>
            <a:pPr lvl="1"/>
            <a:r>
              <a:rPr lang="en-US" b="1" dirty="0"/>
              <a:t>“During the term of a lease, the tenant may not rent the leasehold to any other person without the prior consent of the landlord.”</a:t>
            </a:r>
          </a:p>
          <a:p>
            <a:pPr lvl="1"/>
            <a:endParaRPr lang="en-US" b="1" dirty="0"/>
          </a:p>
          <a:p>
            <a:pPr lvl="1"/>
            <a:r>
              <a:rPr lang="en-US" b="1" dirty="0"/>
              <a:t>Enacted in 1983 and never amended.</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77</a:t>
            </a:fld>
            <a:endParaRPr lang="en-US" dirty="0"/>
          </a:p>
        </p:txBody>
      </p:sp>
    </p:spTree>
    <p:extLst>
      <p:ext uri="{BB962C8B-B14F-4D97-AF65-F5344CB8AC3E}">
        <p14:creationId xmlns:p14="http://schemas.microsoft.com/office/powerpoint/2010/main" val="294400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Assignment</a:t>
            </a:r>
          </a:p>
        </p:txBody>
      </p:sp>
      <p:sp>
        <p:nvSpPr>
          <p:cNvPr id="3" name="Content Placeholder 2"/>
          <p:cNvSpPr>
            <a:spLocks noGrp="1"/>
          </p:cNvSpPr>
          <p:nvPr>
            <p:ph idx="1"/>
          </p:nvPr>
        </p:nvSpPr>
        <p:spPr/>
        <p:txBody>
          <a:bodyPr>
            <a:normAutofit lnSpcReduction="10000"/>
          </a:bodyPr>
          <a:lstStyle/>
          <a:p>
            <a:r>
              <a:rPr lang="en-US" b="1" dirty="0"/>
              <a:t>Tenant transfers entire interest to assignee.</a:t>
            </a:r>
          </a:p>
          <a:p>
            <a:pPr lvl="1"/>
            <a:r>
              <a:rPr lang="en-US" b="1" dirty="0"/>
              <a:t>“substitution” analogy</a:t>
            </a:r>
          </a:p>
          <a:p>
            <a:pPr lvl="1"/>
            <a:endParaRPr lang="en-US" b="1" dirty="0"/>
          </a:p>
          <a:p>
            <a:r>
              <a:rPr lang="en-US" b="1" dirty="0"/>
              <a:t>Assignee is now tenant of landlord and they owe duties to each other.</a:t>
            </a:r>
          </a:p>
          <a:p>
            <a:endParaRPr lang="en-US" b="1" dirty="0"/>
          </a:p>
          <a:p>
            <a:r>
              <a:rPr lang="en-US" b="1" dirty="0"/>
              <a:t>But, original tenant still liable to landlord under original terms of lease unless landlord executes a release (not a mere consent).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78</a:t>
            </a:fld>
            <a:endParaRPr lang="en-US" dirty="0"/>
          </a:p>
        </p:txBody>
      </p:sp>
    </p:spTree>
    <p:extLst>
      <p:ext uri="{BB962C8B-B14F-4D97-AF65-F5344CB8AC3E}">
        <p14:creationId xmlns:p14="http://schemas.microsoft.com/office/powerpoint/2010/main" val="13378855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Sublease</a:t>
            </a:r>
          </a:p>
        </p:txBody>
      </p:sp>
      <p:sp>
        <p:nvSpPr>
          <p:cNvPr id="3" name="Content Placeholder 2"/>
          <p:cNvSpPr>
            <a:spLocks noGrp="1"/>
          </p:cNvSpPr>
          <p:nvPr>
            <p:ph idx="1"/>
          </p:nvPr>
        </p:nvSpPr>
        <p:spPr/>
        <p:txBody>
          <a:bodyPr/>
          <a:lstStyle/>
          <a:p>
            <a:r>
              <a:rPr lang="en-US" b="1" dirty="0"/>
              <a:t>Tenant transfers less than entire interest to subtenant.</a:t>
            </a:r>
          </a:p>
          <a:p>
            <a:pPr lvl="1"/>
            <a:r>
              <a:rPr lang="en-US" b="1" dirty="0"/>
              <a:t>“Subinfeudation” analogy</a:t>
            </a:r>
          </a:p>
          <a:p>
            <a:pPr lvl="1"/>
            <a:endParaRPr lang="en-US" b="1" dirty="0"/>
          </a:p>
          <a:p>
            <a:r>
              <a:rPr lang="en-US" b="1" dirty="0"/>
              <a:t>Subtenant’s duties are to tenant, not landlord.</a:t>
            </a:r>
          </a:p>
          <a:p>
            <a:endParaRPr lang="en-US" b="1" dirty="0"/>
          </a:p>
          <a:p>
            <a:r>
              <a:rPr lang="en-US" b="1" dirty="0"/>
              <a:t>Landlord’s duties are to tenant, not subtenant.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79</a:t>
            </a:fld>
            <a:endParaRPr lang="en-US" dirty="0"/>
          </a:p>
        </p:txBody>
      </p:sp>
    </p:spTree>
    <p:extLst>
      <p:ext uri="{BB962C8B-B14F-4D97-AF65-F5344CB8AC3E}">
        <p14:creationId xmlns:p14="http://schemas.microsoft.com/office/powerpoint/2010/main" val="238634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 of tenancy to you have?</a:t>
            </a:r>
          </a:p>
        </p:txBody>
      </p:sp>
      <p:sp>
        <p:nvSpPr>
          <p:cNvPr id="3" name="Content Placeholder 2"/>
          <p:cNvSpPr>
            <a:spLocks noGrp="1"/>
          </p:cNvSpPr>
          <p:nvPr>
            <p:ph idx="1"/>
          </p:nvPr>
        </p:nvSpPr>
        <p:spPr/>
        <p:txBody>
          <a:bodyPr/>
          <a:lstStyle/>
          <a:p>
            <a:pPr marL="633222" indent="-514350">
              <a:buFont typeface="+mj-lt"/>
              <a:buAutoNum type="alphaUcPeriod"/>
            </a:pPr>
            <a:r>
              <a:rPr lang="en-US" b="1" dirty="0"/>
              <a:t>Tenancy for a term.</a:t>
            </a:r>
          </a:p>
          <a:p>
            <a:pPr marL="633222" indent="-514350">
              <a:buFont typeface="+mj-lt"/>
              <a:buAutoNum type="alphaUcPeriod"/>
            </a:pPr>
            <a:endParaRPr lang="en-US" b="1" dirty="0"/>
          </a:p>
          <a:p>
            <a:pPr marL="633222" indent="-514350">
              <a:buFont typeface="+mj-lt"/>
              <a:buAutoNum type="alphaUcPeriod"/>
            </a:pPr>
            <a:r>
              <a:rPr lang="en-US" b="1" dirty="0"/>
              <a:t>Periodic tenancy.</a:t>
            </a:r>
          </a:p>
          <a:p>
            <a:pPr marL="633222" indent="-514350">
              <a:buFont typeface="+mj-lt"/>
              <a:buAutoNum type="alphaUcPeriod"/>
            </a:pPr>
            <a:endParaRPr lang="en-US" b="1" dirty="0"/>
          </a:p>
          <a:p>
            <a:pPr marL="633222" indent="-514350">
              <a:buFont typeface="+mj-lt"/>
              <a:buAutoNum type="alphaUcPeriod"/>
            </a:pPr>
            <a:r>
              <a:rPr lang="en-US" b="1" dirty="0"/>
              <a:t>Tenancy at will.</a:t>
            </a:r>
          </a:p>
          <a:p>
            <a:pPr marL="633222" indent="-514350">
              <a:buFont typeface="+mj-lt"/>
              <a:buAutoNum type="alphaUcPeriod"/>
            </a:pPr>
            <a:endParaRPr lang="en-US" b="1" dirty="0"/>
          </a:p>
          <a:p>
            <a:pPr marL="633222" indent="-514350">
              <a:buFont typeface="+mj-lt"/>
              <a:buAutoNum type="alphaUcPeriod"/>
            </a:pPr>
            <a:r>
              <a:rPr lang="en-US" b="1" dirty="0"/>
              <a:t>Tenancy at sufferance.</a:t>
            </a:r>
          </a:p>
          <a:p>
            <a:pPr marL="633222" indent="-514350">
              <a:buFont typeface="+mj-lt"/>
              <a:buAutoNum type="alphaUcPeriod"/>
            </a:pPr>
            <a:endParaRPr lang="en-US" b="1" dirty="0"/>
          </a:p>
          <a:p>
            <a:pPr marL="633222" indent="-514350">
              <a:buFont typeface="+mj-lt"/>
              <a:buAutoNum type="alphaUcPeriod"/>
            </a:pPr>
            <a:r>
              <a:rPr lang="en-US" b="1" dirty="0"/>
              <a:t>I am not a tenant.</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8</a:t>
            </a:fld>
            <a:endParaRPr lang="en-US" dirty="0"/>
          </a:p>
        </p:txBody>
      </p:sp>
    </p:spTree>
    <p:extLst>
      <p:ext uri="{BB962C8B-B14F-4D97-AF65-F5344CB8AC3E}">
        <p14:creationId xmlns:p14="http://schemas.microsoft.com/office/powerpoint/2010/main" val="40247030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How determine which?</a:t>
            </a:r>
          </a:p>
        </p:txBody>
      </p:sp>
      <p:sp>
        <p:nvSpPr>
          <p:cNvPr id="3" name="Content Placeholder 2"/>
          <p:cNvSpPr>
            <a:spLocks noGrp="1"/>
          </p:cNvSpPr>
          <p:nvPr>
            <p:ph idx="1"/>
          </p:nvPr>
        </p:nvSpPr>
        <p:spPr/>
        <p:txBody>
          <a:bodyPr/>
          <a:lstStyle/>
          <a:p>
            <a:r>
              <a:rPr lang="en-US" b="1" dirty="0"/>
              <a:t>Under given facts, may be difficult to determine.</a:t>
            </a:r>
          </a:p>
          <a:p>
            <a:endParaRPr lang="en-US" b="1" dirty="0"/>
          </a:p>
          <a:p>
            <a:r>
              <a:rPr lang="en-US" b="1" dirty="0"/>
              <a:t>Modern trend is to treat all lease transfers as assignments.</a:t>
            </a:r>
          </a:p>
        </p:txBody>
      </p:sp>
      <p:sp>
        <p:nvSpPr>
          <p:cNvPr id="4" name="Slide Number Placeholder 3"/>
          <p:cNvSpPr>
            <a:spLocks noGrp="1"/>
          </p:cNvSpPr>
          <p:nvPr>
            <p:ph type="sldNum" sz="quarter" idx="12"/>
          </p:nvPr>
        </p:nvSpPr>
        <p:spPr/>
        <p:txBody>
          <a:bodyPr/>
          <a:lstStyle/>
          <a:p>
            <a:pPr>
              <a:defRPr/>
            </a:pPr>
            <a:fld id="{CF1BFB44-153F-4526-8787-46D1DF5072C7}" type="slidenum">
              <a:rPr lang="en-US" smtClean="0"/>
              <a:pPr>
                <a:defRPr/>
              </a:pPr>
              <a:t>80</a:t>
            </a:fld>
            <a:endParaRPr lang="en-US" dirty="0"/>
          </a:p>
        </p:txBody>
      </p:sp>
    </p:spTree>
    <p:extLst>
      <p:ext uri="{BB962C8B-B14F-4D97-AF65-F5344CB8AC3E}">
        <p14:creationId xmlns:p14="http://schemas.microsoft.com/office/powerpoint/2010/main" val="84112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a:t>Brown v. Southall Realty</a:t>
            </a:r>
          </a:p>
        </p:txBody>
      </p:sp>
      <p:sp>
        <p:nvSpPr>
          <p:cNvPr id="5123" name="Rectangle 3"/>
          <p:cNvSpPr>
            <a:spLocks noGrp="1" noChangeArrowheads="1"/>
          </p:cNvSpPr>
          <p:nvPr>
            <p:ph idx="1"/>
          </p:nvPr>
        </p:nvSpPr>
        <p:spPr>
          <a:xfrm>
            <a:off x="457200" y="5105400"/>
            <a:ext cx="1219200" cy="1066800"/>
          </a:xfrm>
        </p:spPr>
        <p:txBody>
          <a:bodyPr>
            <a:normAutofit/>
          </a:bodyPr>
          <a:lstStyle/>
          <a:p>
            <a:pPr marL="118872" indent="0" eaLnBrk="1" hangingPunct="1">
              <a:buNone/>
            </a:pPr>
            <a:r>
              <a:rPr lang="en-US" sz="1800" b="1" dirty="0"/>
              <a:t>[Not actual property]</a:t>
            </a:r>
          </a:p>
        </p:txBody>
      </p:sp>
      <p:pic>
        <p:nvPicPr>
          <p:cNvPr id="1026" name="Picture 2" descr="http://uglyhousephotos.com/wordpress/wp-content/uploads/2011/04/110417stlouismo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134" y="1752600"/>
            <a:ext cx="6773331"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CF1BFB44-153F-4526-8787-46D1DF5072C7}" type="slidenum">
              <a:rPr lang="en-US" smtClean="0"/>
              <a:pPr>
                <a:defRPr/>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1219</TotalTime>
  <Words>2138</Words>
  <Application>Microsoft Office PowerPoint</Application>
  <PresentationFormat>On-screen Show (4:3)</PresentationFormat>
  <Paragraphs>435</Paragraphs>
  <Slides>80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Arial</vt:lpstr>
      <vt:lpstr>Corbel</vt:lpstr>
      <vt:lpstr>Tahoma</vt:lpstr>
      <vt:lpstr>Wingdings</vt:lpstr>
      <vt:lpstr>Wingdings 2</vt:lpstr>
      <vt:lpstr>Wingdings 3</vt:lpstr>
      <vt:lpstr>Module</vt:lpstr>
      <vt:lpstr>    Landlord-Tenant</vt:lpstr>
      <vt:lpstr>Introduction</vt:lpstr>
      <vt:lpstr>Introduction</vt:lpstr>
      <vt:lpstr>Types of Tenancies</vt:lpstr>
      <vt:lpstr>Types of Tenancies</vt:lpstr>
      <vt:lpstr>Types of Tenancies</vt:lpstr>
      <vt:lpstr>Types of Tenancies</vt:lpstr>
      <vt:lpstr>What type of tenancy to you have?</vt:lpstr>
      <vt:lpstr>Brown v. Southall Realty</vt:lpstr>
      <vt:lpstr>Statute of Frauds</vt:lpstr>
      <vt:lpstr>Statute of Frauds</vt:lpstr>
      <vt:lpstr>Access to Rental Market</vt:lpstr>
      <vt:lpstr>Access to Rental Market</vt:lpstr>
      <vt:lpstr>Federal Fair Housing Act</vt:lpstr>
      <vt:lpstr>Other grounds?</vt:lpstr>
      <vt:lpstr>Jancik v. HUD</vt:lpstr>
      <vt:lpstr>Jancik v. HUD</vt:lpstr>
      <vt:lpstr>Jancik v. HUD</vt:lpstr>
      <vt:lpstr>Tenant’s Right to Possession</vt:lpstr>
      <vt:lpstr>Tenant’s Right to Possession</vt:lpstr>
      <vt:lpstr>Obtaining Possession</vt:lpstr>
      <vt:lpstr>Obtaining Possession</vt:lpstr>
      <vt:lpstr>Obtaining Possession</vt:lpstr>
      <vt:lpstr>Obtaining Possession</vt:lpstr>
      <vt:lpstr>Adrian v. Rabinowtiz</vt:lpstr>
      <vt:lpstr>Which rule do you prefer?</vt:lpstr>
      <vt:lpstr>Obtaining Possession</vt:lpstr>
      <vt:lpstr>The Holdover Tenant</vt:lpstr>
      <vt:lpstr>Commonwealth Building Corp. v. Hirschfield</vt:lpstr>
      <vt:lpstr>Condition of Premises</vt:lpstr>
      <vt:lpstr>1.  Common Law</vt:lpstr>
      <vt:lpstr>1.  Common Law</vt:lpstr>
      <vt:lpstr>2.  Modern Law</vt:lpstr>
      <vt:lpstr>3.  Texas</vt:lpstr>
      <vt:lpstr>3.  Texas</vt:lpstr>
      <vt:lpstr>3.  Texas</vt:lpstr>
      <vt:lpstr>Richard Baron Enterprises v. Tsern</vt:lpstr>
      <vt:lpstr>Eminent Domain</vt:lpstr>
      <vt:lpstr>Possible Tenant’s Remedies</vt:lpstr>
      <vt:lpstr>Reality Check</vt:lpstr>
      <vt:lpstr>Rent</vt:lpstr>
      <vt:lpstr>Determination of Rent</vt:lpstr>
      <vt:lpstr>Town of Telluride</vt:lpstr>
      <vt:lpstr>What do you think of rent control laws?</vt:lpstr>
      <vt:lpstr>Use of Premises</vt:lpstr>
      <vt:lpstr>General Rules</vt:lpstr>
      <vt:lpstr>Effect of tenant’s illegal activities on property</vt:lpstr>
      <vt:lpstr>Tenant’s illegal activities on property</vt:lpstr>
      <vt:lpstr>Waste</vt:lpstr>
      <vt:lpstr>Fixtures v. Improvements</vt:lpstr>
      <vt:lpstr>Injuries to Persons on Property</vt:lpstr>
      <vt:lpstr>Common Law</vt:lpstr>
      <vt:lpstr>Common Law</vt:lpstr>
      <vt:lpstr>Common Law</vt:lpstr>
      <vt:lpstr>Common Law</vt:lpstr>
      <vt:lpstr>Common Law</vt:lpstr>
      <vt:lpstr>Common Law</vt:lpstr>
      <vt:lpstr>Common Law</vt:lpstr>
      <vt:lpstr>Common Law</vt:lpstr>
      <vt:lpstr>Modern Law</vt:lpstr>
      <vt:lpstr>Landlord’s duty to protect tenant from third parties</vt:lpstr>
      <vt:lpstr>Walls v. Oxford Management Co.</vt:lpstr>
      <vt:lpstr>Landlord’s Remedies</vt:lpstr>
      <vt:lpstr>Basic landlord remedies</vt:lpstr>
      <vt:lpstr>Basic landlord remedies</vt:lpstr>
      <vt:lpstr>Basic landlord remedies</vt:lpstr>
      <vt:lpstr>Basic landlord remedies</vt:lpstr>
      <vt:lpstr>Basic landlord remedies</vt:lpstr>
      <vt:lpstr>Eviction</vt:lpstr>
      <vt:lpstr>Eviction</vt:lpstr>
      <vt:lpstr>Eviction </vt:lpstr>
      <vt:lpstr>Retaliatory Eviction</vt:lpstr>
      <vt:lpstr>Edwards v. Habib</vt:lpstr>
      <vt:lpstr>Transfers</vt:lpstr>
      <vt:lpstr>By Landlord</vt:lpstr>
      <vt:lpstr>By Tenant -- Generally</vt:lpstr>
      <vt:lpstr>By Tenant -- Texas</vt:lpstr>
      <vt:lpstr>1.  Assignment</vt:lpstr>
      <vt:lpstr>2.  Sublease</vt:lpstr>
      <vt:lpstr>3.  How determine which?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Tenancies</dc:title>
  <dc:creator>Gerry W. Beyer</dc:creator>
  <cp:lastModifiedBy>Gerry Beyer</cp:lastModifiedBy>
  <cp:revision>74</cp:revision>
  <cp:lastPrinted>2017-03-19T21:32:02Z</cp:lastPrinted>
  <dcterms:created xsi:type="dcterms:W3CDTF">2003-11-18T21:04:55Z</dcterms:created>
  <dcterms:modified xsi:type="dcterms:W3CDTF">2018-12-24T21:14:27Z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