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6"/>
  </p:notesMasterIdLst>
  <p:sldIdLst>
    <p:sldId id="281" r:id="rId2"/>
    <p:sldId id="274" r:id="rId3"/>
    <p:sldId id="276" r:id="rId4"/>
    <p:sldId id="277" r:id="rId5"/>
    <p:sldId id="282" r:id="rId6"/>
    <p:sldId id="256" r:id="rId7"/>
    <p:sldId id="275" r:id="rId8"/>
    <p:sldId id="278" r:id="rId9"/>
    <p:sldId id="280" r:id="rId10"/>
    <p:sldId id="279" r:id="rId11"/>
    <p:sldId id="257" r:id="rId12"/>
    <p:sldId id="258" r:id="rId13"/>
    <p:sldId id="283" r:id="rId14"/>
    <p:sldId id="284" r:id="rId15"/>
    <p:sldId id="285" r:id="rId16"/>
    <p:sldId id="286" r:id="rId17"/>
    <p:sldId id="259" r:id="rId18"/>
    <p:sldId id="260" r:id="rId19"/>
    <p:sldId id="261" r:id="rId20"/>
    <p:sldId id="262" r:id="rId21"/>
    <p:sldId id="263" r:id="rId22"/>
    <p:sldId id="264" r:id="rId23"/>
    <p:sldId id="292" r:id="rId24"/>
    <p:sldId id="265" r:id="rId25"/>
    <p:sldId id="287" r:id="rId26"/>
    <p:sldId id="288" r:id="rId27"/>
    <p:sldId id="289" r:id="rId28"/>
    <p:sldId id="267" r:id="rId29"/>
    <p:sldId id="266" r:id="rId30"/>
    <p:sldId id="269" r:id="rId31"/>
    <p:sldId id="294" r:id="rId32"/>
    <p:sldId id="271" r:id="rId33"/>
    <p:sldId id="270" r:id="rId34"/>
    <p:sldId id="273" r:id="rId35"/>
    <p:sldId id="293" r:id="rId36"/>
    <p:sldId id="268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F81FD0-3C36-443E-88C9-C0C22676F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4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81FD0-3C36-443E-88C9-C0C22676F3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A91B4A7-BD7B-47F1-95E9-31BA3A69879E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Courthouse:  http://williamsport-pa.com/doyouremember/earlywpt/lyccourthouse.jpg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4FC7BBC-1F1F-49D2-8555-E514ADD7FFB5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http://sangres.com/photos/culebra.htm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4FC7BBC-1F1F-49D2-8555-E514ADD7FFB5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http://sangres.com/photos/culebra.htm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81FD0-3C36-443E-88C9-C0C22676F3E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6517D-B15D-4A68-822D-DDDCFFE9A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1B2EF-E9EC-438D-8003-BBB40E12D5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EB6B3-3D94-4461-8EB8-AF0E5F4E5E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FF15E-1190-4073-9089-B45DF7CABF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CA8F-E5B9-464A-BEA9-C685ED4137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F2460-D6B5-4C40-BBE0-BBF883A65E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8B3A7-1457-4C66-A9C7-5CB80C58BE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C6D3D-9CB4-45AE-88EE-5623FEC76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411A0-51CE-46E1-8051-FB0ABB46E0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35956-C0F0-4981-ADB7-C16F027860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0C240528-ADD3-41A0-B558-89F0D467D1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C25F109-E170-4A4E-8BA4-3E2D21E7B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Qp7-RAcwOt5b-oYCN-GKHZPCnDTQVmBZZn4pvkpxDJAplr6o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182183" cy="64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Tenants </a:t>
            </a:r>
            <a:r>
              <a:rPr lang="en-US" smtClean="0"/>
              <a:t>in Common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Co-tenants have undivided interests</a:t>
            </a:r>
          </a:p>
          <a:p>
            <a:pPr lvl="1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Each has right to occupy the premises.</a:t>
            </a:r>
            <a:br>
              <a:rPr lang="en-US" b="1" dirty="0" smtClean="0">
                <a:solidFill>
                  <a:prstClr val="black"/>
                </a:solidFill>
              </a:rPr>
            </a:br>
            <a:endParaRPr lang="en-US" b="1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Each has duty not to interfere with other co-tenants.</a:t>
            </a:r>
            <a:br>
              <a:rPr lang="en-US" b="1" dirty="0" smtClean="0">
                <a:solidFill>
                  <a:prstClr val="black"/>
                </a:solidFill>
              </a:rPr>
            </a:br>
            <a:endParaRPr lang="en-US" b="1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Each has right to partition</a:t>
            </a:r>
          </a:p>
          <a:p>
            <a:pPr lvl="2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Agreement</a:t>
            </a:r>
          </a:p>
          <a:p>
            <a:pPr lvl="2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Court order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Joint Tenants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40688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Default method under common law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Survivorship feature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“To A and B as joint tenants”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Note that many states require the survivorship feature to be expressly stated.</a:t>
            </a:r>
          </a:p>
          <a:p>
            <a:pPr lvl="1"/>
            <a:r>
              <a:rPr lang="en-US" sz="2400" b="1" dirty="0" smtClean="0"/>
              <a:t>“To A and B as joint tenants with right of survivorship.”</a:t>
            </a:r>
          </a:p>
          <a:p>
            <a:pPr lvl="1"/>
            <a:r>
              <a:rPr lang="en-US" sz="2400" b="1" dirty="0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Joint Tenants – Unities Required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467600" cy="4419600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b="1" dirty="0" smtClean="0"/>
              <a:t>1.  Time</a:t>
            </a:r>
          </a:p>
          <a:p>
            <a:pPr lvl="1">
              <a:spcAft>
                <a:spcPct val="100000"/>
              </a:spcAft>
            </a:pPr>
            <a:r>
              <a:rPr lang="en-US" b="1" dirty="0" smtClean="0"/>
              <a:t>O to “A and B as joint tenants.”</a:t>
            </a:r>
          </a:p>
          <a:p>
            <a:pPr lvl="1">
              <a:spcAft>
                <a:spcPct val="100000"/>
              </a:spcAft>
            </a:pPr>
            <a:r>
              <a:rPr lang="en-US" b="1" strike="sngStrike" dirty="0" smtClean="0"/>
              <a:t>O to “O and A as joint tenants.”</a:t>
            </a:r>
            <a:endParaRPr lang="en-US" b="1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Joint Tenants – Unities Required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5438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2. Title</a:t>
            </a:r>
          </a:p>
          <a:p>
            <a:pPr eaLnBrk="1" hangingPunct="1"/>
            <a:endParaRPr lang="en-US" b="1" dirty="0"/>
          </a:p>
          <a:p>
            <a:pPr lvl="1"/>
            <a:r>
              <a:rPr lang="en-US" b="1" dirty="0" smtClean="0"/>
              <a:t>Take by same instrument</a:t>
            </a:r>
          </a:p>
          <a:p>
            <a:pPr lvl="2"/>
            <a:r>
              <a:rPr lang="en-US" b="1" dirty="0" smtClean="0"/>
              <a:t>Deed</a:t>
            </a:r>
          </a:p>
          <a:p>
            <a:pPr lvl="2"/>
            <a:r>
              <a:rPr lang="en-US" b="1" dirty="0" smtClean="0"/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11450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Joint Tenants – Unities Required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391400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3.  Interest</a:t>
            </a:r>
          </a:p>
          <a:p>
            <a:pPr eaLnBrk="1" hangingPunct="1"/>
            <a:endParaRPr lang="en-US" b="1" dirty="0"/>
          </a:p>
          <a:p>
            <a:pPr lvl="1"/>
            <a:r>
              <a:rPr lang="en-US" b="1" dirty="0" smtClean="0"/>
              <a:t>O to “A, B, and C as joint tenants.”</a:t>
            </a:r>
          </a:p>
          <a:p>
            <a:pPr lvl="1"/>
            <a:endParaRPr lang="en-US" b="1" dirty="0"/>
          </a:p>
          <a:p>
            <a:pPr lvl="1"/>
            <a:r>
              <a:rPr lang="en-US" b="1" strike="sngStrike" dirty="0" smtClean="0"/>
              <a:t>O to “A 50%, B 25%, and C 25% as joint tenants.”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60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Joint Tenants – Unities Required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391400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4.  Possession</a:t>
            </a:r>
          </a:p>
          <a:p>
            <a:pPr marL="118872" indent="0" eaLnBrk="1" hangingPunct="1"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  <a:buClr>
                <a:srgbClr val="F0AD00"/>
              </a:buClr>
            </a:pPr>
            <a:r>
              <a:rPr lang="en-US" b="1" dirty="0">
                <a:solidFill>
                  <a:prstClr val="black"/>
                </a:solidFill>
              </a:rPr>
              <a:t>Each has right to occupy the premises.</a:t>
            </a:r>
            <a:br>
              <a:rPr lang="en-US" b="1" dirty="0">
                <a:solidFill>
                  <a:prstClr val="black"/>
                </a:solidFill>
              </a:rPr>
            </a:br>
            <a:endParaRPr lang="en-US" b="1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buClr>
                <a:srgbClr val="F0AD00"/>
              </a:buClr>
            </a:pPr>
            <a:r>
              <a:rPr lang="en-US" b="1" dirty="0">
                <a:solidFill>
                  <a:prstClr val="black"/>
                </a:solidFill>
              </a:rPr>
              <a:t>Each has duty not to interfere with other co-tenants.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6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Tenants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 to “A and B as joint tenants.”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A conveys her interest to C.</a:t>
            </a:r>
          </a:p>
          <a:p>
            <a:pPr lvl="1"/>
            <a:r>
              <a:rPr lang="en-US" b="1" dirty="0" smtClean="0"/>
              <a:t>B and C are now tenants in common.</a:t>
            </a:r>
          </a:p>
          <a:p>
            <a:pPr lvl="2"/>
            <a:r>
              <a:rPr lang="en-US" b="1" dirty="0" smtClean="0"/>
              <a:t>Why?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5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Tenancy by the Entirety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3922713"/>
          </a:xfrm>
        </p:spPr>
        <p:txBody>
          <a:bodyPr/>
          <a:lstStyle/>
          <a:p>
            <a:pPr eaLnBrk="1" hangingPunct="1"/>
            <a:r>
              <a:rPr lang="en-US" b="1" dirty="0" smtClean="0"/>
              <a:t>Special type of joint tenancy between </a:t>
            </a:r>
            <a:r>
              <a:rPr lang="en-US" b="1" i="1" dirty="0" smtClean="0"/>
              <a:t>spouses  </a:t>
            </a:r>
            <a:r>
              <a:rPr lang="en-US" b="1" dirty="0" smtClean="0"/>
              <a:t>which exists in about a dozen states.</a:t>
            </a:r>
          </a:p>
          <a:p>
            <a:pPr eaLnBrk="1" hangingPunct="1"/>
            <a:endParaRPr lang="en-US" b="1" i="1" dirty="0"/>
          </a:p>
          <a:p>
            <a:pPr eaLnBrk="1" hangingPunct="1"/>
            <a:r>
              <a:rPr lang="en-US" b="1" dirty="0" smtClean="0"/>
              <a:t>A fifth unity – joint owners are married.</a:t>
            </a:r>
          </a:p>
          <a:p>
            <a:pPr eaLnBrk="1" hangingPunct="1"/>
            <a:endParaRPr lang="en-US" b="1" i="1" dirty="0" smtClean="0"/>
          </a:p>
          <a:p>
            <a:pPr eaLnBrk="1" hangingPunct="1"/>
            <a:r>
              <a:rPr lang="en-US" b="1" dirty="0" smtClean="0"/>
              <a:t>“To A and B as tenants by the entireties”</a:t>
            </a:r>
          </a:p>
          <a:p>
            <a:pPr eaLnBrk="1" hangingPunct="1"/>
            <a:endParaRPr lang="en-US" b="1" dirty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Marital Estates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Arise by operation of law, not because of intent of the parties.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Jure </a:t>
            </a:r>
            <a:r>
              <a:rPr lang="en-US" b="1" dirty="0" err="1" smtClean="0"/>
              <a:t>Uxoris</a:t>
            </a:r>
            <a:endParaRPr lang="en-US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772400" cy="4038600"/>
          </a:xfrm>
        </p:spPr>
        <p:txBody>
          <a:bodyPr/>
          <a:lstStyle/>
          <a:p>
            <a:pPr eaLnBrk="1" hangingPunct="1"/>
            <a:r>
              <a:rPr lang="en-US" b="1" dirty="0" smtClean="0"/>
              <a:t>Upon marriage but before birth of child.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Husband has a life estate in wife’s property for the life of wife.</a:t>
            </a:r>
            <a:endParaRPr lang="en-US" b="1" dirty="0"/>
          </a:p>
          <a:p>
            <a:pPr lvl="1"/>
            <a:r>
              <a:rPr lang="en-US" b="1" dirty="0" smtClean="0"/>
              <a:t>Wife was considered not sui </a:t>
            </a:r>
            <a:r>
              <a:rPr lang="en-US" b="1" dirty="0" err="1" smtClean="0"/>
              <a:t>juris</a:t>
            </a:r>
            <a:r>
              <a:rPr lang="en-US" b="1" dirty="0" smtClean="0"/>
              <a:t> at common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Concurrent Ownership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Curtesy Initiate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Upon birth of first child </a:t>
            </a:r>
            <a:r>
              <a:rPr lang="en-US" b="1" u="sng" dirty="0" smtClean="0"/>
              <a:t>and</a:t>
            </a:r>
            <a:r>
              <a:rPr lang="en-US" b="1" dirty="0" smtClean="0"/>
              <a:t> while wife is still alive.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Husband </a:t>
            </a:r>
            <a:r>
              <a:rPr lang="en-US" b="1" i="1" dirty="0" smtClean="0"/>
              <a:t>will have </a:t>
            </a:r>
            <a:r>
              <a:rPr lang="en-US" b="1" dirty="0" smtClean="0"/>
              <a:t>life estate in wife’s property until husband dies.</a:t>
            </a:r>
          </a:p>
          <a:p>
            <a:pPr lvl="1"/>
            <a:r>
              <a:rPr lang="en-US" b="1" dirty="0" smtClean="0"/>
              <a:t>Wife has, in effect, a reversion if Husband dies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Curtesy Consummate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3770313"/>
          </a:xfrm>
        </p:spPr>
        <p:txBody>
          <a:bodyPr/>
          <a:lstStyle/>
          <a:p>
            <a:pPr eaLnBrk="1" hangingPunct="1"/>
            <a:r>
              <a:rPr lang="en-US" b="1" dirty="0" smtClean="0"/>
              <a:t>Upon wife’s death assuming </a:t>
            </a:r>
            <a:r>
              <a:rPr lang="en-US" b="1" u="sng" dirty="0" smtClean="0"/>
              <a:t>at least one </a:t>
            </a:r>
            <a:r>
              <a:rPr lang="en-US" b="1" dirty="0" smtClean="0"/>
              <a:t>child was born to the marriage.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Husband </a:t>
            </a:r>
            <a:r>
              <a:rPr lang="en-US" b="1" i="1" dirty="0" smtClean="0"/>
              <a:t>has </a:t>
            </a:r>
            <a:r>
              <a:rPr lang="en-US" b="1" dirty="0" smtClean="0"/>
              <a:t>life estate in wife’s property.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Dower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305800" cy="3694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Wife has no lifetime interest in husband’s property.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Upon husband’s death, wife receives a life estate in 1/3 of husband’s real property he owned </a:t>
            </a:r>
            <a:r>
              <a:rPr lang="en-US" b="1" u="sng" dirty="0" smtClean="0"/>
              <a:t>anytime</a:t>
            </a:r>
            <a:r>
              <a:rPr lang="en-US" b="1" dirty="0" smtClean="0"/>
              <a:t> during the marriage.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Wife could waive her dower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077200" cy="3276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Modern Protections</a:t>
            </a:r>
            <a:br>
              <a:rPr lang="en-US" dirty="0" smtClean="0"/>
            </a:br>
            <a:r>
              <a:rPr lang="en-US" dirty="0" smtClean="0"/>
              <a:t>for the</a:t>
            </a:r>
            <a:br>
              <a:rPr lang="en-US" dirty="0" smtClean="0"/>
            </a:br>
            <a:r>
              <a:rPr lang="en-US" dirty="0" smtClean="0"/>
              <a:t>Surviving Spouse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Modern Protections for Surviving Spouse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1.  Spouse made an heir.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Modern Protections for Surviving Spouse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800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2. Common law marital property states = forced (elective) share</a:t>
            </a:r>
          </a:p>
        </p:txBody>
      </p:sp>
      <p:pic>
        <p:nvPicPr>
          <p:cNvPr id="2050" name="Picture 2" descr="http://www.creditcards.com/credit-card-news/images/community-property-map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071584" cy="36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Modern Protections for Surviving Spouse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800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3.  Community property marital property states = community property</a:t>
            </a:r>
          </a:p>
        </p:txBody>
      </p:sp>
      <p:pic>
        <p:nvPicPr>
          <p:cNvPr id="4" name="Picture 2" descr="http://www.creditcards.com/credit-card-news/images/community-property-map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071584" cy="36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Modern Protections for Surviving Spouse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4.  Homestead</a:t>
            </a:r>
          </a:p>
          <a:p>
            <a:pPr lvl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Occupancy right</a:t>
            </a:r>
          </a:p>
          <a:p>
            <a:pPr lvl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Creditor protection</a:t>
            </a:r>
          </a:p>
        </p:txBody>
      </p:sp>
    </p:spTree>
    <p:extLst>
      <p:ext uri="{BB962C8B-B14F-4D97-AF65-F5344CB8AC3E}">
        <p14:creationId xmlns:p14="http://schemas.microsoft.com/office/powerpoint/2010/main" val="13145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In re Estate of </a:t>
            </a:r>
            <a:r>
              <a:rPr lang="en-US" b="1" i="1" dirty="0" err="1" smtClean="0"/>
              <a:t>Micheal</a:t>
            </a:r>
            <a:endParaRPr lang="en-US" b="1" i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16387" name="Picture 5" descr="lyccourt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4188"/>
            <a:ext cx="320131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14400" y="3220872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Courthouse where case was litigated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In re Estate of Michael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“To H and B, tenants by the entireties, and F and He, tenants by the entireties, with right of survivorship.”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 dies first; then B dies.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What interest, if any, did B own when B died?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More than one person simultaneously has rights to the same interest or estate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2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Jackson v. O’Connell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964488" cy="39624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A, B, and C held as joint tenants with survivorship rights.</a:t>
            </a:r>
          </a:p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A sold A’s interest to B.</a:t>
            </a:r>
          </a:p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B died leaving her interest to 4 nieces.</a:t>
            </a:r>
          </a:p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How much do the nieces receive?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2895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Concurrent Ownership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[continued]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70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Matter of Estate of </a:t>
            </a:r>
            <a:r>
              <a:rPr lang="en-US" b="1" i="1" dirty="0" err="1" smtClean="0"/>
              <a:t>Vadney</a:t>
            </a:r>
            <a:endParaRPr lang="en-US" b="1" i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590800"/>
            <a:ext cx="7772400" cy="354171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399"/>
            <a:ext cx="3700463" cy="49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Matter of Estate of </a:t>
            </a:r>
            <a:r>
              <a:rPr lang="en-US" b="1" i="1" dirty="0" err="1" smtClean="0"/>
              <a:t>Vadney</a:t>
            </a:r>
            <a:endParaRPr lang="en-US" b="1" i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A conveyed “to A and B.”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 died.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How much does B now own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If </a:t>
            </a:r>
            <a:r>
              <a:rPr lang="en-US" b="1" dirty="0" err="1" smtClean="0"/>
              <a:t>TiC</a:t>
            </a:r>
            <a:r>
              <a:rPr lang="en-US" b="1" dirty="0" smtClean="0"/>
              <a:t> = A’s will beneficiaries takes A’s share</a:t>
            </a:r>
          </a:p>
          <a:p>
            <a:pPr lvl="1"/>
            <a:r>
              <a:rPr lang="en-US" b="1" dirty="0" smtClean="0"/>
              <a:t>If JT = B owns all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Duncan v. </a:t>
            </a:r>
            <a:r>
              <a:rPr lang="en-US" b="1" i="1" dirty="0" err="1" smtClean="0"/>
              <a:t>Vassaur</a:t>
            </a:r>
            <a:endParaRPr lang="en-US" b="1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 marL="118872" indent="0" eaLnBrk="1" hangingPunct="1">
              <a:spcAft>
                <a:spcPct val="50000"/>
              </a:spcAft>
              <a:buNone/>
            </a:pP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43667"/>
            <a:ext cx="8048625" cy="457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Duncan v. </a:t>
            </a:r>
            <a:r>
              <a:rPr lang="en-US" b="1" i="1" dirty="0" err="1" smtClean="0"/>
              <a:t>Vassaur</a:t>
            </a:r>
            <a:endParaRPr lang="en-US" b="1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Husband and Wife owned property as joint tenants with survivorship rights.</a:t>
            </a:r>
          </a:p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Wife killed Husband.</a:t>
            </a:r>
          </a:p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Wife conveyed her share to her Father.</a:t>
            </a:r>
          </a:p>
          <a:p>
            <a:pPr eaLnBrk="1" hangingPunct="1">
              <a:spcAft>
                <a:spcPct val="50000"/>
              </a:spcAft>
            </a:pPr>
            <a:r>
              <a:rPr lang="en-US" b="1" dirty="0" smtClean="0"/>
              <a:t>How much does Father own?</a:t>
            </a:r>
          </a:p>
        </p:txBody>
      </p:sp>
    </p:spTree>
    <p:extLst>
      <p:ext uri="{BB962C8B-B14F-4D97-AF65-F5344CB8AC3E}">
        <p14:creationId xmlns:p14="http://schemas.microsoft.com/office/powerpoint/2010/main" val="12379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Laura v. Christian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5" descr="panora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5344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Laura v. Christian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Laura, Christian, and others hold as </a:t>
            </a:r>
            <a:r>
              <a:rPr lang="en-US" b="1" dirty="0" err="1" smtClean="0"/>
              <a:t>TiC</a:t>
            </a:r>
            <a:r>
              <a:rPr lang="en-US" b="1" dirty="0" smtClean="0"/>
              <a:t>.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 smtClean="0"/>
              <a:t>Property in foreclosure.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 smtClean="0"/>
              <a:t>Laura pays all amounts due.</a:t>
            </a:r>
          </a:p>
          <a:p>
            <a:pPr marL="118872" indent="0" eaLnBrk="1" hangingPunct="1">
              <a:buNone/>
            </a:pPr>
            <a:endParaRPr lang="en-US" b="1" dirty="0"/>
          </a:p>
          <a:p>
            <a:pPr eaLnBrk="1" hangingPunct="1"/>
            <a:r>
              <a:rPr lang="en-US" b="1" dirty="0" smtClean="0"/>
              <a:t>What are Christian’s rights?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135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Each co-tenant has right to occupy premises.</a:t>
            </a:r>
          </a:p>
          <a:p>
            <a:endParaRPr lang="en-US" b="1" dirty="0"/>
          </a:p>
          <a:p>
            <a:r>
              <a:rPr lang="en-US" b="1" dirty="0" smtClean="0"/>
              <a:t>Each co-tenant has duty not to interfere with other co-tenant’s right to occupy.</a:t>
            </a:r>
          </a:p>
          <a:p>
            <a:endParaRPr lang="en-US" b="1" dirty="0"/>
          </a:p>
          <a:p>
            <a:r>
              <a:rPr lang="en-US" b="1" dirty="0" smtClean="0"/>
              <a:t>General rule is that the occupying co-tenant does not owe rent to non-occupying co-tenants.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78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Statute of Anne (1704) – A co-tenant who receives more than proportionate share of rent from third party must account to other co-tenants for the excess.</a:t>
            </a:r>
          </a:p>
          <a:p>
            <a:endParaRPr lang="en-US" b="1" dirty="0"/>
          </a:p>
          <a:p>
            <a:r>
              <a:rPr lang="en-US" b="1" dirty="0" smtClean="0"/>
              <a:t>Accounting is for net profits.</a:t>
            </a:r>
          </a:p>
        </p:txBody>
      </p:sp>
    </p:spTree>
    <p:extLst>
      <p:ext uri="{BB962C8B-B14F-4D97-AF65-F5344CB8AC3E}">
        <p14:creationId xmlns:p14="http://schemas.microsoft.com/office/powerpoint/2010/main" val="3865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concurrent ownership may arise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Deed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Will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Intestate 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13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Terminate concurrent ownership.</a:t>
            </a:r>
          </a:p>
          <a:p>
            <a:endParaRPr lang="en-US" b="1" dirty="0"/>
          </a:p>
          <a:p>
            <a:r>
              <a:rPr lang="en-US" b="1" dirty="0" smtClean="0"/>
              <a:t>Voluntary</a:t>
            </a:r>
          </a:p>
          <a:p>
            <a:endParaRPr lang="en-US" b="1" dirty="0"/>
          </a:p>
          <a:p>
            <a:r>
              <a:rPr lang="en-US" b="1" dirty="0" smtClean="0"/>
              <a:t>Judicial</a:t>
            </a:r>
          </a:p>
          <a:p>
            <a:pPr lvl="1"/>
            <a:r>
              <a:rPr lang="en-US" b="1" dirty="0" smtClean="0"/>
              <a:t>In Kind</a:t>
            </a:r>
          </a:p>
          <a:p>
            <a:pPr lvl="1"/>
            <a:r>
              <a:rPr lang="en-US" b="1" dirty="0" smtClean="0"/>
              <a:t>By Sale</a:t>
            </a:r>
          </a:p>
          <a:p>
            <a:endParaRPr lang="en-US" b="1" dirty="0"/>
          </a:p>
          <a:p>
            <a:r>
              <a:rPr lang="en-US" b="1" dirty="0" smtClean="0"/>
              <a:t>Right of first refusal</a:t>
            </a:r>
          </a:p>
          <a:p>
            <a:endParaRPr lang="en-US" b="1" dirty="0"/>
          </a:p>
          <a:p>
            <a:r>
              <a:rPr lang="en-US" b="1" dirty="0" smtClean="0"/>
              <a:t>Future interests?</a:t>
            </a:r>
          </a:p>
        </p:txBody>
      </p:sp>
    </p:spTree>
    <p:extLst>
      <p:ext uri="{BB962C8B-B14F-4D97-AF65-F5344CB8AC3E}">
        <p14:creationId xmlns:p14="http://schemas.microsoft.com/office/powerpoint/2010/main" val="15349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69342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Modern Forms of Concurrent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Condominium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2209800" cy="462560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Ownership  of a designated vertical  space.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Concurrent ownership of common areas.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Issue = Condominium conversion</a:t>
            </a:r>
          </a:p>
        </p:txBody>
      </p:sp>
      <p:pic>
        <p:nvPicPr>
          <p:cNvPr id="3074" name="Picture 2" descr="http://upload.wikimedia.org/wikipedia/commons/b/bd/Yale_Steam_Laundry_Condomin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799"/>
            <a:ext cx="60102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09800" y="2438400"/>
            <a:ext cx="22860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Cooperative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3895"/>
            <a:ext cx="2819400" cy="462560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Title to building held by a corporation</a:t>
            </a:r>
          </a:p>
          <a:p>
            <a:endParaRPr lang="en-US" sz="2000" b="1" dirty="0"/>
          </a:p>
          <a:p>
            <a:r>
              <a:rPr lang="en-US" sz="2000" b="1" dirty="0" smtClean="0"/>
              <a:t>Individual buys stock to acquire right to occupy.</a:t>
            </a:r>
          </a:p>
          <a:p>
            <a:endParaRPr lang="en-US" sz="2000" b="1" dirty="0"/>
          </a:p>
          <a:p>
            <a:r>
              <a:rPr lang="en-US" sz="2000" b="1" dirty="0" smtClean="0"/>
              <a:t>No true concurrent ownership of property.</a:t>
            </a:r>
          </a:p>
          <a:p>
            <a:endParaRPr lang="en-US" sz="2000" b="1" dirty="0"/>
          </a:p>
          <a:p>
            <a:r>
              <a:rPr lang="en-US" sz="2000" b="1" dirty="0" smtClean="0"/>
              <a:t>More common in Northeast.</a:t>
            </a:r>
            <a:endParaRPr lang="en-US" sz="2000" b="1" dirty="0"/>
          </a:p>
        </p:txBody>
      </p:sp>
      <p:pic>
        <p:nvPicPr>
          <p:cNvPr id="4098" name="Picture 2" descr="http://www.cityviewcams.com/wp-content/uploads/2011/11/Apartments-for-sale-in-new-york-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49" y="19812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Time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819400" cy="462560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Concurrent ownership but with occupancy right divided temporally.</a:t>
            </a:r>
          </a:p>
          <a:p>
            <a:endParaRPr lang="en-US" sz="2000" b="1" dirty="0"/>
          </a:p>
        </p:txBody>
      </p:sp>
      <p:pic>
        <p:nvPicPr>
          <p:cNvPr id="5122" name="Picture 2" descr="http://www.timesharesaviors.com/images/star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45" y="1828800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wikia.com/memoryalpha/en/images/5/5a/Sisko_in_temporal_displac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041196" cy="28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Tenants in Common (voluntary)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Joint Tenants (voluntary)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Tenancy by the Entirety (voluntary)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Marital Estates (by operation of law)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Condos, Co-ops, Time Shares (modern)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9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Tenants in Common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77968"/>
              </p:ext>
            </p:extLst>
          </p:nvPr>
        </p:nvGraphicFramePr>
        <p:xfrm>
          <a:off x="609600" y="2209800"/>
          <a:ext cx="77724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8314286" imgH="3858164" progId="">
                  <p:embed/>
                </p:oleObj>
              </mc:Choice>
              <mc:Fallback>
                <p:oleObj r:id="rId3" imgW="8314286" imgH="385816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77724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Tenants in Common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Default method under modern law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Sample grants: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“To A and B”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“To A and B as tenants in common”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Passage to co-heirs by intestacy</a:t>
            </a:r>
          </a:p>
          <a:p>
            <a:pPr marL="118872" indent="0" eaLnBrk="1" hangingPunct="1">
              <a:lnSpc>
                <a:spcPct val="90000"/>
              </a:lnSpc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Tenants in 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F0AD00"/>
              </a:buClr>
            </a:pPr>
            <a:r>
              <a:rPr lang="en-US" b="1" i="1" dirty="0">
                <a:solidFill>
                  <a:prstClr val="black"/>
                </a:solidFill>
              </a:rPr>
              <a:t>No </a:t>
            </a:r>
            <a:r>
              <a:rPr lang="en-US" b="1" dirty="0">
                <a:solidFill>
                  <a:prstClr val="black"/>
                </a:solidFill>
              </a:rPr>
              <a:t>survivorship </a:t>
            </a:r>
            <a:r>
              <a:rPr lang="en-US" b="1" dirty="0" smtClean="0">
                <a:solidFill>
                  <a:prstClr val="black"/>
                </a:solidFill>
              </a:rPr>
              <a:t>rights</a:t>
            </a:r>
          </a:p>
          <a:p>
            <a:pPr lvl="0">
              <a:lnSpc>
                <a:spcPct val="90000"/>
              </a:lnSpc>
              <a:buClr>
                <a:srgbClr val="F0AD00"/>
              </a:buClr>
            </a:pPr>
            <a:endParaRPr lang="en-US" b="1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Upon death, deceased co-tenant’s share passes to successors in interest:</a:t>
            </a:r>
          </a:p>
          <a:p>
            <a:pPr lvl="2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Heirs, if intestacy</a:t>
            </a:r>
          </a:p>
          <a:p>
            <a:pPr lvl="2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Beneficiaries, if testate</a:t>
            </a:r>
          </a:p>
        </p:txBody>
      </p:sp>
    </p:spTree>
    <p:extLst>
      <p:ext uri="{BB962C8B-B14F-4D97-AF65-F5344CB8AC3E}">
        <p14:creationId xmlns:p14="http://schemas.microsoft.com/office/powerpoint/2010/main" val="18263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Tenants </a:t>
            </a:r>
            <a:r>
              <a:rPr lang="en-US" smtClean="0"/>
              <a:t>in Common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F0AD00"/>
              </a:buClr>
            </a:pPr>
            <a:r>
              <a:rPr lang="en-US" b="1" dirty="0" smtClean="0">
                <a:solidFill>
                  <a:prstClr val="black"/>
                </a:solidFill>
              </a:rPr>
              <a:t>No unity of time, title, or interest required.</a:t>
            </a:r>
          </a:p>
        </p:txBody>
      </p:sp>
    </p:spTree>
    <p:extLst>
      <p:ext uri="{BB962C8B-B14F-4D97-AF65-F5344CB8AC3E}">
        <p14:creationId xmlns:p14="http://schemas.microsoft.com/office/powerpoint/2010/main" val="34418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1520</TotalTime>
  <Words>969</Words>
  <Application>Microsoft Office PowerPoint</Application>
  <PresentationFormat>On-screen Show (4:3)</PresentationFormat>
  <Paragraphs>204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Module</vt:lpstr>
      <vt:lpstr>PowerPoint Presentation</vt:lpstr>
      <vt:lpstr> Concurrent Ownership</vt:lpstr>
      <vt:lpstr>General Idea</vt:lpstr>
      <vt:lpstr>Ways concurrent ownership may arise</vt:lpstr>
      <vt:lpstr>Basic types</vt:lpstr>
      <vt:lpstr>Tenants in Common</vt:lpstr>
      <vt:lpstr>Tenants in Common</vt:lpstr>
      <vt:lpstr>Tenants in Common</vt:lpstr>
      <vt:lpstr>Tenants in Common</vt:lpstr>
      <vt:lpstr>Tenants in Common</vt:lpstr>
      <vt:lpstr>Joint Tenants</vt:lpstr>
      <vt:lpstr>Joint Tenants – Unities Required</vt:lpstr>
      <vt:lpstr>Joint Tenants – Unities Required</vt:lpstr>
      <vt:lpstr>Joint Tenants – Unities Required</vt:lpstr>
      <vt:lpstr>Joint Tenants – Unities Required</vt:lpstr>
      <vt:lpstr>Joint Tenants</vt:lpstr>
      <vt:lpstr>Tenancy by the Entirety</vt:lpstr>
      <vt:lpstr>Marital Estates</vt:lpstr>
      <vt:lpstr>Jure Uxoris</vt:lpstr>
      <vt:lpstr>Curtesy Initiate</vt:lpstr>
      <vt:lpstr>Curtesy Consummate</vt:lpstr>
      <vt:lpstr>Dower</vt:lpstr>
      <vt:lpstr>Modern Protections for the Surviving Spouse</vt:lpstr>
      <vt:lpstr>Modern Protections for Surviving Spouse</vt:lpstr>
      <vt:lpstr>Modern Protections for Surviving Spouse</vt:lpstr>
      <vt:lpstr>Modern Protections for Surviving Spouse</vt:lpstr>
      <vt:lpstr>Modern Protections for Surviving Spouse</vt:lpstr>
      <vt:lpstr>In re Estate of Micheal</vt:lpstr>
      <vt:lpstr>In re Estate of Michael</vt:lpstr>
      <vt:lpstr>Jackson v. O’Connell</vt:lpstr>
      <vt:lpstr>Concurrent Ownership  [continued]</vt:lpstr>
      <vt:lpstr>Matter of Estate of Vadney</vt:lpstr>
      <vt:lpstr>Matter of Estate of Vadney</vt:lpstr>
      <vt:lpstr>Duncan v. Vassaur</vt:lpstr>
      <vt:lpstr>Duncan v. Vassaur</vt:lpstr>
      <vt:lpstr>Laura v. Christian</vt:lpstr>
      <vt:lpstr>Laura v. Christian</vt:lpstr>
      <vt:lpstr>Possession</vt:lpstr>
      <vt:lpstr>Income</vt:lpstr>
      <vt:lpstr>Partition</vt:lpstr>
      <vt:lpstr>Modern Forms of Concurrent Ownership</vt:lpstr>
      <vt:lpstr>1.  Condominium</vt:lpstr>
      <vt:lpstr>2.  Cooperative</vt:lpstr>
      <vt:lpstr>3.  Time Share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Tenants in Common</dc:title>
  <dc:creator>Gerry W. Beyer</dc:creator>
  <cp:lastModifiedBy>Gerry W. Beyer</cp:lastModifiedBy>
  <cp:revision>31</cp:revision>
  <dcterms:created xsi:type="dcterms:W3CDTF">2003-11-09T22:49:16Z</dcterms:created>
  <dcterms:modified xsi:type="dcterms:W3CDTF">2012-03-04T22:16:05Z</dcterms:modified>
</cp:coreProperties>
</file>