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85" r:id="rId2"/>
    <p:sldId id="259" r:id="rId3"/>
    <p:sldId id="256" r:id="rId4"/>
    <p:sldId id="257" r:id="rId5"/>
    <p:sldId id="258" r:id="rId6"/>
    <p:sldId id="269" r:id="rId7"/>
    <p:sldId id="260" r:id="rId8"/>
    <p:sldId id="279" r:id="rId9"/>
    <p:sldId id="280" r:id="rId10"/>
    <p:sldId id="281" r:id="rId11"/>
    <p:sldId id="262" r:id="rId12"/>
    <p:sldId id="263" r:id="rId13"/>
    <p:sldId id="264" r:id="rId14"/>
    <p:sldId id="265" r:id="rId15"/>
    <p:sldId id="266" r:id="rId16"/>
    <p:sldId id="282" r:id="rId17"/>
    <p:sldId id="267" r:id="rId18"/>
    <p:sldId id="283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6BA2F6-2DA2-434C-9506-1827EFBBE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BBA439-9FF1-44DE-8EF1-86B5B62B0D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1601FE-D1F0-4DBE-B4EA-948F92A3C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06CC5-A90F-42A0-A989-DBAA1E73CF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976189-FDF5-4D5A-BAC3-69EF596C82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F3835-6AD9-4E98-AD7D-B09D3918A5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CF166-8955-4DE3-B616-D32018D1DA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8CBD0-6065-43FC-BD3A-68F2F0011B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48797-6DD7-450F-B527-5670FAED5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15A14-1A14-4482-8BDD-1193DA39F8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A679CDF7-31D8-4210-901F-933AAA63E4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47E12BC7-8756-4699-B50D-246A876EBF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henry+viii&amp;source=images&amp;cd=&amp;cad=rja&amp;docid=ltngsHw6NH4_LM&amp;tbnid=wE7G0navtnbHRM:&amp;ved=0CAUQjRw&amp;url=http://www.tumblr.com/tagged/henry%20viii&amp;ei=efcjUazCN4eC2wXGj4H4BA&amp;bvm=bv.42553238,d.aWc&amp;psig=AFQjCNG2dyjtwtuEW8dIVYGePGGx78EnZg&amp;ust=136139800021760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78" y="381001"/>
            <a:ext cx="9155178" cy="608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Statute of Uses -- Texas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Texas Trust (Property) Code § 112.032</a:t>
            </a:r>
          </a:p>
          <a:p>
            <a:pPr marL="457200" lvl="1" indent="0">
              <a:buNone/>
            </a:pPr>
            <a:r>
              <a:rPr lang="en-US" b="1" dirty="0" smtClean="0"/>
              <a:t>     (</a:t>
            </a:r>
            <a:r>
              <a:rPr lang="en-US" b="1" dirty="0"/>
              <a:t>a) Except as provided by Subsection (b), title to real property held in trust vests directly in the beneficiary if the trustee has neither a power nor a duty related to the administration of the trust</a:t>
            </a:r>
            <a:r>
              <a:rPr lang="en-US" b="1" dirty="0" smtClean="0"/>
              <a:t>.</a:t>
            </a:r>
          </a:p>
          <a:p>
            <a:pPr marL="457200" lvl="1" indent="0">
              <a:buNone/>
            </a:pPr>
            <a:r>
              <a:rPr lang="en-US" b="1" dirty="0" smtClean="0"/>
              <a:t>     (</a:t>
            </a:r>
            <a:r>
              <a:rPr lang="en-US" b="1" dirty="0"/>
              <a:t>b) The title of a trustee in real property is not divested if the trustee's title is not merely nominal but is subject to a power or duty in relation to the property.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67381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Shifting Executory Interest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2560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/>
              <a:t>To become possessory, the interest:</a:t>
            </a:r>
          </a:p>
          <a:p>
            <a:pPr lvl="1" eaLnBrk="1" hangingPunct="1"/>
            <a:r>
              <a:rPr lang="en-US" b="1" u="sng" dirty="0" smtClean="0"/>
              <a:t>Divests</a:t>
            </a:r>
            <a:r>
              <a:rPr lang="en-US" b="1" dirty="0" smtClean="0"/>
              <a:t> a present interest or a vested future interest, and</a:t>
            </a:r>
          </a:p>
          <a:p>
            <a:pPr lvl="1" eaLnBrk="1" hangingPunct="1"/>
            <a:r>
              <a:rPr lang="en-US" b="1" dirty="0" smtClean="0"/>
              <a:t>Divests </a:t>
            </a:r>
            <a:r>
              <a:rPr lang="en-US" b="1" u="sng" dirty="0" smtClean="0"/>
              <a:t>another transferee</a:t>
            </a:r>
            <a:r>
              <a:rPr lang="en-US" b="1" dirty="0" smtClean="0"/>
              <a:t> (not the grantor)</a:t>
            </a:r>
            <a:endParaRPr lang="en-US" b="1" u="sng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8"/>
          <a:stretch/>
        </p:blipFill>
        <p:spPr bwMode="auto">
          <a:xfrm>
            <a:off x="2971800" y="3989204"/>
            <a:ext cx="2892689" cy="2693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Shifting Executory Interest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153400" cy="4611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/>
              <a:t>“To A and his heirs as long as liquor is never sold on the premises and if it is, then to B and her heirs.”</a:t>
            </a:r>
            <a:br>
              <a:rPr lang="en-US" b="1" dirty="0" smtClean="0"/>
            </a:br>
            <a:endParaRPr lang="en-US" b="1" dirty="0" smtClean="0"/>
          </a:p>
          <a:p>
            <a:pPr lvl="1" eaLnBrk="1" hangingPunct="1"/>
            <a:r>
              <a:rPr lang="en-US" b="1" dirty="0" smtClean="0"/>
              <a:t>A = fee simple subject to an </a:t>
            </a:r>
            <a:r>
              <a:rPr lang="en-US" b="1" dirty="0" err="1" smtClean="0"/>
              <a:t>executory</a:t>
            </a:r>
            <a:r>
              <a:rPr lang="en-US" b="1" dirty="0" smtClean="0"/>
              <a:t> limitation</a:t>
            </a:r>
          </a:p>
          <a:p>
            <a:pPr lvl="1" eaLnBrk="1" hangingPunct="1"/>
            <a:r>
              <a:rPr lang="en-US" b="1" dirty="0" smtClean="0"/>
              <a:t>B = shifting </a:t>
            </a:r>
            <a:r>
              <a:rPr lang="en-US" b="1" dirty="0" err="1" smtClean="0"/>
              <a:t>executory</a:t>
            </a:r>
            <a:r>
              <a:rPr lang="en-US" b="1" dirty="0" smtClean="0"/>
              <a:t> interest (B’s interest will divest a prior transferee, that is, 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Springing Executory Interest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772400" cy="3541713"/>
          </a:xfrm>
        </p:spPr>
        <p:txBody>
          <a:bodyPr/>
          <a:lstStyle/>
          <a:p>
            <a:pPr eaLnBrk="1" hangingPunct="1"/>
            <a:r>
              <a:rPr lang="en-US" b="1" dirty="0"/>
              <a:t>Divests the </a:t>
            </a:r>
            <a:r>
              <a:rPr lang="en-US" b="1" u="sng" dirty="0"/>
              <a:t>grantor</a:t>
            </a:r>
            <a:r>
              <a:rPr lang="en-US" b="1" dirty="0"/>
              <a:t> of a retained interest after some period of time during which no other transferee has a present interest</a:t>
            </a:r>
            <a:r>
              <a:rPr lang="en-US" b="1" dirty="0" smtClean="0"/>
              <a:t>.  [the “gap” situation]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962400"/>
            <a:ext cx="1990725" cy="2620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Springing Executory Interest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4075113"/>
          </a:xfrm>
        </p:spPr>
        <p:txBody>
          <a:bodyPr/>
          <a:lstStyle/>
          <a:p>
            <a:pPr eaLnBrk="1" hangingPunct="1">
              <a:spcAft>
                <a:spcPct val="30000"/>
              </a:spcAft>
              <a:buFont typeface="Wingdings" pitchFamily="2" charset="2"/>
              <a:buNone/>
            </a:pPr>
            <a:r>
              <a:rPr lang="en-US" b="1" dirty="0" smtClean="0"/>
              <a:t>“To A and his heirs, this deed to take effect three years after its date.”</a:t>
            </a:r>
          </a:p>
          <a:p>
            <a:pPr lvl="1" eaLnBrk="1" hangingPunct="1"/>
            <a:r>
              <a:rPr lang="en-US" b="1" dirty="0" smtClean="0"/>
              <a:t>Grantor = Fee simple subject to a springing </a:t>
            </a:r>
            <a:r>
              <a:rPr lang="en-US" b="1" dirty="0" err="1" smtClean="0"/>
              <a:t>executory</a:t>
            </a:r>
            <a:r>
              <a:rPr lang="en-US" b="1" dirty="0" smtClean="0"/>
              <a:t> limitation</a:t>
            </a:r>
          </a:p>
          <a:p>
            <a:pPr lvl="1" eaLnBrk="1" hangingPunct="1"/>
            <a:r>
              <a:rPr lang="en-US" b="1" dirty="0" smtClean="0"/>
              <a:t>A = springing </a:t>
            </a:r>
            <a:r>
              <a:rPr lang="en-US" b="1" dirty="0" err="1" smtClean="0"/>
              <a:t>executory</a:t>
            </a:r>
            <a:r>
              <a:rPr lang="en-US" b="1" dirty="0" smtClean="0"/>
              <a:t>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Springing Executory Interest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772400" cy="4495800"/>
          </a:xfrm>
        </p:spPr>
        <p:txBody>
          <a:bodyPr/>
          <a:lstStyle/>
          <a:p>
            <a:pPr eaLnBrk="1" hangingPunct="1">
              <a:spcAft>
                <a:spcPct val="30000"/>
              </a:spcAft>
              <a:buFont typeface="Wingdings" pitchFamily="2" charset="2"/>
              <a:buNone/>
            </a:pPr>
            <a:r>
              <a:rPr lang="en-US" b="1" dirty="0" smtClean="0"/>
              <a:t>“To A for life and one year after A’s death, to B for life.”</a:t>
            </a:r>
          </a:p>
          <a:p>
            <a:pPr lvl="1" eaLnBrk="1" hangingPunct="1"/>
            <a:r>
              <a:rPr lang="en-US" b="1" dirty="0" smtClean="0"/>
              <a:t>A = life estate</a:t>
            </a:r>
          </a:p>
          <a:p>
            <a:pPr lvl="1" eaLnBrk="1" hangingPunct="1"/>
            <a:r>
              <a:rPr lang="en-US" b="1" dirty="0" smtClean="0"/>
              <a:t>B = springing </a:t>
            </a:r>
            <a:r>
              <a:rPr lang="en-US" b="1" dirty="0" err="1" smtClean="0"/>
              <a:t>executory</a:t>
            </a:r>
            <a:r>
              <a:rPr lang="en-US" b="1" dirty="0" smtClean="0"/>
              <a:t> interest in a life estate</a:t>
            </a:r>
          </a:p>
          <a:p>
            <a:pPr lvl="1" eaLnBrk="1" hangingPunct="1"/>
            <a:r>
              <a:rPr lang="en-US" b="1" dirty="0" smtClean="0"/>
              <a:t>Grantor = reversion</a:t>
            </a:r>
          </a:p>
          <a:p>
            <a:pPr lvl="2"/>
            <a:r>
              <a:rPr lang="en-US" b="1" dirty="0" smtClean="0"/>
              <a:t>after A dies, for one year, and</a:t>
            </a:r>
          </a:p>
          <a:p>
            <a:pPr lvl="2"/>
            <a:r>
              <a:rPr lang="en-US" b="1" dirty="0" smtClean="0"/>
              <a:t>after B 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Powers of Appointment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45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Powers of Appointment</a:t>
            </a:r>
          </a:p>
        </p:txBody>
      </p:sp>
      <p:sp>
        <p:nvSpPr>
          <p:cNvPr id="10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550218"/>
              </p:ext>
            </p:extLst>
          </p:nvPr>
        </p:nvGraphicFramePr>
        <p:xfrm>
          <a:off x="265071" y="1676400"/>
          <a:ext cx="8872105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r:id="rId3" imgW="5120640" imgH="1746504" progId="CorelFLOW.Diagram.3">
                  <p:embed/>
                </p:oleObj>
              </mc:Choice>
              <mc:Fallback>
                <p:oleObj r:id="rId3" imgW="5120640" imgH="1746504" progId="CorelFLOW.Diagram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71" y="1676400"/>
                        <a:ext cx="8872105" cy="3581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47625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“stick” of right [not a duty] to name new owner</a:t>
            </a:r>
            <a:endParaRPr lang="en-US" dirty="0"/>
          </a:p>
        </p:txBody>
      </p:sp>
      <p:cxnSp>
        <p:nvCxnSpPr>
          <p:cNvPr id="5" name="Straight Arrow Connector 4"/>
          <p:cNvCxnSpPr>
            <a:stCxn id="3" idx="0"/>
          </p:cNvCxnSpPr>
          <p:nvPr/>
        </p:nvCxnSpPr>
        <p:spPr>
          <a:xfrm flipV="1">
            <a:off x="2171700" y="3733800"/>
            <a:ext cx="800101" cy="1028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40913" y="5863988"/>
            <a:ext cx="40813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General = everyone (even donee)</a:t>
            </a:r>
          </a:p>
          <a:p>
            <a:r>
              <a:rPr lang="en-US" dirty="0" smtClean="0"/>
              <a:t>Special or limited = as donor provided</a:t>
            </a:r>
            <a:endParaRPr lang="en-US" dirty="0"/>
          </a:p>
        </p:txBody>
      </p:sp>
      <p:cxnSp>
        <p:nvCxnSpPr>
          <p:cNvPr id="10" name="Straight Arrow Connector 9"/>
          <p:cNvCxnSpPr>
            <a:stCxn id="7" idx="0"/>
          </p:cNvCxnSpPr>
          <p:nvPr/>
        </p:nvCxnSpPr>
        <p:spPr>
          <a:xfrm flipV="1">
            <a:off x="5181600" y="3886200"/>
            <a:ext cx="84556" cy="1977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6002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Trusts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80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b="1" dirty="0" smtClean="0"/>
              <a:t>Settlor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              </a:t>
            </a:r>
            <a:r>
              <a:rPr lang="en-US" sz="2400" b="1" dirty="0" smtClean="0"/>
              <a:t>Legal                                                   Equitable</a:t>
            </a:r>
          </a:p>
          <a:p>
            <a:pPr marL="118872" indent="0">
              <a:buNone/>
            </a:pPr>
            <a:r>
              <a:rPr lang="en-US" sz="2400" b="1" dirty="0" smtClean="0"/>
              <a:t>           Interest		                                  Interest</a:t>
            </a:r>
            <a:endParaRPr lang="en-US" sz="2400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Trustee					Beneficiary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752600" y="2438400"/>
            <a:ext cx="2133600" cy="1828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886200" y="2438400"/>
            <a:ext cx="29718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00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6002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err="1" smtClean="0"/>
              <a:t>Executory</a:t>
            </a:r>
            <a:r>
              <a:rPr lang="en-US" b="1" dirty="0" smtClean="0"/>
              <a:t> Interests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Functioning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Settlor transfers legal title to trustee (honest and reliable) and equitable title to beneficiary (deserving of  windfall).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Trustee manages property according to legal duties and settlor’s instructions.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Trustee distributes to beneficiaries according to settlor’s instructions.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Trust ends when duties complete.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277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and Uses of Trusts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Provide for and protect beneficiary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Minors</a:t>
            </a:r>
          </a:p>
          <a:p>
            <a:pPr lvl="1"/>
            <a:r>
              <a:rPr lang="en-US" b="1" dirty="0" smtClean="0"/>
              <a:t>Incompetents</a:t>
            </a:r>
          </a:p>
          <a:p>
            <a:pPr lvl="1"/>
            <a:r>
              <a:rPr lang="en-US" b="1" dirty="0" smtClean="0"/>
              <a:t>People without management skills</a:t>
            </a:r>
          </a:p>
          <a:p>
            <a:pPr lvl="1"/>
            <a:r>
              <a:rPr lang="en-US" b="1" dirty="0" smtClean="0"/>
              <a:t>Spendthrifts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26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and Uses of Trusts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Flexibility of asset distribution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Spread benefits over time.</a:t>
            </a:r>
          </a:p>
          <a:p>
            <a:pPr lvl="1"/>
            <a:r>
              <a:rPr lang="en-US" b="1" dirty="0" smtClean="0"/>
              <a:t>Give trustee discretion whom to pay and how much to pay.</a:t>
            </a:r>
          </a:p>
          <a:p>
            <a:pPr lvl="1"/>
            <a:r>
              <a:rPr lang="en-US" b="1" dirty="0" smtClean="0"/>
              <a:t>Set standards.</a:t>
            </a:r>
          </a:p>
          <a:p>
            <a:pPr lvl="1"/>
            <a:r>
              <a:rPr lang="en-US" b="1" dirty="0" smtClean="0"/>
              <a:t>Impose conditions.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744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and Uses of Trusts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Protection against settlor’s incompetence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The “stand by” trust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93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and Uses of Trusts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Professional management of property</a:t>
            </a:r>
          </a:p>
        </p:txBody>
      </p:sp>
    </p:spTree>
    <p:extLst>
      <p:ext uri="{BB962C8B-B14F-4D97-AF65-F5344CB8AC3E}">
        <p14:creationId xmlns:p14="http://schemas.microsoft.com/office/powerpoint/2010/main" val="1902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and Uses of Trusts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Probate avoidance.</a:t>
            </a:r>
          </a:p>
        </p:txBody>
      </p:sp>
    </p:spTree>
    <p:extLst>
      <p:ext uri="{BB962C8B-B14F-4D97-AF65-F5344CB8AC3E}">
        <p14:creationId xmlns:p14="http://schemas.microsoft.com/office/powerpoint/2010/main" val="71292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and Uses of Trusts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 Tax benefits</a:t>
            </a:r>
          </a:p>
        </p:txBody>
      </p:sp>
    </p:spTree>
    <p:extLst>
      <p:ext uri="{BB962C8B-B14F-4D97-AF65-F5344CB8AC3E}">
        <p14:creationId xmlns:p14="http://schemas.microsoft.com/office/powerpoint/2010/main" val="119310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Elements of</a:t>
            </a:r>
            <a:br>
              <a:rPr lang="en-US" b="1" smtClean="0"/>
            </a:br>
            <a:r>
              <a:rPr lang="en-US" b="1" smtClean="0"/>
              <a:t>Executory Interests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3160713"/>
          </a:xfrm>
        </p:spPr>
        <p:txBody>
          <a:bodyPr/>
          <a:lstStyle/>
          <a:p>
            <a:pPr eaLnBrk="1" hangingPunct="1"/>
            <a:r>
              <a:rPr lang="en-US" b="1" dirty="0" smtClean="0"/>
              <a:t>In favor of a transferee (not the grantor),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u="sng" dirty="0" smtClean="0"/>
              <a:t>and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eaLnBrk="1" hangingPunct="1"/>
            <a:r>
              <a:rPr lang="en-US" b="1" dirty="0" smtClean="0"/>
              <a:t>Does not qualify as a remainder.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The “Gap”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“To A and her heirs one month from today.</a:t>
            </a:r>
          </a:p>
          <a:p>
            <a:pPr eaLnBrk="1" hangingPunct="1"/>
            <a:endParaRPr lang="en-US" b="1" dirty="0" smtClean="0"/>
          </a:p>
          <a:p>
            <a:pPr lvl="1" eaLnBrk="1" hangingPunct="1"/>
            <a:r>
              <a:rPr lang="en-US" b="1" dirty="0" smtClean="0"/>
              <a:t>A has </a:t>
            </a:r>
            <a:r>
              <a:rPr lang="en-US" b="1" dirty="0" err="1" smtClean="0"/>
              <a:t>executory</a:t>
            </a:r>
            <a:r>
              <a:rPr lang="en-US" b="1" dirty="0" smtClean="0"/>
              <a:t> interest (one month gap)</a:t>
            </a:r>
          </a:p>
          <a:p>
            <a:pPr lvl="1" eaLnBrk="1" hangingPunct="1"/>
            <a:endParaRPr lang="en-US" b="1" dirty="0" smtClean="0"/>
          </a:p>
          <a:p>
            <a:pPr lvl="1" eaLnBrk="1" hangingPunct="1"/>
            <a:r>
              <a:rPr lang="en-US" b="1" dirty="0" smtClean="0"/>
              <a:t>Grantor has fee simple subject to </a:t>
            </a:r>
            <a:r>
              <a:rPr lang="en-US" b="1" dirty="0" err="1" smtClean="0"/>
              <a:t>executory</a:t>
            </a:r>
            <a:r>
              <a:rPr lang="en-US" b="1" dirty="0" smtClean="0"/>
              <a:t> limitation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The “Divestment”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“To A and her heirs as long as lottery tickets are not sold on the premises; but if lottery tickets are sold on the premises, then to B and his heirs.”</a:t>
            </a:r>
          </a:p>
          <a:p>
            <a:pPr marL="118872" indent="0" eaLnBrk="1" hangingPunct="1">
              <a:buNone/>
            </a:pPr>
            <a:endParaRPr lang="en-US" b="1" dirty="0" smtClean="0"/>
          </a:p>
          <a:p>
            <a:pPr lvl="1" eaLnBrk="1" hangingPunct="1"/>
            <a:r>
              <a:rPr lang="en-US" b="1" dirty="0" smtClean="0"/>
              <a:t>B has </a:t>
            </a:r>
            <a:r>
              <a:rPr lang="en-US" b="1" dirty="0" err="1" smtClean="0"/>
              <a:t>executory</a:t>
            </a:r>
            <a:r>
              <a:rPr lang="en-US" b="1" dirty="0" smtClean="0"/>
              <a:t> interest.</a:t>
            </a:r>
          </a:p>
          <a:p>
            <a:pPr lvl="1" eaLnBrk="1" hangingPunct="1"/>
            <a:r>
              <a:rPr lang="en-US" b="1" dirty="0" smtClean="0"/>
              <a:t>A has fee simple subject to </a:t>
            </a:r>
            <a:r>
              <a:rPr lang="en-US" b="1" dirty="0" err="1" smtClean="0"/>
              <a:t>executory</a:t>
            </a:r>
            <a:r>
              <a:rPr lang="en-US" b="1" dirty="0" smtClean="0"/>
              <a:t> limitation.</a:t>
            </a:r>
          </a:p>
          <a:p>
            <a:pPr eaLnBrk="1" hangingPunct="1">
              <a:buFont typeface="Wingdings" pitchFamily="2" charset="2"/>
              <a:buNone/>
            </a:pPr>
            <a:endParaRPr lang="en-US" b="1" i="1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Law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Executory</a:t>
            </a:r>
            <a:r>
              <a:rPr lang="en-US" b="1" dirty="0" smtClean="0"/>
              <a:t> interests not recognized.</a:t>
            </a:r>
          </a:p>
          <a:p>
            <a:endParaRPr lang="en-US" b="1" dirty="0"/>
          </a:p>
          <a:p>
            <a:r>
              <a:rPr lang="en-US" b="1" dirty="0" smtClean="0"/>
              <a:t>Equity courts would, however, recognize them as equitable interests.</a:t>
            </a:r>
          </a:p>
          <a:p>
            <a:endParaRPr lang="en-US" b="1" dirty="0"/>
          </a:p>
          <a:p>
            <a:r>
              <a:rPr lang="en-US" b="1" dirty="0" smtClean="0"/>
              <a:t>Development of the use</a:t>
            </a:r>
          </a:p>
          <a:p>
            <a:pPr lvl="1"/>
            <a:r>
              <a:rPr lang="en-US" b="1" dirty="0" smtClean="0"/>
              <a:t>But, crown not like as avoided feudal incidents.</a:t>
            </a:r>
          </a:p>
          <a:p>
            <a:pPr lvl="1"/>
            <a:r>
              <a:rPr lang="en-US" b="1" dirty="0" smtClean="0"/>
              <a:t>But, owner not like as law courts not recognize.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657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Statute of Uses -- 1535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“execution”</a:t>
            </a:r>
          </a:p>
          <a:p>
            <a:pPr lvl="1" eaLnBrk="1" hangingPunct="1"/>
            <a:r>
              <a:rPr lang="en-US" b="1" dirty="0" smtClean="0"/>
              <a:t>“To A and his heirs for the use of B and his heirs.”</a:t>
            </a:r>
          </a:p>
          <a:p>
            <a:pPr lvl="2"/>
            <a:r>
              <a:rPr lang="en-US" b="1" dirty="0" smtClean="0"/>
              <a:t>B’s equitable</a:t>
            </a:r>
            <a:br>
              <a:rPr lang="en-US" b="1" dirty="0" smtClean="0"/>
            </a:br>
            <a:r>
              <a:rPr lang="en-US" b="1" dirty="0" smtClean="0"/>
              <a:t>interest </a:t>
            </a:r>
            <a:br>
              <a:rPr lang="en-US" b="1" dirty="0" smtClean="0"/>
            </a:br>
            <a:r>
              <a:rPr lang="en-US" b="1" dirty="0" smtClean="0"/>
              <a:t>eliminated.</a:t>
            </a:r>
          </a:p>
          <a:p>
            <a:pPr lvl="2"/>
            <a:r>
              <a:rPr lang="en-US" b="1" dirty="0" smtClean="0"/>
              <a:t>B obtains FSA.</a:t>
            </a:r>
          </a:p>
          <a:p>
            <a:pPr lvl="1" eaLnBrk="1" hangingPunct="1">
              <a:buFont typeface="Wingdings" pitchFamily="2" charset="2"/>
              <a:buNone/>
            </a:pPr>
            <a:endParaRPr lang="en-US" b="1" dirty="0" smtClean="0"/>
          </a:p>
        </p:txBody>
      </p:sp>
      <p:pic>
        <p:nvPicPr>
          <p:cNvPr id="2050" name="Picture 2" descr="http://25.media.tumblr.com/tumblr_m70sp3IGWM1rnseozo1_50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61" y="3276600"/>
            <a:ext cx="4476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Statute of Uses -- 1535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“use on use” exception</a:t>
            </a:r>
          </a:p>
          <a:p>
            <a:pPr lvl="1" eaLnBrk="1" hangingPunct="1"/>
            <a:r>
              <a:rPr lang="en-US" b="1" dirty="0" smtClean="0"/>
              <a:t>“To A and his heirs for the use of B and his heirs for the use of C and his heirs.”</a:t>
            </a:r>
          </a:p>
          <a:p>
            <a:pPr lvl="2"/>
            <a:r>
              <a:rPr lang="en-US" b="1" dirty="0" smtClean="0"/>
              <a:t>B would hold for the use of C.</a:t>
            </a:r>
          </a:p>
        </p:txBody>
      </p:sp>
    </p:spTree>
    <p:extLst>
      <p:ext uri="{BB962C8B-B14F-4D97-AF65-F5344CB8AC3E}">
        <p14:creationId xmlns:p14="http://schemas.microsoft.com/office/powerpoint/2010/main" val="310548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Statute of Uses -- 1535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The “active use” exception</a:t>
            </a:r>
          </a:p>
          <a:p>
            <a:pPr lvl="1"/>
            <a:r>
              <a:rPr lang="en-US" b="1" dirty="0" smtClean="0"/>
              <a:t>“To A and his heirs for the use of B and his heirs.”</a:t>
            </a:r>
          </a:p>
          <a:p>
            <a:pPr lvl="2"/>
            <a:r>
              <a:rPr lang="en-US" b="1" dirty="0" smtClean="0"/>
              <a:t>Use not executed if A had duties with respect to the land.</a:t>
            </a:r>
          </a:p>
          <a:p>
            <a:pPr lvl="2"/>
            <a:r>
              <a:rPr lang="en-US" b="1" dirty="0" smtClean="0"/>
              <a:t>This exception developed into modern trust law.</a:t>
            </a:r>
          </a:p>
        </p:txBody>
      </p:sp>
    </p:spTree>
    <p:extLst>
      <p:ext uri="{BB962C8B-B14F-4D97-AF65-F5344CB8AC3E}">
        <p14:creationId xmlns:p14="http://schemas.microsoft.com/office/powerpoint/2010/main" val="222901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371</TotalTime>
  <Words>715</Words>
  <Application>Microsoft Office PowerPoint</Application>
  <PresentationFormat>On-screen Show (4:3)</PresentationFormat>
  <Paragraphs>107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Corbel</vt:lpstr>
      <vt:lpstr>Tahoma</vt:lpstr>
      <vt:lpstr>Wingdings</vt:lpstr>
      <vt:lpstr>Wingdings 2</vt:lpstr>
      <vt:lpstr>Wingdings 3</vt:lpstr>
      <vt:lpstr>Module</vt:lpstr>
      <vt:lpstr>CorelFLOW.Diagram.3</vt:lpstr>
      <vt:lpstr>PowerPoint Presentation</vt:lpstr>
      <vt:lpstr>Executory Interests</vt:lpstr>
      <vt:lpstr>Elements of Executory Interests</vt:lpstr>
      <vt:lpstr>The “Gap”</vt:lpstr>
      <vt:lpstr>The “Divestment”</vt:lpstr>
      <vt:lpstr>Common Law Background</vt:lpstr>
      <vt:lpstr>Statute of Uses -- 1535</vt:lpstr>
      <vt:lpstr>Statute of Uses -- 1535</vt:lpstr>
      <vt:lpstr>Statute of Uses -- 1535</vt:lpstr>
      <vt:lpstr>Statute of Uses -- Texas</vt:lpstr>
      <vt:lpstr>Shifting Executory Interest</vt:lpstr>
      <vt:lpstr>Shifting Executory Interest</vt:lpstr>
      <vt:lpstr>Springing Executory Interest</vt:lpstr>
      <vt:lpstr>Springing Executory Interest</vt:lpstr>
      <vt:lpstr>Springing Executory Interest</vt:lpstr>
      <vt:lpstr>Powers of Appointment</vt:lpstr>
      <vt:lpstr>Powers of Appointment</vt:lpstr>
      <vt:lpstr>Trusts</vt:lpstr>
      <vt:lpstr>Basic Idea</vt:lpstr>
      <vt:lpstr>Basic Functioning</vt:lpstr>
      <vt:lpstr>Purposes and Uses of Trusts</vt:lpstr>
      <vt:lpstr>Purposes and Uses of Trusts</vt:lpstr>
      <vt:lpstr>Purposes and Uses of Trusts</vt:lpstr>
      <vt:lpstr>Purposes and Uses of Trusts</vt:lpstr>
      <vt:lpstr>Purposes and Uses of Trusts</vt:lpstr>
      <vt:lpstr>Purposes and Uses of Trusts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 Tail</dc:title>
  <dc:creator>Gerry W. Beyer</dc:creator>
  <cp:lastModifiedBy>Gerry Beyer</cp:lastModifiedBy>
  <cp:revision>23</cp:revision>
  <cp:lastPrinted>1601-01-01T00:00:00Z</cp:lastPrinted>
  <dcterms:created xsi:type="dcterms:W3CDTF">2003-10-16T17:58:01Z</dcterms:created>
  <dcterms:modified xsi:type="dcterms:W3CDTF">2015-02-19T18:45:09Z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