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43"/>
  </p:notesMasterIdLst>
  <p:sldIdLst>
    <p:sldId id="278" r:id="rId2"/>
    <p:sldId id="256" r:id="rId3"/>
    <p:sldId id="279" r:id="rId4"/>
    <p:sldId id="280" r:id="rId5"/>
    <p:sldId id="281" r:id="rId6"/>
    <p:sldId id="282" r:id="rId7"/>
    <p:sldId id="258" r:id="rId8"/>
    <p:sldId id="259" r:id="rId9"/>
    <p:sldId id="260" r:id="rId10"/>
    <p:sldId id="261" r:id="rId11"/>
    <p:sldId id="303" r:id="rId12"/>
    <p:sldId id="304" r:id="rId13"/>
    <p:sldId id="305" r:id="rId14"/>
    <p:sldId id="300" r:id="rId15"/>
    <p:sldId id="301" r:id="rId16"/>
    <p:sldId id="302" r:id="rId17"/>
    <p:sldId id="262" r:id="rId18"/>
    <p:sldId id="263" r:id="rId19"/>
    <p:sldId id="264" r:id="rId20"/>
    <p:sldId id="265" r:id="rId21"/>
    <p:sldId id="267" r:id="rId22"/>
    <p:sldId id="285" r:id="rId23"/>
    <p:sldId id="266" r:id="rId24"/>
    <p:sldId id="286" r:id="rId25"/>
    <p:sldId id="268" r:id="rId26"/>
    <p:sldId id="287" r:id="rId27"/>
    <p:sldId id="297" r:id="rId28"/>
    <p:sldId id="269" r:id="rId29"/>
    <p:sldId id="290" r:id="rId30"/>
    <p:sldId id="270" r:id="rId31"/>
    <p:sldId id="271" r:id="rId32"/>
    <p:sldId id="272" r:id="rId33"/>
    <p:sldId id="294" r:id="rId34"/>
    <p:sldId id="296" r:id="rId35"/>
    <p:sldId id="295" r:id="rId36"/>
    <p:sldId id="274" r:id="rId37"/>
    <p:sldId id="291" r:id="rId38"/>
    <p:sldId id="275" r:id="rId39"/>
    <p:sldId id="276" r:id="rId40"/>
    <p:sldId id="298" r:id="rId41"/>
    <p:sldId id="299" r:id="rId42"/>
  </p:sldIdLst>
  <p:sldSz cx="9144000" cy="6858000" type="screen4x3"/>
  <p:notesSz cx="6954838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9466" y="0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8500"/>
            <a:ext cx="4652962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484" y="4421823"/>
            <a:ext cx="556387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9466" y="8842029"/>
            <a:ext cx="301376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5938CE9-3C73-4FDE-8E41-E60A4DFA5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742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946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28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90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64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50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389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912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5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463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240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22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573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564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55060" indent="-290408">
              <a:defRPr>
                <a:solidFill>
                  <a:schemeClr val="tx1"/>
                </a:solidFill>
                <a:latin typeface="Tahoma" charset="0"/>
              </a:defRPr>
            </a:lvl2pPr>
            <a:lvl3pPr marL="1161631" indent="-232326">
              <a:defRPr>
                <a:solidFill>
                  <a:schemeClr val="tx1"/>
                </a:solidFill>
                <a:latin typeface="Tahoma" charset="0"/>
              </a:defRPr>
            </a:lvl3pPr>
            <a:lvl4pPr marL="1626283" indent="-232326">
              <a:defRPr>
                <a:solidFill>
                  <a:schemeClr val="tx1"/>
                </a:solidFill>
                <a:latin typeface="Tahoma" charset="0"/>
              </a:defRPr>
            </a:lvl4pPr>
            <a:lvl5pPr marL="2090936" indent="-232326">
              <a:defRPr>
                <a:solidFill>
                  <a:schemeClr val="tx1"/>
                </a:solidFill>
                <a:latin typeface="Tahoma" charset="0"/>
              </a:defRPr>
            </a:lvl5pPr>
            <a:lvl6pPr marL="2555588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3020240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84893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949545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838EC8CF-613E-4016-9999-371F874E4286}" type="slidenum">
              <a:rPr lang="en-US">
                <a:latin typeface="Arial" charset="0"/>
              </a:rPr>
              <a:pPr/>
              <a:t>21</a:t>
            </a:fld>
            <a:endParaRPr lang="en-US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Property is in Astoria Township  The Kost deed was recorded in Astoria Township and the legal is as follows:</a:t>
            </a:r>
          </a:p>
          <a:p>
            <a:pPr eaLnBrk="1" hangingPunct="1"/>
            <a:r>
              <a:rPr lang="en-US" smtClean="0"/>
              <a:t> </a:t>
            </a:r>
          </a:p>
          <a:p>
            <a:pPr eaLnBrk="1" hangingPunct="1"/>
            <a:r>
              <a:rPr lang="en-US" smtClean="0"/>
              <a:t>    NE 1/2 of Section 7, East 3/8 of S 1/2 of NW 1/2 of said Section 7, T3N R1E </a:t>
            </a:r>
          </a:p>
        </p:txBody>
      </p:sp>
    </p:spTree>
    <p:extLst>
      <p:ext uri="{BB962C8B-B14F-4D97-AF65-F5344CB8AC3E}">
        <p14:creationId xmlns:p14="http://schemas.microsoft.com/office/powerpoint/2010/main" val="42423292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55060" indent="-290408">
              <a:defRPr>
                <a:solidFill>
                  <a:schemeClr val="tx1"/>
                </a:solidFill>
                <a:latin typeface="Tahoma" charset="0"/>
              </a:defRPr>
            </a:lvl2pPr>
            <a:lvl3pPr marL="1161631" indent="-232326">
              <a:defRPr>
                <a:solidFill>
                  <a:schemeClr val="tx1"/>
                </a:solidFill>
                <a:latin typeface="Tahoma" charset="0"/>
              </a:defRPr>
            </a:lvl3pPr>
            <a:lvl4pPr marL="1626283" indent="-232326">
              <a:defRPr>
                <a:solidFill>
                  <a:schemeClr val="tx1"/>
                </a:solidFill>
                <a:latin typeface="Tahoma" charset="0"/>
              </a:defRPr>
            </a:lvl4pPr>
            <a:lvl5pPr marL="2090936" indent="-232326">
              <a:defRPr>
                <a:solidFill>
                  <a:schemeClr val="tx1"/>
                </a:solidFill>
                <a:latin typeface="Tahoma" charset="0"/>
              </a:defRPr>
            </a:lvl5pPr>
            <a:lvl6pPr marL="2555588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3020240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84893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949545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838EC8CF-613E-4016-9999-371F874E4286}" type="slidenum">
              <a:rPr lang="en-US">
                <a:latin typeface="Arial" charset="0"/>
              </a:rPr>
              <a:pPr/>
              <a:t>22</a:t>
            </a:fld>
            <a:endParaRPr lang="en-US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Property is in Astoria Township  The Kost deed was recorded in Astoria Township and the legal is as follows:</a:t>
            </a:r>
          </a:p>
          <a:p>
            <a:pPr eaLnBrk="1" hangingPunct="1"/>
            <a:r>
              <a:rPr lang="en-US" smtClean="0"/>
              <a:t> </a:t>
            </a:r>
          </a:p>
          <a:p>
            <a:pPr eaLnBrk="1" hangingPunct="1"/>
            <a:r>
              <a:rPr lang="en-US" smtClean="0"/>
              <a:t>    NE 1/2 of Section 7, East 3/8 of S 1/2 of NW 1/2 of said Section 7, T3N R1E </a:t>
            </a:r>
          </a:p>
        </p:txBody>
      </p:sp>
    </p:spTree>
    <p:extLst>
      <p:ext uri="{BB962C8B-B14F-4D97-AF65-F5344CB8AC3E}">
        <p14:creationId xmlns:p14="http://schemas.microsoft.com/office/powerpoint/2010/main" val="36027017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064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667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55060" indent="-290408">
              <a:defRPr>
                <a:solidFill>
                  <a:schemeClr val="tx1"/>
                </a:solidFill>
                <a:latin typeface="Tahoma" charset="0"/>
              </a:defRPr>
            </a:lvl2pPr>
            <a:lvl3pPr marL="1161631" indent="-232326">
              <a:defRPr>
                <a:solidFill>
                  <a:schemeClr val="tx1"/>
                </a:solidFill>
                <a:latin typeface="Tahoma" charset="0"/>
              </a:defRPr>
            </a:lvl3pPr>
            <a:lvl4pPr marL="1626283" indent="-232326">
              <a:defRPr>
                <a:solidFill>
                  <a:schemeClr val="tx1"/>
                </a:solidFill>
                <a:latin typeface="Tahoma" charset="0"/>
              </a:defRPr>
            </a:lvl4pPr>
            <a:lvl5pPr marL="2090936" indent="-232326">
              <a:defRPr>
                <a:solidFill>
                  <a:schemeClr val="tx1"/>
                </a:solidFill>
                <a:latin typeface="Tahoma" charset="0"/>
              </a:defRPr>
            </a:lvl5pPr>
            <a:lvl6pPr marL="2555588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3020240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84893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949545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156AF224-A8A5-426E-B342-65B7DF63D62F}" type="slidenum">
              <a:rPr lang="en-US">
                <a:latin typeface="Arial" charset="0"/>
              </a:rPr>
              <a:pPr/>
              <a:t>25</a:t>
            </a:fld>
            <a:endParaRPr lang="en-US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Carlsbad Caverns are in Eddy County</a:t>
            </a:r>
          </a:p>
        </p:txBody>
      </p:sp>
    </p:spTree>
    <p:extLst>
      <p:ext uri="{BB962C8B-B14F-4D97-AF65-F5344CB8AC3E}">
        <p14:creationId xmlns:p14="http://schemas.microsoft.com/office/powerpoint/2010/main" val="35066062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462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4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019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52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1911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9809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29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5835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824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966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805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484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7681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9108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85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4327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370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38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05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67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22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38CE9-3C73-4FDE-8E41-E60A4DFA580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47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DF72E-FB7A-4973-9C44-66160B81E8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08BC42-520F-46F5-83EA-F807375897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E94EB-66C3-4A46-9011-D35CCF56D6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03C5FF-4D8A-4280-B959-A2EC6F99A8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4DB3CE-3B84-424B-AFF5-F050D20C4F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EB90C7-EA0B-4A0C-B5F0-3E89EEB7FB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BBDCA-2C8D-4B31-B950-79E16822BF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FD2AF-D72B-4E4F-92FE-EDA7C54704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510BD-680B-4988-AA99-DCED770CB0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64E17B70-31F7-497C-9A8D-9A3DCFB029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F64D1698-5D3E-4168-9FE8-4899D1C0B9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600200"/>
            <a:ext cx="4191000" cy="1673352"/>
          </a:xfrm>
        </p:spPr>
        <p:txBody>
          <a:bodyPr/>
          <a:lstStyle/>
          <a:p>
            <a:pPr algn="ctr"/>
            <a:r>
              <a:rPr lang="en-US" dirty="0" smtClean="0"/>
              <a:t>Remainders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DF72E-FB7A-4973-9C44-66160B81E8E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5448"/>
            <a:ext cx="8763000" cy="12527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3.  Vested Subject to Total Divestment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Vested remainder (either of the other two types) which is subject to a </a:t>
            </a:r>
            <a:r>
              <a:rPr lang="en-US" b="1" u="sng" dirty="0" smtClean="0"/>
              <a:t>condition subsequent</a:t>
            </a:r>
            <a:r>
              <a:rPr lang="en-US" b="1" dirty="0" smtClean="0"/>
              <a:t> (“but if . . . , then”).</a:t>
            </a:r>
          </a:p>
          <a:p>
            <a:pPr eaLnBrk="1" hangingPunct="1"/>
            <a:endParaRPr lang="en-US" b="1" dirty="0" smtClean="0"/>
          </a:p>
          <a:p>
            <a:pPr lvl="1"/>
            <a:r>
              <a:rPr lang="en-US" b="1" dirty="0" smtClean="0"/>
              <a:t>“To A for life, then to B and her heirs, but if B predeceases A, then to C and his heirs.”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1.  Indefeasibly Vested Remainder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Owner of remainder </a:t>
            </a:r>
            <a:r>
              <a:rPr lang="en-US" b="1" i="1" dirty="0" smtClean="0"/>
              <a:t>will</a:t>
            </a:r>
            <a:r>
              <a:rPr lang="en-US" b="1" dirty="0" smtClean="0"/>
              <a:t> get possession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“To A for life, then to B and her heirs.”</a:t>
            </a:r>
          </a:p>
        </p:txBody>
      </p:sp>
      <p:pic>
        <p:nvPicPr>
          <p:cNvPr id="6149" name="Picture 5" descr="http://koimoi.c2w.com/wp-content/uploads/2010/11/'Unstoppable'%20Review_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10000"/>
            <a:ext cx="3790950" cy="254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7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2.  Vested Subject to Partial Divestment (Subject to Open)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772400" cy="4383087"/>
          </a:xfrm>
        </p:spPr>
        <p:txBody>
          <a:bodyPr/>
          <a:lstStyle/>
          <a:p>
            <a:pPr eaLnBrk="1" hangingPunct="1"/>
            <a:r>
              <a:rPr lang="en-US" b="1" dirty="0" smtClean="0"/>
              <a:t>Remainder limited to a class of which there is at least one living member.</a:t>
            </a:r>
          </a:p>
          <a:p>
            <a:pPr eaLnBrk="1" hangingPunct="1"/>
            <a:endParaRPr lang="en-US" b="1" dirty="0" smtClean="0"/>
          </a:p>
          <a:p>
            <a:pPr lvl="1"/>
            <a:r>
              <a:rPr lang="en-US" b="1" dirty="0" smtClean="0"/>
              <a:t>“To A for life, then to B’s children and their heirs” assuming:</a:t>
            </a:r>
          </a:p>
          <a:p>
            <a:pPr marL="1225296" lvl="2" indent="-457200">
              <a:buFont typeface="+mj-lt"/>
              <a:buAutoNum type="arabicPeriod"/>
            </a:pPr>
            <a:r>
              <a:rPr lang="en-US" b="1" dirty="0" smtClean="0"/>
              <a:t>B has at least one child at the time of the conveyance, and </a:t>
            </a:r>
          </a:p>
          <a:p>
            <a:pPr marL="1225296" lvl="2" indent="-457200">
              <a:buFont typeface="+mj-lt"/>
              <a:buAutoNum type="arabicPeriod"/>
            </a:pPr>
            <a:r>
              <a:rPr lang="en-US" b="1" dirty="0" smtClean="0"/>
              <a:t>B is still alive (so could have more children).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5448"/>
            <a:ext cx="8763000" cy="12527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3.  Vested Subject to Total Divestment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Vested remainder (either of the other two types) which is subject to a </a:t>
            </a:r>
            <a:r>
              <a:rPr lang="en-US" b="1" u="sng" dirty="0" smtClean="0"/>
              <a:t>condition subsequent</a:t>
            </a:r>
            <a:r>
              <a:rPr lang="en-US" b="1" dirty="0" smtClean="0"/>
              <a:t> (“but if . . . , then”).</a:t>
            </a:r>
          </a:p>
          <a:p>
            <a:pPr eaLnBrk="1" hangingPunct="1"/>
            <a:endParaRPr lang="en-US" b="1" dirty="0" smtClean="0"/>
          </a:p>
          <a:p>
            <a:pPr lvl="1"/>
            <a:r>
              <a:rPr lang="en-US" b="1" dirty="0" smtClean="0"/>
              <a:t>“To A for life, then to B and her heirs, but if B predeceases A, then to C and his heirs.”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7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Session Attendance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Will you attend the Review Session on Friday, February 20 from 11 a.m. to 1 p.m. </a:t>
            </a:r>
            <a:r>
              <a:rPr lang="en-US" b="1" i="1" u="sng" dirty="0" smtClean="0"/>
              <a:t>and</a:t>
            </a:r>
            <a:r>
              <a:rPr lang="en-US" b="1" dirty="0" smtClean="0"/>
              <a:t> would enjoy having pizza for lunch?</a:t>
            </a:r>
            <a:endParaRPr lang="en-US" b="1" u="sng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I will attend and will eat.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I will attend but I will </a:t>
            </a:r>
            <a:r>
              <a:rPr lang="en-US" b="1" i="1" dirty="0" smtClean="0"/>
              <a:t>not</a:t>
            </a:r>
            <a:r>
              <a:rPr lang="en-US" b="1" dirty="0" smtClean="0"/>
              <a:t> eat.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I will not attend.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I will not attend but I might stop by to eat anyway.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600200"/>
            <a:ext cx="41910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Remainders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[continued]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DF72E-FB7A-4973-9C44-66160B81E8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2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Vested Remainders Review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49530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b="1" dirty="0" smtClean="0"/>
              <a:t>Characteristics Generally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Nothing must happen for the owner to get “stick of possession” other than prior estate to end naturally thus:</a:t>
            </a:r>
          </a:p>
          <a:p>
            <a:pPr lvl="3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Owner is born and ascertained, and</a:t>
            </a:r>
          </a:p>
          <a:p>
            <a:pPr lvl="3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Interest is not subject to condition precedent.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Types: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Indefeasible Vested Remainder</a:t>
            </a:r>
          </a:p>
          <a:p>
            <a:pPr lvl="3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Owner of remainder </a:t>
            </a:r>
            <a:r>
              <a:rPr lang="en-US" b="1" i="1" dirty="0"/>
              <a:t>will</a:t>
            </a:r>
            <a:r>
              <a:rPr lang="en-US" b="1" dirty="0"/>
              <a:t> get </a:t>
            </a:r>
            <a:r>
              <a:rPr lang="en-US" b="1" dirty="0" smtClean="0"/>
              <a:t>possession.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Vested Subject to Partial </a:t>
            </a:r>
            <a:r>
              <a:rPr lang="en-US" b="1" dirty="0" smtClean="0"/>
              <a:t>Divestment</a:t>
            </a:r>
          </a:p>
          <a:p>
            <a:pPr lvl="3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Owner of remainder </a:t>
            </a:r>
            <a:r>
              <a:rPr lang="en-US" b="1" i="1" dirty="0" smtClean="0"/>
              <a:t>will</a:t>
            </a:r>
            <a:r>
              <a:rPr lang="en-US" b="1" dirty="0" smtClean="0"/>
              <a:t> get possession but share may reduced if additional members join the class of grantees.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Vested Subject to Total Divestment</a:t>
            </a:r>
          </a:p>
          <a:p>
            <a:pPr lvl="3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An event could occur to prevent grantee from getting possession,</a:t>
            </a:r>
            <a:br>
              <a:rPr lang="en-US" b="1" dirty="0" smtClean="0"/>
            </a:br>
            <a:r>
              <a:rPr lang="en-US" b="1" dirty="0" smtClean="0"/>
              <a:t>“but if” (condition subsequent) construction.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Contingent Remainder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7888288" cy="3733800"/>
          </a:xfrm>
        </p:spPr>
        <p:txBody>
          <a:bodyPr/>
          <a:lstStyle/>
          <a:p>
            <a:pPr eaLnBrk="1" hangingPunct="1"/>
            <a:r>
              <a:rPr lang="en-US" b="1" dirty="0" smtClean="0"/>
              <a:t>Holder is </a:t>
            </a:r>
            <a:r>
              <a:rPr lang="en-US" b="1" i="1" dirty="0" smtClean="0"/>
              <a:t>unborn</a:t>
            </a:r>
            <a:r>
              <a:rPr lang="en-US" b="1" dirty="0" smtClean="0"/>
              <a:t> or </a:t>
            </a:r>
            <a:r>
              <a:rPr lang="en-US" b="1" i="1" dirty="0" smtClean="0"/>
              <a:t>unascertained</a:t>
            </a:r>
            <a:r>
              <a:rPr lang="en-US" b="1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dirty="0" smtClean="0"/>
              <a:t>					or</a:t>
            </a:r>
          </a:p>
          <a:p>
            <a:pPr eaLnBrk="1" hangingPunct="1"/>
            <a:r>
              <a:rPr lang="en-US" b="1" dirty="0" smtClean="0"/>
              <a:t>A </a:t>
            </a:r>
            <a:r>
              <a:rPr lang="en-US" b="1" i="1" dirty="0" smtClean="0"/>
              <a:t>condition precedent</a:t>
            </a:r>
            <a:r>
              <a:rPr lang="en-US" b="1" dirty="0" smtClean="0"/>
              <a:t> must occur </a:t>
            </a:r>
            <a:r>
              <a:rPr lang="en-US" b="1" u="sng" dirty="0" smtClean="0"/>
              <a:t>before</a:t>
            </a:r>
            <a:r>
              <a:rPr lang="en-US" b="1" dirty="0" smtClean="0"/>
              <a:t> the holder of the interest actually has the possibility of</a:t>
            </a:r>
            <a:br>
              <a:rPr lang="en-US" b="1" dirty="0" smtClean="0"/>
            </a:br>
            <a:r>
              <a:rPr lang="en-US" b="1" dirty="0" smtClean="0"/>
              <a:t>obtaining possession.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pic>
        <p:nvPicPr>
          <p:cNvPr id="2050" name="Picture 2" descr="http://www.tvgasm.com/wp-content/uploads/hammer_style_le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830162"/>
            <a:ext cx="3588445" cy="264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Contingent Remainder – </a:t>
            </a:r>
            <a:br>
              <a:rPr lang="en-US" b="1" smtClean="0"/>
            </a:br>
            <a:r>
              <a:rPr lang="en-US" b="1" smtClean="0"/>
              <a:t>unborn scenario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“To A for life, then to B’s children and their heirs” assuming: </a:t>
            </a:r>
          </a:p>
          <a:p>
            <a:endParaRPr lang="en-US" b="1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B has no children,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B is still alive.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Grantor retains a reversion because B could die without having a child.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Contingent Remainder – </a:t>
            </a:r>
            <a:br>
              <a:rPr lang="en-US" b="1" smtClean="0"/>
            </a:br>
            <a:r>
              <a:rPr lang="en-US" b="1" smtClean="0"/>
              <a:t>unascertained scenario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b="1" dirty="0" smtClean="0"/>
              <a:t>“To A for life, then to B’s heirs” assuming:</a:t>
            </a:r>
          </a:p>
          <a:p>
            <a:pPr marL="118872" indent="0">
              <a:lnSpc>
                <a:spcPct val="110000"/>
              </a:lnSpc>
              <a:buNone/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 smtClean="0"/>
              <a:t>B is still alive</a:t>
            </a:r>
          </a:p>
          <a:p>
            <a:pPr lvl="2">
              <a:lnSpc>
                <a:spcPct val="110000"/>
              </a:lnSpc>
            </a:pPr>
            <a:r>
              <a:rPr lang="en-US" b="1" dirty="0" smtClean="0"/>
              <a:t>Cannot have heirs while alive.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 smtClean="0"/>
              <a:t>Grantor retains a reversion because B could die without heirs.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Remainders – Generally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040688" cy="4611687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n-US" b="1" dirty="0" smtClean="0"/>
              <a:t>1.  Future interest held by someone other than grantor</a:t>
            </a:r>
          </a:p>
          <a:p>
            <a:pPr lvl="1">
              <a:spcAft>
                <a:spcPct val="20000"/>
              </a:spcAft>
            </a:pPr>
            <a:endParaRPr lang="en-US" b="1" dirty="0"/>
          </a:p>
          <a:p>
            <a:pPr lvl="2">
              <a:spcAft>
                <a:spcPct val="20000"/>
              </a:spcAft>
            </a:pPr>
            <a:r>
              <a:rPr lang="en-US" b="1" dirty="0" smtClean="0"/>
              <a:t>Warning:  Not all future interests held by a non-grantor qualify as remainders; they could be </a:t>
            </a:r>
            <a:r>
              <a:rPr lang="en-US" b="1" dirty="0" err="1" smtClean="0"/>
              <a:t>executory</a:t>
            </a:r>
            <a:r>
              <a:rPr lang="en-US" b="1" dirty="0" smtClean="0"/>
              <a:t> interests.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dirty="0" smtClean="0"/>
              <a:t>Contingent Remainder – </a:t>
            </a:r>
            <a:br>
              <a:rPr lang="en-US" sz="3600" b="1" dirty="0" smtClean="0"/>
            </a:br>
            <a:r>
              <a:rPr lang="en-US" sz="3600" b="1" dirty="0" smtClean="0"/>
              <a:t>subject to condition precedent scenario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“To A for life, then to B and her heirs if B marries before A’s death” assuming: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 is still unmarried.</a:t>
            </a:r>
          </a:p>
          <a:p>
            <a:pPr eaLnBrk="1" hangingPunct="1">
              <a:buFont typeface="Wingdings" pitchFamily="2" charset="2"/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Grantor retains a reversion because B might not marry before A’s death.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Kost v. Foster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18278"/>
            <a:ext cx="8001000" cy="4303713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Astoria Township -- NE 1/2 of Section 7, East 3/8 of S 1/2 of NW 1/2 of said Section 7, T3N R1E 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13316" name="Picture 5" descr="fulton_twpm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743200"/>
            <a:ext cx="3971925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Line 7"/>
          <p:cNvSpPr>
            <a:spLocks noChangeShapeType="1"/>
          </p:cNvSpPr>
          <p:nvPr/>
        </p:nvSpPr>
        <p:spPr bwMode="auto">
          <a:xfrm>
            <a:off x="1885666" y="2651078"/>
            <a:ext cx="1828800" cy="34290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Kost v. Foster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18278"/>
            <a:ext cx="8153400" cy="4858721"/>
          </a:xfrm>
        </p:spPr>
        <p:txBody>
          <a:bodyPr>
            <a:normAutofit/>
          </a:bodyPr>
          <a:lstStyle/>
          <a:p>
            <a:r>
              <a:rPr lang="en-US" b="1" dirty="0" smtClean="0"/>
              <a:t>“To Ross * * * for his natural life only, at his death to his lawful children </a:t>
            </a:r>
            <a:r>
              <a:rPr lang="en-US" sz="2000" b="1" dirty="0" smtClean="0"/>
              <a:t>[one of whom is Oscar who went bankrupt] </a:t>
            </a:r>
            <a:r>
              <a:rPr lang="en-US" sz="2800" b="1" dirty="0" smtClean="0"/>
              <a:t>[and if a child predeceases, to that child’s descendants by representation].”</a:t>
            </a:r>
          </a:p>
          <a:p>
            <a:endParaRPr lang="en-US" b="1" dirty="0"/>
          </a:p>
          <a:p>
            <a:r>
              <a:rPr lang="en-US" b="1" dirty="0" smtClean="0"/>
              <a:t>Issue = Is this a vested or contingent remainder?</a:t>
            </a:r>
          </a:p>
          <a:p>
            <a:pPr lvl="2"/>
            <a:r>
              <a:rPr lang="en-US" b="1" dirty="0" smtClean="0"/>
              <a:t>Important as under Illinois law at the time, contingent remainders were inalienable.</a:t>
            </a:r>
          </a:p>
          <a:p>
            <a:pPr marL="118872" indent="0" eaLnBrk="1" hangingPunct="1">
              <a:buNone/>
            </a:pPr>
            <a:endParaRPr lang="en-US" b="1" dirty="0"/>
          </a:p>
          <a:p>
            <a:pPr marL="118872" indent="0" eaLnBrk="1" hangingPunct="1">
              <a:buNone/>
            </a:pP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Destructibility of Contingent Remainders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399"/>
            <a:ext cx="8610600" cy="4800599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/>
              <a:t>What if the contingency could still happen after the prior estate ends?</a:t>
            </a:r>
          </a:p>
          <a:p>
            <a:pPr eaLnBrk="1" hangingPunct="1"/>
            <a:endParaRPr lang="en-US" b="1" dirty="0"/>
          </a:p>
          <a:p>
            <a:pPr lvl="1"/>
            <a:r>
              <a:rPr lang="en-US" b="1" dirty="0"/>
              <a:t>“To A for life, remainder to B and her heirs if B marries X</a:t>
            </a:r>
            <a:r>
              <a:rPr lang="en-US" b="1" dirty="0" smtClean="0"/>
              <a:t>”</a:t>
            </a:r>
          </a:p>
          <a:p>
            <a:pPr lvl="2"/>
            <a:r>
              <a:rPr lang="en-US" b="1" dirty="0" smtClean="0"/>
              <a:t> </a:t>
            </a:r>
            <a:r>
              <a:rPr lang="en-US" b="1" dirty="0"/>
              <a:t>A could die with both B and X surviving but not yet married.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To A for life, then to B and his heirs if B attains age 21</a:t>
            </a:r>
            <a:r>
              <a:rPr lang="en-US" b="1" dirty="0" smtClean="0"/>
              <a:t>”</a:t>
            </a:r>
          </a:p>
          <a:p>
            <a:pPr lvl="2"/>
            <a:r>
              <a:rPr lang="en-US" b="1" dirty="0" smtClean="0"/>
              <a:t>A </a:t>
            </a:r>
            <a:r>
              <a:rPr lang="en-US" b="1" dirty="0"/>
              <a:t>could die with while B is still alive but under age </a:t>
            </a:r>
            <a:r>
              <a:rPr lang="en-US" b="1" dirty="0" smtClean="0"/>
              <a:t>21.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Destructibility of Contingent Remainders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399"/>
            <a:ext cx="8458200" cy="4800599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/>
              <a:t>What if the contingency could still happen after the prior estate ends?</a:t>
            </a:r>
          </a:p>
          <a:p>
            <a:pPr eaLnBrk="1" hangingPunct="1"/>
            <a:endParaRPr lang="en-US" b="1" dirty="0" smtClean="0"/>
          </a:p>
          <a:p>
            <a:pPr lvl="1"/>
            <a:r>
              <a:rPr lang="en-US" b="1" dirty="0" smtClean="0"/>
              <a:t>Common law = contingent remainder destroyed, grantor’s reversion takes effect, and grantor has fee simple absolute.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Modern law = grantor has fee simple subject to executory limitation, grantee has executory interest.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5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Abo Petroleum Corp.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4" name="Picture 2" descr="http://www.thereareplaces.com/us-guidebook/us-destinations/images/pix/natparks/sw/carlsbad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08"/>
          <a:stretch/>
        </p:blipFill>
        <p:spPr bwMode="auto">
          <a:xfrm>
            <a:off x="1295400" y="1811740"/>
            <a:ext cx="6791325" cy="4559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– pp. 322-323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155" y="1740311"/>
            <a:ext cx="8229600" cy="4854209"/>
          </a:xfrm>
        </p:spPr>
        <p:txBody>
          <a:bodyPr>
            <a:normAutofit fontScale="92500" lnSpcReduction="10000"/>
          </a:bodyPr>
          <a:lstStyle/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Life Estate</a:t>
            </a:r>
          </a:p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Reversion</a:t>
            </a:r>
          </a:p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Indefeasibly Vested Remainder</a:t>
            </a:r>
          </a:p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Vested Remainder Subject to Partial Divestment</a:t>
            </a:r>
          </a:p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Vested Remainder Subject to Total Divestment</a:t>
            </a:r>
          </a:p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Contingent Remainder</a:t>
            </a:r>
          </a:p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Executory Interest</a:t>
            </a:r>
          </a:p>
          <a:p>
            <a:pPr marL="633222" indent="-514350">
              <a:lnSpc>
                <a:spcPct val="110000"/>
              </a:lnSpc>
              <a:buFont typeface="+mj-lt"/>
              <a:buAutoNum type="alphaUcPeriod"/>
            </a:pPr>
            <a:r>
              <a:rPr lang="en-US" b="1" dirty="0" smtClean="0"/>
              <a:t>Nothing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9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600200"/>
            <a:ext cx="41910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Remainders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[continued]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DF72E-FB7A-4973-9C44-66160B81E8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7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Rule in Shelley’s Case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Triggering facts:</a:t>
            </a:r>
            <a:endParaRPr lang="en-US" b="1" dirty="0"/>
          </a:p>
          <a:p>
            <a:pPr marL="118872" indent="0" eaLnBrk="1" hangingPunct="1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Grantee has a freehold interest in real property,</a:t>
            </a:r>
          </a:p>
          <a:p>
            <a:pPr lvl="1" algn="ctr">
              <a:spcBef>
                <a:spcPct val="3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b="1" dirty="0" smtClean="0"/>
              <a:t>and</a:t>
            </a:r>
          </a:p>
          <a:p>
            <a:pPr lvl="1">
              <a:spcBef>
                <a:spcPct val="30000"/>
              </a:spcBef>
              <a:spcAft>
                <a:spcPct val="30000"/>
              </a:spcAft>
            </a:pPr>
            <a:r>
              <a:rPr lang="en-US" b="1" u="sng" dirty="0" smtClean="0"/>
              <a:t>Heirs of same grantee </a:t>
            </a:r>
            <a:r>
              <a:rPr lang="en-US" b="1" dirty="0" smtClean="0"/>
              <a:t>have a remainder interest in same property.</a:t>
            </a:r>
          </a:p>
          <a:p>
            <a:pPr lvl="2">
              <a:spcBef>
                <a:spcPct val="30000"/>
              </a:spcBef>
              <a:spcAft>
                <a:spcPct val="30000"/>
              </a:spcAft>
            </a:pPr>
            <a:r>
              <a:rPr lang="en-US" b="1" dirty="0" smtClean="0"/>
              <a:t>Remainder is contingent as grantee has no heirs until grantee dies.</a:t>
            </a:r>
          </a:p>
          <a:p>
            <a:pPr lvl="1" algn="ctr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Rule in Shelley’s Case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Result if Rule applies:</a:t>
            </a:r>
          </a:p>
          <a:p>
            <a:pPr eaLnBrk="1" hangingPunct="1"/>
            <a:endParaRPr lang="en-US" b="1" dirty="0"/>
          </a:p>
          <a:p>
            <a:pPr lvl="1"/>
            <a:r>
              <a:rPr lang="en-US" b="1" dirty="0" smtClean="0"/>
              <a:t>Grantee’s heirs lose their contingent remainder.</a:t>
            </a:r>
          </a:p>
          <a:p>
            <a:pPr lvl="1"/>
            <a:r>
              <a:rPr lang="en-US" b="1" dirty="0" smtClean="0"/>
              <a:t>Grantee gains a remainder.</a:t>
            </a:r>
          </a:p>
          <a:p>
            <a:pPr lvl="1"/>
            <a:r>
              <a:rPr lang="en-US" b="1" dirty="0" smtClean="0"/>
              <a:t>If no intervening interests or conditions, grantee now has fee simple absolute.</a:t>
            </a:r>
          </a:p>
          <a:p>
            <a:pPr lvl="2"/>
            <a:r>
              <a:rPr lang="en-US" b="1" dirty="0" smtClean="0"/>
              <a:t>The sticks merge into a “full bundle.”</a:t>
            </a:r>
          </a:p>
          <a:p>
            <a:pPr lvl="1" algn="ctr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9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Remainders – Generally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040688" cy="4611687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b="1" dirty="0" smtClean="0"/>
              <a:t>2.  Created by the same instrument (deed or will) as the possessory interest</a:t>
            </a:r>
          </a:p>
        </p:txBody>
      </p:sp>
      <p:pic>
        <p:nvPicPr>
          <p:cNvPr id="41986" name="Picture 2" descr="http://attorneyclient.files.wordpress.com/2011/05/deed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481" y="2892886"/>
            <a:ext cx="3909251" cy="4002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Rule in Shelley’s Case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62560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b="1" dirty="0" smtClean="0"/>
          </a:p>
          <a:p>
            <a:pPr eaLnBrk="1" hangingPunct="1"/>
            <a:r>
              <a:rPr lang="en-US" b="1" dirty="0" smtClean="0"/>
              <a:t>“To A for life, then to A’s heirs.”</a:t>
            </a:r>
          </a:p>
          <a:p>
            <a:pPr eaLnBrk="1" hangingPunct="1"/>
            <a:endParaRPr lang="en-US" b="1" dirty="0"/>
          </a:p>
          <a:p>
            <a:pPr lvl="0">
              <a:buClr>
                <a:srgbClr val="F0AD00"/>
              </a:buClr>
            </a:pPr>
            <a:r>
              <a:rPr lang="en-US" b="1" dirty="0">
                <a:solidFill>
                  <a:prstClr val="black"/>
                </a:solidFill>
              </a:rPr>
              <a:t>“To A for life, then to A</a:t>
            </a:r>
            <a:r>
              <a:rPr lang="en-US" b="1" strike="sngStrike" dirty="0">
                <a:solidFill>
                  <a:prstClr val="black"/>
                </a:solidFill>
              </a:rPr>
              <a:t>’s heirs</a:t>
            </a:r>
            <a:r>
              <a:rPr lang="en-US" b="1" dirty="0" smtClean="0">
                <a:solidFill>
                  <a:prstClr val="black"/>
                </a:solidFill>
              </a:rPr>
              <a:t>.”</a:t>
            </a: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lvl="0">
              <a:buClr>
                <a:srgbClr val="F0AD00"/>
              </a:buClr>
            </a:pP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smtClean="0">
                <a:solidFill>
                  <a:prstClr val="black"/>
                </a:solidFill>
              </a:rPr>
              <a:t>Merger occurs (sticks come back into one bundle as in common ownership) thus giving A fee simple absolute.</a:t>
            </a:r>
            <a:endParaRPr lang="en-US" b="1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Rule in Shelley’s Case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“</a:t>
            </a:r>
            <a:r>
              <a:rPr lang="en-US" b="1" dirty="0" smtClean="0"/>
              <a:t>To A for life and then to A’s heirs if A graduates from </a:t>
            </a:r>
            <a:r>
              <a:rPr lang="en-US" b="1" dirty="0"/>
              <a:t> t</a:t>
            </a:r>
            <a:r>
              <a:rPr lang="en-US" b="1" dirty="0" smtClean="0"/>
              <a:t>he Texas Tech University School of Law.” </a:t>
            </a:r>
          </a:p>
          <a:p>
            <a:pPr eaLnBrk="1" hangingPunct="1"/>
            <a:endParaRPr lang="en-US" b="1" dirty="0"/>
          </a:p>
          <a:p>
            <a:pPr lvl="0">
              <a:buClr>
                <a:srgbClr val="F0AD00"/>
              </a:buClr>
            </a:pPr>
            <a:r>
              <a:rPr lang="en-US" b="1" dirty="0">
                <a:solidFill>
                  <a:prstClr val="black"/>
                </a:solidFill>
              </a:rPr>
              <a:t>“To A for life and then to A</a:t>
            </a:r>
            <a:r>
              <a:rPr lang="en-US" b="1" strike="sngStrike" dirty="0">
                <a:solidFill>
                  <a:prstClr val="black"/>
                </a:solidFill>
              </a:rPr>
              <a:t>’s heirs </a:t>
            </a:r>
            <a:r>
              <a:rPr lang="en-US" b="1" dirty="0">
                <a:solidFill>
                  <a:prstClr val="black"/>
                </a:solidFill>
              </a:rPr>
              <a:t>if A graduates from  </a:t>
            </a:r>
            <a:r>
              <a:rPr lang="en-US" b="1" dirty="0" smtClean="0">
                <a:solidFill>
                  <a:prstClr val="black"/>
                </a:solidFill>
              </a:rPr>
              <a:t>the Texas Tech University School of </a:t>
            </a:r>
            <a:r>
              <a:rPr lang="en-US" b="1" dirty="0">
                <a:solidFill>
                  <a:prstClr val="black"/>
                </a:solidFill>
              </a:rPr>
              <a:t>Law.” </a:t>
            </a:r>
          </a:p>
          <a:p>
            <a:pPr lvl="0">
              <a:buClr>
                <a:srgbClr val="F0AD00"/>
              </a:buClr>
            </a:pPr>
            <a:endParaRPr lang="en-US" b="1" dirty="0">
              <a:solidFill>
                <a:prstClr val="black"/>
              </a:solidFill>
            </a:endParaRPr>
          </a:p>
          <a:p>
            <a:pPr eaLnBrk="1" hangingPunct="1"/>
            <a:endParaRPr lang="en-US" b="1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Rule in Shelly’s Case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48798" y="1851390"/>
            <a:ext cx="8229600" cy="4625609"/>
          </a:xfrm>
        </p:spPr>
        <p:txBody>
          <a:bodyPr/>
          <a:lstStyle/>
          <a:p>
            <a:pPr eaLnBrk="1" hangingPunct="1"/>
            <a:r>
              <a:rPr lang="en-US" b="1" dirty="0" smtClean="0"/>
              <a:t>“</a:t>
            </a:r>
            <a:r>
              <a:rPr lang="en-US" b="1" dirty="0" smtClean="0"/>
              <a:t>To A for life and then to A’s children and their heirs.” 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in Shelley’s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Historical Background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0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in Shelley’s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Texas</a:t>
            </a:r>
          </a:p>
          <a:p>
            <a:endParaRPr lang="en-US" b="1" dirty="0"/>
          </a:p>
          <a:p>
            <a:pPr lvl="1"/>
            <a:r>
              <a:rPr lang="en-US" b="1" i="1" dirty="0" err="1"/>
              <a:t>Sybert</a:t>
            </a:r>
            <a:r>
              <a:rPr lang="en-US" b="1" i="1" dirty="0"/>
              <a:t> v. </a:t>
            </a:r>
            <a:r>
              <a:rPr lang="en-US" b="1" i="1" dirty="0" err="1"/>
              <a:t>Sybert</a:t>
            </a:r>
            <a:r>
              <a:rPr lang="en-US" b="1" dirty="0"/>
              <a:t> – p. </a:t>
            </a:r>
            <a:r>
              <a:rPr lang="en-US" b="1" dirty="0" smtClean="0"/>
              <a:t>323</a:t>
            </a:r>
          </a:p>
          <a:p>
            <a:pPr marL="457200" lvl="1" indent="0">
              <a:buNone/>
            </a:pPr>
            <a:endParaRPr lang="en-US" b="1" i="1" dirty="0"/>
          </a:p>
          <a:p>
            <a:pPr lvl="1"/>
            <a:r>
              <a:rPr lang="en-US" b="1" dirty="0" smtClean="0"/>
              <a:t>Abolished for conveyances on or after</a:t>
            </a:r>
            <a:br>
              <a:rPr lang="en-US" b="1" dirty="0" smtClean="0"/>
            </a:br>
            <a:r>
              <a:rPr lang="en-US" b="1" dirty="0" smtClean="0"/>
              <a:t>January 1, 1964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9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in Shelley’s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Problems – p. 328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6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Doctrine of Worthier Title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Triggering facts:</a:t>
            </a:r>
          </a:p>
          <a:p>
            <a:pPr eaLnBrk="1" hangingPunct="1"/>
            <a:endParaRPr lang="en-US" b="1" dirty="0"/>
          </a:p>
          <a:p>
            <a:pPr lvl="1"/>
            <a:r>
              <a:rPr lang="en-US" b="1" dirty="0" smtClean="0"/>
              <a:t>Future interest transferred </a:t>
            </a:r>
            <a:r>
              <a:rPr lang="en-US" b="1" i="1" dirty="0" smtClean="0"/>
              <a:t>inter vivos </a:t>
            </a:r>
            <a:r>
              <a:rPr lang="en-US" b="1" dirty="0" smtClean="0"/>
              <a:t>to </a:t>
            </a:r>
            <a:r>
              <a:rPr lang="en-US" b="1" u="sng" dirty="0" smtClean="0"/>
              <a:t>heirs of the grantor</a:t>
            </a:r>
            <a:r>
              <a:rPr lang="en-US" b="1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Doctrine of Worthier Title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Result:</a:t>
            </a:r>
          </a:p>
          <a:p>
            <a:pPr eaLnBrk="1" hangingPunct="1"/>
            <a:endParaRPr lang="en-US" b="1" dirty="0"/>
          </a:p>
          <a:p>
            <a:pPr lvl="1"/>
            <a:r>
              <a:rPr lang="en-US" b="1" dirty="0" smtClean="0"/>
              <a:t>Future interest in heirs of the grantor is void.</a:t>
            </a:r>
          </a:p>
          <a:p>
            <a:pPr lvl="2"/>
            <a:r>
              <a:rPr lang="en-US" b="1" dirty="0" smtClean="0"/>
              <a:t>Read the deed as if the words are not there.</a:t>
            </a:r>
          </a:p>
          <a:p>
            <a:pPr lvl="2"/>
            <a:endParaRPr lang="en-US" b="1" dirty="0"/>
          </a:p>
          <a:p>
            <a:pPr lvl="1"/>
            <a:r>
              <a:rPr lang="en-US" b="1" dirty="0" smtClean="0"/>
              <a:t>Thus, grantor has a retained interest (reversion, possibility of </a:t>
            </a:r>
            <a:r>
              <a:rPr lang="en-US" b="1" dirty="0" err="1" smtClean="0"/>
              <a:t>reverter</a:t>
            </a:r>
            <a:r>
              <a:rPr lang="en-US" b="1" dirty="0" smtClean="0"/>
              <a:t>, etc.).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Doctrine of Worthier Title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From Grantor “to A for life and then to my [Grantor’s] heirs.”</a:t>
            </a:r>
          </a:p>
          <a:p>
            <a:pPr eaLnBrk="1" hangingPunct="1"/>
            <a:endParaRPr lang="en-US" b="1" dirty="0"/>
          </a:p>
          <a:p>
            <a:pPr lvl="0">
              <a:buClr>
                <a:srgbClr val="F0AD00"/>
              </a:buClr>
            </a:pPr>
            <a:r>
              <a:rPr lang="en-US" b="1" dirty="0">
                <a:solidFill>
                  <a:prstClr val="black"/>
                </a:solidFill>
              </a:rPr>
              <a:t>From Grantor “to A for life </a:t>
            </a:r>
            <a:r>
              <a:rPr lang="en-US" b="1" strike="sngStrike" dirty="0">
                <a:solidFill>
                  <a:prstClr val="black"/>
                </a:solidFill>
              </a:rPr>
              <a:t>and then to my [Grantor’s] heirs</a:t>
            </a:r>
            <a:r>
              <a:rPr lang="en-US" b="1" dirty="0">
                <a:solidFill>
                  <a:prstClr val="black"/>
                </a:solidFill>
              </a:rPr>
              <a:t>.”</a:t>
            </a:r>
          </a:p>
          <a:p>
            <a:pPr eaLnBrk="1" hangingPunct="1"/>
            <a:endParaRPr lang="en-US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Doctrine of Worthier Title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“To A and his heirs until A gets married, then to my heirs.” </a:t>
            </a:r>
          </a:p>
          <a:p>
            <a:pPr eaLnBrk="1" hangingPunct="1"/>
            <a:endParaRPr lang="en-US" b="1" dirty="0"/>
          </a:p>
          <a:p>
            <a:pPr lvl="0">
              <a:buClr>
                <a:srgbClr val="F0AD00"/>
              </a:buClr>
            </a:pPr>
            <a:r>
              <a:rPr lang="en-US" b="1" dirty="0">
                <a:solidFill>
                  <a:prstClr val="black"/>
                </a:solidFill>
              </a:rPr>
              <a:t>“To A and his heirs until A gets married</a:t>
            </a:r>
            <a:r>
              <a:rPr lang="en-US" b="1" strike="sngStrike" dirty="0">
                <a:solidFill>
                  <a:prstClr val="black"/>
                </a:solidFill>
              </a:rPr>
              <a:t>, then to my heirs</a:t>
            </a:r>
            <a:r>
              <a:rPr lang="en-US" b="1" dirty="0">
                <a:solidFill>
                  <a:prstClr val="black"/>
                </a:solidFill>
              </a:rPr>
              <a:t>.” </a:t>
            </a:r>
          </a:p>
          <a:p>
            <a:pPr eaLnBrk="1" hangingPunct="1"/>
            <a:endParaRPr lang="en-US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Remainders – Generally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>
          <a:xfrm>
            <a:off x="271462" y="1676400"/>
            <a:ext cx="8305800" cy="4611687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b="1" dirty="0" smtClean="0"/>
              <a:t>3.  Becomes possessory </a:t>
            </a:r>
            <a:r>
              <a:rPr lang="en-US" b="1" i="1" dirty="0" smtClean="0"/>
              <a:t>immediately</a:t>
            </a:r>
            <a:r>
              <a:rPr lang="en-US" b="1" dirty="0" smtClean="0"/>
              <a:t> upon the expiration of the prior estate (no gaps).</a:t>
            </a:r>
          </a:p>
          <a:p>
            <a:pPr lvl="1">
              <a:spcAft>
                <a:spcPct val="20000"/>
              </a:spcAft>
            </a:pPr>
            <a:r>
              <a:rPr lang="en-US" b="1" dirty="0" smtClean="0"/>
              <a:t>“To A for life, then one year after A’s death, to B and his heirs” would NOT create a remainder.</a:t>
            </a:r>
          </a:p>
        </p:txBody>
      </p:sp>
      <p:sp>
        <p:nvSpPr>
          <p:cNvPr id="2" name="AutoShape 2" descr="data:image/jpeg;base64,/9j/4AAQSkZJRgABAQAAAQABAAD/2wBDAAkGBwgHBgkIBwgKCgkLDRYPDQwMDRsUFRAWIB0iIiAdHx8kKDQsJCYxJx8fLT0tMTU3Ojo6Iys/RD84QzQ5Ojf/2wBDAQoKCg0MDRoPDxo3JR8lNzc3Nzc3Nzc3Nzc3Nzc3Nzc3Nzc3Nzc3Nzc3Nzc3Nzc3Nzc3Nzc3Nzc3Nzc3Nzc3Nzf/wAARCADhAOEDASIAAhEBAxEB/8QAHAABAAMBAQEBAQAAAAAAAAAAAAYHCAEFBAID/8QARBAAAQMCAwIKCAQEAwkAAAAAAAECAwQFBgcREiExNjdBcnN0sbLBEzIzUWFxgbMIFJGhIlKC4RUWwhcjJCdCZJSi4v/EABkBAQADAQEAAAAAAAAAAAAAAAACAwQBBf/EACQRAQACAgIDAQEAAgMAAAAAAAABAgMRBDIhMTMSEyJxQWGR/9oADAMBAAIRAxEAPwCqwAe08wAAAAAAAAAAAAAAAAAAAAAAAAAAAAAAAAAAAAAAAAAAAAAAAAAAAAAAAAAAAAAAAAAAAAAAAAAAAAAAAAAAAAAAAAAAAAAAAAAAAAAAAAAAAAAAAAAAAAAAAAAAAA6iKqojWq5yqiI1E1VV5kQDg1T3oXNhzLC0WmxvvGMUdUSRwrNJTo5Ujhaia6Lpvc7zIxacSYSutzjorzhKgordM/YiqIHuR8Wvqq9ef58xTGaJ3+Y3pd/HXuUABdX+xujiv9PPFVLUWVUcs1PM5UkTdu2XN4U1+RTEqI2WRqcDXuanyRVQlTJW/VG+OaR5fgAFisOjnLZywy/seIsLpcbxTyvmfUSNY5krm/wJoibk+OpDJeKRuU6Um86hUxwluZ2HqPDWJ/yNtjfHSup2SMRz1cuu9F3qRI7W0WjcI2r+Z0AHSTgCaYHp8L3y6WyyVtiqFqp0VstW2tciOcjVdrspwcBYWIctsIWWxV10W3VM35SB0vo/zTk2tE101KbZq1nUwujDMxuJUScJhQVuAquqjhuFhuFvgeqItTFXK/0fxVF5iRYtyjlo6F1wwzVSVsLW7a00qor1bprqxyet8lQ7OWsTq3hz+UzG48qtA11TVNfqC1UAAAAAAAAAAAAABIcvqSOtxxZKeZNqNalHqnv2Wq5P3RCPEpyw5QbJ1r/tuIX6Snj7wvXMpytwFfFaui/lHfuZhVEVuipuVNFNO5mcQb52R3kZi9xn4nWV3I9w0jlTe3XvBVK6d+3UUutNKqrvVW8Cr800M5Te3m61/iUtbIGvc2qvNtVybDmMqGp8fVXyKpn9vN1r/EpPDX85Lw5lt+qRL+YANDO7rpvNKZSwLBl/aEVNFcxz1+O09VM0v9R3yNMYHrUhgo7Jso1aW0Us2nxciov7oZeV1ho4/uVefiAg2b3aKjTc+mezX3qjtfMqsun8QUGtustQjfUqJGKvzb/YpYnx53jhHPGrgAL1KV5V8oVm6cn23F8ZicRb72GTwlD5V8oVm6cn23F8ZicRb72GTwmHkfWrZh+bLi+oqfA1HgB75MEWN8jlc5aKPVV3qu4y4vqr8jUWXfEWx9ij7izmdYQ4/uWfcwKOKgxteaanajYkqNtGomiJtIjl/dVI+SnNDlAvXWs8DSLF9OsKcneQAE0AAAAAAAAAAACU5YcoNk61/wBtxFiU5YcoNk61/wBtxDJ0lPH3hemZnEG+dkd5GYjTuZnEG+dkd5GYvcZ+J1ldyfcJ3ktP6LHcbFXRJqSVmnvVNFTuUhE3t5utf4lPTwpe1w7f6W6tg9P6DaRYtrZ2tpNOE8p7tp73aabTld+q6+ZoiJi8yqm0TSIfkAE1brWLI9sacL3I1PqpoCyVcbc37pQsXRsNohha3oqi9zikcMU6VWJrRA5NWyVsSL8tpNSxbDXpJn3XSI7Rsj5oPnssRO9pmzxv/wAlpw+ISfPSBH4JbLpvhrIna+5F1QoE0nm1TpUZfXdFTVY42yJ80cimbFHEn/Bzke4cABpZ0ryr5QrN05PtuL3zF4i33sMvhKIyr5QrN05PtuL4zE4i33sMvhMPI+tWzD82XF9T6Gosu+Itj7FH3GXV9T6Gosu+Itj7FH3FnM6whx/cqGzQ5QL31rPA0ixKc0OUC99azwNIsX4+kf6U5O0gAJoAAAAAAAAAAAEpyw5QbJ1r/tuIsSjLDlBsnXP+24hk6Snj7wvXMziDfOyO8jMRp3MziDfOyO8jMSqicKonzUz8TrK7ke4Ac2m/zN/U6iovAqfqa2bQdOHQJPllA2ox9Zmv3oyV0q/0sVT+uG6/bzUpa1rtEnu8m/4Pc5D6co2sbiuesk9Wit086qvNuRPMiVoqHU9yoKnXR0dRHJr/AFIVTG7W/wBL6zqtWo8X0yVeFbtA5Ndujl/VGqqdxlKNdY2r70Q2BUxNqKaWJ29sjFavyVNDIT2eie+P+R7mfoqoUcOfEwnyI8RL8gA2MqV5V8oVm6cn23F75i8Rb72KTuKIyr5QrN05PtuL4zE4i33sUncYeR9atmH5suLuZ9DUWXfEWx9ij7jLrt7foaiy74i2PsUfcT5fWEOP7lQ2aHKBeutZ4GkWJTmhygXrrWeBpFjRj6Qpyd5AATQAAAAAAAAAAAJTlhyg2Trn+BxFiU5YcoNk65/gcQydJTx94XpmZxBvnZHeRnaz3x1mhqEbbLbW+k0drWwekVmiLwGiczOIN97I7yMwyezd0V7jNxY3SYlfmmYtGml8P4Zw9crHQVtRYbaktRTskejYERNVTXcUzj66Rsu92slNZ7TTU8FTsMmhp9mVEbovrfHnL8wbxTs/Y4vChnPH/Hi+9sd3IR4+5vO0s3ivhHwAbmNOMt4JFtmL6mGOSWVlq9DG2Nqucrn67kRPkRX/AAO9NjRUs9y1boqf8K/m+hK8KVNTaMucT3SiqZKapfVU8EUsbtlyKioq6L8nKeGuMcUb9MRXP/yFKY/U2tpon8xWu2nLU90tqo3yo5r3QMVzXJoqKrU1RUMs4npkosS3amTgirZWp8tpV8zSGAK6a5YNtFZVSvlnlpkWSR66q529FVfjuKEzPpvymPrzHu0fK2VP6mopn43i9oWZ/NEXABuY0ryr5QrN05PtuL6x9FLUYLvcMEb5ZX0UjWMY3Vzl04EQoXKvlCs3Tk+24vzHVRPR4OvNTSzPhnio5HxyMXRzVRNyoph5H1hsw9GcqDCOI7jUspaazVrXybtqaJWMb8VVeZDQctwtWA8KUkNyq2tZSU7YmN1/jmc1OBqc+8z8uMMTubo7ENzVF/7hTyKieaqmWaqmlnlXhklernfqpfkxWyT/AJT4V1yUpHh9F6uM13u9ZcqlNmWqmdIrdddnXgb9E0Q+IAu1rxCiZ3OwAHXAAAAAAAAAAACU5YcoNk65/wBtxFiU5YcoNk65/gcQydJTx94XpmZxBvnZHeRmGT2buivcaezM4g3zsjvIzDJ7N3RXuM/E6yu5HuGrcG8U7P2OLwoZyx/x4vvbHdyGjMG8U7P2OLwoZzx/x4vvbHdyEeN9LJ5+jwAAbWNMpmLTZQQKq6LW3pXae9GtVPIh3OTHE6LTZd4NplX2q1FSqfBXJov7kNQrx+pn/uVuX3ENE5LVCz4BpGuX2MssSfR39ytc76X0GOVl03VNJG/9FVvkTTIKodJhy40yruhrNUTpNRTwfxAUysvFnq9N0lPJFr0Xa/6jLTxyJhffzi2qoAG5jSvKvlCs3Tk+24vjMXiJfewy+EofKvlCs3Tk+24vjMTiLfewy+Ew8j61bMPzZcTgQDmQG5jAAAAAAAAAAAAAAAACUZYL/wAwbJ1zvA4i56uE7g204otNe9yNZBVMV6rwI1f4VX9FI3jdZhPHOrQ0RmZxBvnZHeRmGT2buivcaezKXbwDfNjei0jlTQzDIn+6f0V7jNxOsr+R7hqzBvFOz9ji8KGdMf8AHi+9sd3IaMweitwraEVFRfycW5eihnLH/Hi+9sd3IQ430sln6PAOOXZa53uTU6fpsLp3shjRVfK5I2onOqrp5m5kj2mGY7XU0OFqB278tZo9U9yuX+xDiY5tvX/O00C7kpqWCJqe7+DXzIcQxdITy9lufh9qVSqvVJ/0q2KXvafd+IGmV1ss9VzR1L41/qb/APJG8iapYcY1FPzVFE7/ANXIvmTnPSnWbBCSonsKuN6/JdW/6jLfxyIaK+cTP4Oqhw2saV5V8oVm6cn23F8ZicRb72GTwlD5VcoVm6cn23F75icRb72GTwmHkfWrZh+bLvMgOom5AbmNwAAAAAAAAAAAAAAAAaa7lQAC0MJZn08dmWxYvppaqkWJYUqY023Oj002Xt4VX4oeBHacCRVqVEuKKmotzXI5KJtG70zk/lV3Bpza8JDwVfyiJmazra3+0/8AMLVrc46hLnSR2m3x01ohe1sjZW7UskfAuiJubonAhX2KrhBdcSXO40m36CpqFkj9I3ZdounCh5R07TFSnmHLZZtGpE4SY4QuGCrS6jr7vS3aquUKo9WI1Fga9F3Kia7+bhIaCVqxaNSjS35naxsb4lwTil8latHdqe5pErWSsYiNeqeqj013oV0munNrocOilIpGodvf9TuU7wXfcI4ZuFLdUde5K5kCslj9ExY1VyJtab9dNSUYnzMwriSyVFprKe7xQz7Or4oW7TdHI5NNV+BTYK5w1mf1PtOM0xGoh996S0pWIlifWvpNhNVrGoj9vfrwc3AfCcBbHhVM7naaYNuuErDW267VDr0+5U6KskbI2LErlRUXTfrpvJve81sMXq0VlsqKa6xxVUTonujhbtIipwpvKVOFVsNbTuVsZpiNRD3LwzCraLWxzXl1Ztt3VjGozZ5+DnPEBwtiNQrtb9SAA6iAAAAAAAAAAAAAAAAAAAAAAAAAAAAAAAAAAAAAAAAAAAAAAAAAAAAAAAAAAAAAAAAAAAAAAAAAAAAAAAAAAAAAAAAAAAAAAAAAAAAAAAAAAAAAAAAAAAAAAAAAAAAAAAAAAAAAAAAAAAAAAAAAAAAAAAAAAAAAAAAAAAAAAAA//9k="/>
          <p:cNvSpPr>
            <a:spLocks noChangeAspect="1" noChangeArrowheads="1"/>
          </p:cNvSpPr>
          <p:nvPr/>
        </p:nvSpPr>
        <p:spPr bwMode="auto">
          <a:xfrm>
            <a:off x="71438" y="-10414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data:image/jpeg;base64,/9j/4AAQSkZJRgABAQAAAQABAAD/2wBDAAkGBwgHBgkIBwgKCgkLDRYPDQwMDRsUFRAWIB0iIiAdHx8kKDQsJCYxJx8fLT0tMTU3Ojo6Iys/RD84QzQ5Ojf/2wBDAQoKCg0MDRoPDxo3JR8lNzc3Nzc3Nzc3Nzc3Nzc3Nzc3Nzc3Nzc3Nzc3Nzc3Nzc3Nzc3Nzc3Nzc3Nzc3Nzc3Nzf/wAARCADhAOEDASIAAhEBAxEB/8QAHAABAAMBAQEBAQAAAAAAAAAAAAYHCAEFBAID/8QARBAAAQMCAwIKCAQEAwkAAAAAAAECAwQFBgcREiExNjdBcnN0sbLBEzIzUWFxgbMIFJGhIlKC4RUWwhcjJCdCZJSi4v/EABkBAQADAQEAAAAAAAAAAAAAAAACAwQBBf/EACQRAQACAgIDAQEAAgMAAAAAAAABAgMRBDIhMTMSEyJxQWGR/9oADAMBAAIRAxEAPwCqwAe08wAAAAAAAAAAAAAAAAAAAAAAAAAAAAAAAAAAAAAAAAAAAAAAAAAAAAAAAAAAAAAAAAAAAAAAAAAAAAAAAAAAAAAAAAAAAAAAAAAAAAAAAAAAAAAAAAAAAAAAAAAAAA6iKqojWq5yqiI1E1VV5kQDg1T3oXNhzLC0WmxvvGMUdUSRwrNJTo5Ujhaia6Lpvc7zIxacSYSutzjorzhKgordM/YiqIHuR8Wvqq9ef58xTGaJ3+Y3pd/HXuUABdX+xujiv9PPFVLUWVUcs1PM5UkTdu2XN4U1+RTEqI2WRqcDXuanyRVQlTJW/VG+OaR5fgAFisOjnLZywy/seIsLpcbxTyvmfUSNY5krm/wJoibk+OpDJeKRuU6Um86hUxwluZ2HqPDWJ/yNtjfHSup2SMRz1cuu9F3qRI7W0WjcI2r+Z0AHSTgCaYHp8L3y6WyyVtiqFqp0VstW2tciOcjVdrspwcBYWIctsIWWxV10W3VM35SB0vo/zTk2tE101KbZq1nUwujDMxuJUScJhQVuAquqjhuFhuFvgeqItTFXK/0fxVF5iRYtyjlo6F1wwzVSVsLW7a00qor1bprqxyet8lQ7OWsTq3hz+UzG48qtA11TVNfqC1UAAAAAAAAAAAAABIcvqSOtxxZKeZNqNalHqnv2Wq5P3RCPEpyw5QbJ1r/tuIX6Snj7wvXMpytwFfFaui/lHfuZhVEVuipuVNFNO5mcQb52R3kZi9xn4nWV3I9w0jlTe3XvBVK6d+3UUutNKqrvVW8Cr800M5Te3m61/iUtbIGvc2qvNtVybDmMqGp8fVXyKpn9vN1r/EpPDX85Lw5lt+qRL+YANDO7rpvNKZSwLBl/aEVNFcxz1+O09VM0v9R3yNMYHrUhgo7Jso1aW0Us2nxciov7oZeV1ho4/uVefiAg2b3aKjTc+mezX3qjtfMqsun8QUGtustQjfUqJGKvzb/YpYnx53jhHPGrgAL1KV5V8oVm6cn23F8ZicRb72GTwlD5V8oVm6cn23F8ZicRb72GTwmHkfWrZh+bLi+oqfA1HgB75MEWN8jlc5aKPVV3qu4y4vqr8jUWXfEWx9ij7izmdYQ4/uWfcwKOKgxteaanajYkqNtGomiJtIjl/dVI+SnNDlAvXWs8DSLF9OsKcneQAE0AAAAAAAAAAACU5YcoNk61/wBtxFiU5YcoNk61/wBtxDJ0lPH3hemZnEG+dkd5GYjTuZnEG+dkd5GYvcZ+J1ldyfcJ3ktP6LHcbFXRJqSVmnvVNFTuUhE3t5utf4lPTwpe1w7f6W6tg9P6DaRYtrZ2tpNOE8p7tp73aabTld+q6+ZoiJi8yqm0TSIfkAE1brWLI9sacL3I1PqpoCyVcbc37pQsXRsNohha3oqi9zikcMU6VWJrRA5NWyVsSL8tpNSxbDXpJn3XSI7Rsj5oPnssRO9pmzxv/wAlpw+ISfPSBH4JbLpvhrIna+5F1QoE0nm1TpUZfXdFTVY42yJ80cimbFHEn/Bzke4cABpZ0ryr5QrN05PtuL3zF4i33sMvhKIyr5QrN05PtuL4zE4i33sMvhMPI+tWzD82XF9T6Gosu+Itj7FH3GXV9T6Gosu+Itj7FH3FnM6whx/cqGzQ5QL31rPA0ixKc0OUC99azwNIsX4+kf6U5O0gAJoAAAAAAAAAAAEpyw5QbJ1r/tuIsSjLDlBsnXP+24hk6Snj7wvXMziDfOyO8jMRp3MziDfOyO8jMSqicKonzUz8TrK7ke4Ac2m/zN/U6iovAqfqa2bQdOHQJPllA2ox9Zmv3oyV0q/0sVT+uG6/bzUpa1rtEnu8m/4Pc5D6co2sbiuesk9Wit086qvNuRPMiVoqHU9yoKnXR0dRHJr/AFIVTG7W/wBL6zqtWo8X0yVeFbtA5Ndujl/VGqqdxlKNdY2r70Q2BUxNqKaWJ29sjFavyVNDIT2eie+P+R7mfoqoUcOfEwnyI8RL8gA2MqV5V8oVm6cn23F75i8Rb72KTuKIyr5QrN05PtuL4zE4i33sUncYeR9atmH5suLuZ9DUWXfEWx9ij7jLrt7foaiy74i2PsUfcT5fWEOP7lQ2aHKBeutZ4GkWJTmhygXrrWeBpFjRj6Qpyd5AATQAAAAAAAAAAAJTlhyg2Trn+BxFiU5YcoNk65/gcQydJTx94XpmZxBvnZHeRnaz3x1mhqEbbLbW+k0drWwekVmiLwGiczOIN97I7yMwyezd0V7jNxY3SYlfmmYtGml8P4Zw9crHQVtRYbaktRTskejYERNVTXcUzj66Rsu92slNZ7TTU8FTsMmhp9mVEbovrfHnL8wbxTs/Y4vChnPH/Hi+9sd3IR4+5vO0s3ivhHwAbmNOMt4JFtmL6mGOSWVlq9DG2Nqucrn67kRPkRX/AAO9NjRUs9y1boqf8K/m+hK8KVNTaMucT3SiqZKapfVU8EUsbtlyKioq6L8nKeGuMcUb9MRXP/yFKY/U2tpon8xWu2nLU90tqo3yo5r3QMVzXJoqKrU1RUMs4npkosS3amTgirZWp8tpV8zSGAK6a5YNtFZVSvlnlpkWSR66q529FVfjuKEzPpvymPrzHu0fK2VP6mopn43i9oWZ/NEXABuY0ryr5QrN05PtuL6x9FLUYLvcMEb5ZX0UjWMY3Vzl04EQoXKvlCs3Tk+24vzHVRPR4OvNTSzPhnio5HxyMXRzVRNyoph5H1hsw9GcqDCOI7jUspaazVrXybtqaJWMb8VVeZDQctwtWA8KUkNyq2tZSU7YmN1/jmc1OBqc+8z8uMMTubo7ENzVF/7hTyKieaqmWaqmlnlXhklernfqpfkxWyT/AJT4V1yUpHh9F6uM13u9ZcqlNmWqmdIrdddnXgb9E0Q+IAu1rxCiZ3OwAHXAAAAAAAAAAACU5YcoNk65/wBtxFiU5YcoNk65/gcQydJTx94XpmZxBvnZHeRmGT2buivcaezM4g3zsjvIzDJ7N3RXuM/E6yu5HuGrcG8U7P2OLwoZyx/x4vvbHdyGjMG8U7P2OLwoZzx/x4vvbHdyEeN9LJ5+jwAAbWNMpmLTZQQKq6LW3pXae9GtVPIh3OTHE6LTZd4NplX2q1FSqfBXJov7kNQrx+pn/uVuX3ENE5LVCz4BpGuX2MssSfR39ytc76X0GOVl03VNJG/9FVvkTTIKodJhy40yruhrNUTpNRTwfxAUysvFnq9N0lPJFr0Xa/6jLTxyJhffzi2qoAG5jSvKvlCs3Tk+24vjMXiJfewy+EofKvlCs3Tk+24vjMTiLfewy+Ew8j61bMPzZcTgQDmQG5jAAAAAAAAAAAAAAAACUZYL/wAwbJ1zvA4i56uE7g204otNe9yNZBVMV6rwI1f4VX9FI3jdZhPHOrQ0RmZxBvnZHeRmGT2buivcaezKXbwDfNjei0jlTQzDIn+6f0V7jNxOsr+R7hqzBvFOz9ji8KGdMf8AHi+9sd3IaMweitwraEVFRfycW5eihnLH/Hi+9sd3IQ430sln6PAOOXZa53uTU6fpsLp3shjRVfK5I2onOqrp5m5kj2mGY7XU0OFqB278tZo9U9yuX+xDiY5tvX/O00C7kpqWCJqe7+DXzIcQxdITy9lufh9qVSqvVJ/0q2KXvafd+IGmV1ss9VzR1L41/qb/APJG8iapYcY1FPzVFE7/ANXIvmTnPSnWbBCSonsKuN6/JdW/6jLfxyIaK+cTP4Oqhw2saV5V8oVm6cn23F8ZicRb72GTwlD5VcoVm6cn23F75icRb72GTwmHkfWrZh+bLvMgOom5AbmNwAAAAAAAAAAAAAAAAaa7lQAC0MJZn08dmWxYvppaqkWJYUqY023Oj002Xt4VX4oeBHacCRVqVEuKKmotzXI5KJtG70zk/lV3Bpza8JDwVfyiJmazra3+0/8AMLVrc46hLnSR2m3x01ohe1sjZW7UskfAuiJubonAhX2KrhBdcSXO40m36CpqFkj9I3ZdounCh5R07TFSnmHLZZtGpE4SY4QuGCrS6jr7vS3aquUKo9WI1Fga9F3Kia7+bhIaCVqxaNSjS35naxsb4lwTil8latHdqe5pErWSsYiNeqeqj013oV0munNrocOilIpGodvf9TuU7wXfcI4ZuFLdUde5K5kCslj9ExY1VyJtab9dNSUYnzMwriSyVFprKe7xQz7Or4oW7TdHI5NNV+BTYK5w1mf1PtOM0xGoh996S0pWIlifWvpNhNVrGoj9vfrwc3AfCcBbHhVM7naaYNuuErDW267VDr0+5U6KskbI2LErlRUXTfrpvJve81sMXq0VlsqKa6xxVUTonujhbtIipwpvKVOFVsNbTuVsZpiNRD3LwzCraLWxzXl1Ztt3VjGozZ5+DnPEBwtiNQrtb9SAA6iAAAAAAAAAAAAAAAAAAAAAAAAAAAAAAAAAAAAAAAAAAAAAAAAAAAAAAAAAAAAAAAAAAAAAAAAAAAAAAAAAAAAAAAAAAAAAAAAAAAAAAAAAAAAAAAAAAAAAAAAAAAAAAAAAAAAAAAAAAAAAAAAAAAAAAAAAAAAAAAAAAAAAAAA//9k="/>
          <p:cNvSpPr>
            <a:spLocks noChangeAspect="1" noChangeArrowheads="1"/>
          </p:cNvSpPr>
          <p:nvPr/>
        </p:nvSpPr>
        <p:spPr bwMode="auto">
          <a:xfrm>
            <a:off x="223838" y="-889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data:image/jpeg;base64,/9j/4AAQSkZJRgABAQAAAQABAAD/2wBDAAkGBwgHBgkIBwgKCgkLDRYPDQwMDRsUFRAWIB0iIiAdHx8kKDQsJCYxJx8fLT0tMTU3Ojo6Iys/RD84QzQ5Ojf/2wBDAQoKCg0MDRoPDxo3JR8lNzc3Nzc3Nzc3Nzc3Nzc3Nzc3Nzc3Nzc3Nzc3Nzc3Nzc3Nzc3Nzc3Nzc3Nzc3Nzc3Nzf/wAARCADhAOEDASIAAhEBAxEB/8QAHAABAAMBAQEBAQAAAAAAAAAAAAYHCAEFBAID/8QARBAAAQMCAwIKCAQEAwkAAAAAAAECAwQFBgcREiExNjdBcnN0sbLBEzIzUWFxgbMIFJGhIlKC4RUWwhcjJCdCZJSi4v/EABkBAQADAQEAAAAAAAAAAAAAAAACAwQBBf/EACQRAQACAgIDAQEAAgMAAAAAAAABAgMRBDIhMTMSEyJxQWGR/9oADAMBAAIRAxEAPwCqwAe08wAAAAAAAAAAAAAAAAAAAAAAAAAAAAAAAAAAAAAAAAAAAAAAAAAAAAAAAAAAAAAAAAAAAAAAAAAAAAAAAAAAAAAAAAAAAAAAAAAAAAAAAAAAAAAAAAAAAAAAAAAAAA6iKqojWq5yqiI1E1VV5kQDg1T3oXNhzLC0WmxvvGMUdUSRwrNJTo5Ujhaia6Lpvc7zIxacSYSutzjorzhKgordM/YiqIHuR8Wvqq9ef58xTGaJ3+Y3pd/HXuUABdX+xujiv9PPFVLUWVUcs1PM5UkTdu2XN4U1+RTEqI2WRqcDXuanyRVQlTJW/VG+OaR5fgAFisOjnLZywy/seIsLpcbxTyvmfUSNY5krm/wJoibk+OpDJeKRuU6Um86hUxwluZ2HqPDWJ/yNtjfHSup2SMRz1cuu9F3qRI7W0WjcI2r+Z0AHSTgCaYHp8L3y6WyyVtiqFqp0VstW2tciOcjVdrspwcBYWIctsIWWxV10W3VM35SB0vo/zTk2tE101KbZq1nUwujDMxuJUScJhQVuAquqjhuFhuFvgeqItTFXK/0fxVF5iRYtyjlo6F1wwzVSVsLW7a00qor1bprqxyet8lQ7OWsTq3hz+UzG48qtA11TVNfqC1UAAAAAAAAAAAAABIcvqSOtxxZKeZNqNalHqnv2Wq5P3RCPEpyw5QbJ1r/tuIX6Snj7wvXMpytwFfFaui/lHfuZhVEVuipuVNFNO5mcQb52R3kZi9xn4nWV3I9w0jlTe3XvBVK6d+3UUutNKqrvVW8Cr800M5Te3m61/iUtbIGvc2qvNtVybDmMqGp8fVXyKpn9vN1r/EpPDX85Lw5lt+qRL+YANDO7rpvNKZSwLBl/aEVNFcxz1+O09VM0v9R3yNMYHrUhgo7Jso1aW0Us2nxciov7oZeV1ho4/uVefiAg2b3aKjTc+mezX3qjtfMqsun8QUGtustQjfUqJGKvzb/YpYnx53jhHPGrgAL1KV5V8oVm6cn23F8ZicRb72GTwlD5V8oVm6cn23F8ZicRb72GTwmHkfWrZh+bLi+oqfA1HgB75MEWN8jlc5aKPVV3qu4y4vqr8jUWXfEWx9ij7izmdYQ4/uWfcwKOKgxteaanajYkqNtGomiJtIjl/dVI+SnNDlAvXWs8DSLF9OsKcneQAE0AAAAAAAAAAACU5YcoNk61/wBtxFiU5YcoNk61/wBtxDJ0lPH3hemZnEG+dkd5GYjTuZnEG+dkd5GYvcZ+J1ldyfcJ3ktP6LHcbFXRJqSVmnvVNFTuUhE3t5utf4lPTwpe1w7f6W6tg9P6DaRYtrZ2tpNOE8p7tp73aabTld+q6+ZoiJi8yqm0TSIfkAE1brWLI9sacL3I1PqpoCyVcbc37pQsXRsNohha3oqi9zikcMU6VWJrRA5NWyVsSL8tpNSxbDXpJn3XSI7Rsj5oPnssRO9pmzxv/wAlpw+ISfPSBH4JbLpvhrIna+5F1QoE0nm1TpUZfXdFTVY42yJ80cimbFHEn/Bzke4cABpZ0ryr5QrN05PtuL3zF4i33sMvhKIyr5QrN05PtuL4zE4i33sMvhMPI+tWzD82XF9T6Gosu+Itj7FH3GXV9T6Gosu+Itj7FH3FnM6whx/cqGzQ5QL31rPA0ixKc0OUC99azwNIsX4+kf6U5O0gAJoAAAAAAAAAAAEpyw5QbJ1r/tuIsSjLDlBsnXP+24hk6Snj7wvXMziDfOyO8jMRp3MziDfOyO8jMSqicKonzUz8TrK7ke4Ac2m/zN/U6iovAqfqa2bQdOHQJPllA2ox9Zmv3oyV0q/0sVT+uG6/bzUpa1rtEnu8m/4Pc5D6co2sbiuesk9Wit086qvNuRPMiVoqHU9yoKnXR0dRHJr/AFIVTG7W/wBL6zqtWo8X0yVeFbtA5Ndujl/VGqqdxlKNdY2r70Q2BUxNqKaWJ29sjFavyVNDIT2eie+P+R7mfoqoUcOfEwnyI8RL8gA2MqV5V8oVm6cn23F75i8Rb72KTuKIyr5QrN05PtuL4zE4i33sUncYeR9atmH5suLuZ9DUWXfEWx9ij7jLrt7foaiy74i2PsUfcT5fWEOP7lQ2aHKBeutZ4GkWJTmhygXrrWeBpFjRj6Qpyd5AATQAAAAAAAAAAAJTlhyg2Trn+BxFiU5YcoNk65/gcQydJTx94XpmZxBvnZHeRnaz3x1mhqEbbLbW+k0drWwekVmiLwGiczOIN97I7yMwyezd0V7jNxY3SYlfmmYtGml8P4Zw9crHQVtRYbaktRTskejYERNVTXcUzj66Rsu92slNZ7TTU8FTsMmhp9mVEbovrfHnL8wbxTs/Y4vChnPH/Hi+9sd3IR4+5vO0s3ivhHwAbmNOMt4JFtmL6mGOSWVlq9DG2Nqucrn67kRPkRX/AAO9NjRUs9y1boqf8K/m+hK8KVNTaMucT3SiqZKapfVU8EUsbtlyKioq6L8nKeGuMcUb9MRXP/yFKY/U2tpon8xWu2nLU90tqo3yo5r3QMVzXJoqKrU1RUMs4npkosS3amTgirZWp8tpV8zSGAK6a5YNtFZVSvlnlpkWSR66q529FVfjuKEzPpvymPrzHu0fK2VP6mopn43i9oWZ/NEXABuY0ryr5QrN05PtuL6x9FLUYLvcMEb5ZX0UjWMY3Vzl04EQoXKvlCs3Tk+24vzHVRPR4OvNTSzPhnio5HxyMXRzVRNyoph5H1hsw9GcqDCOI7jUspaazVrXybtqaJWMb8VVeZDQctwtWA8KUkNyq2tZSU7YmN1/jmc1OBqc+8z8uMMTubo7ENzVF/7hTyKieaqmWaqmlnlXhklernfqpfkxWyT/AJT4V1yUpHh9F6uM13u9ZcqlNmWqmdIrdddnXgb9E0Q+IAu1rxCiZ3OwAHXAAAAAAAAAAACU5YcoNk65/wBtxFiU5YcoNk65/gcQydJTx94XpmZxBvnZHeRmGT2buivcaezM4g3zsjvIzDJ7N3RXuM/E6yu5HuGrcG8U7P2OLwoZyx/x4vvbHdyGjMG8U7P2OLwoZzx/x4vvbHdyEeN9LJ5+jwAAbWNMpmLTZQQKq6LW3pXae9GtVPIh3OTHE6LTZd4NplX2q1FSqfBXJov7kNQrx+pn/uVuX3ENE5LVCz4BpGuX2MssSfR39ytc76X0GOVl03VNJG/9FVvkTTIKodJhy40yruhrNUTpNRTwfxAUysvFnq9N0lPJFr0Xa/6jLTxyJhffzi2qoAG5jSvKvlCs3Tk+24vjMXiJfewy+EofKvlCs3Tk+24vjMTiLfewy+Ew8j61bMPzZcTgQDmQG5jAAAAAAAAAAAAAAAACUZYL/wAwbJ1zvA4i56uE7g204otNe9yNZBVMV6rwI1f4VX9FI3jdZhPHOrQ0RmZxBvnZHeRmGT2buivcaezKXbwDfNjei0jlTQzDIn+6f0V7jNxOsr+R7hqzBvFOz9ji8KGdMf8AHi+9sd3IaMweitwraEVFRfycW5eihnLH/Hi+9sd3IQ430sln6PAOOXZa53uTU6fpsLp3shjRVfK5I2onOqrp5m5kj2mGY7XU0OFqB278tZo9U9yuX+xDiY5tvX/O00C7kpqWCJqe7+DXzIcQxdITy9lufh9qVSqvVJ/0q2KXvafd+IGmV1ss9VzR1L41/qb/APJG8iapYcY1FPzVFE7/ANXIvmTnPSnWbBCSonsKuN6/JdW/6jLfxyIaK+cTP4Oqhw2saV5V8oVm6cn23F8ZicRb72GTwlD5VcoVm6cn23F75icRb72GTwmHkfWrZh+bLvMgOom5AbmNwAAAAAAAAAAAAAAAAaa7lQAC0MJZn08dmWxYvppaqkWJYUqY023Oj002Xt4VX4oeBHacCRVqVEuKKmotzXI5KJtG70zk/lV3Bpza8JDwVfyiJmazra3+0/8AMLVrc46hLnSR2m3x01ohe1sjZW7UskfAuiJubonAhX2KrhBdcSXO40m36CpqFkj9I3ZdounCh5R07TFSnmHLZZtGpE4SY4QuGCrS6jr7vS3aquUKo9WI1Fga9F3Kia7+bhIaCVqxaNSjS35naxsb4lwTil8latHdqe5pErWSsYiNeqeqj013oV0munNrocOilIpGodvf9TuU7wXfcI4ZuFLdUde5K5kCslj9ExY1VyJtab9dNSUYnzMwriSyVFprKe7xQz7Or4oW7TdHI5NNV+BTYK5w1mf1PtOM0xGoh996S0pWIlifWvpNhNVrGoj9vfrwc3AfCcBbHhVM7naaYNuuErDW267VDr0+5U6KskbI2LErlRUXTfrpvJve81sMXq0VlsqKa6xxVUTonujhbtIipwpvKVOFVsNbTuVsZpiNRD3LwzCraLWxzXl1Ztt3VjGozZ5+DnPEBwtiNQrtb9SAA6iAAAAAAAAAAAAAAAAAAAAAAAAAAAAAAAAAAAAAAAAAAAAAAAAAAAAAAAAAAAAAAAAAAAAAAAAAAAAAAAAAAAAAAAAAAAAAAAAAAAAAAAAAAAAAAAAAAAAAAAAAAAAAAAAAAAAAAAAAAAAAAAAAAAAAAAAAAAAAAAAAAAAAAAA//9k="/>
          <p:cNvSpPr>
            <a:spLocks noChangeAspect="1" noChangeArrowheads="1"/>
          </p:cNvSpPr>
          <p:nvPr/>
        </p:nvSpPr>
        <p:spPr bwMode="auto">
          <a:xfrm>
            <a:off x="376238" y="-7366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data:image/jpeg;base64,/9j/4AAQSkZJRgABAQAAAQABAAD/2wBDAAkGBwgHBgkIBwgKCgkLDRYPDQwMDRsUFRAWIB0iIiAdHx8kKDQsJCYxJx8fLT0tMTU3Ojo6Iys/RD84QzQ5Ojf/2wBDAQoKCg0MDRoPDxo3JR8lNzc3Nzc3Nzc3Nzc3Nzc3Nzc3Nzc3Nzc3Nzc3Nzc3Nzc3Nzc3Nzc3Nzc3Nzc3Nzc3Nzf/wAARCADhAOEDASIAAhEBAxEB/8QAHAABAAMBAQEBAQAAAAAAAAAAAAYHCAEFBAID/8QARBAAAQMCAwIKCAQEAwkAAAAAAAECAwQFBgcREiExNjdBcnN0sbLBEzIzUWFxgbMIFJGhIlKC4RUWwhcjJCdCZJSi4v/EABkBAQADAQEAAAAAAAAAAAAAAAACAwQBBf/EACQRAQACAgIDAQEAAgMAAAAAAAABAgMRBDIhMTMSEyJxQWGR/9oADAMBAAIRAxEAPwCqwAe08wAAAAAAAAAAAAAAAAAAAAAAAAAAAAAAAAAAAAAAAAAAAAAAAAAAAAAAAAAAAAAAAAAAAAAAAAAAAAAAAAAAAAAAAAAAAAAAAAAAAAAAAAAAAAAAAAAAAAAAAAAAAA6iKqojWq5yqiI1E1VV5kQDg1T3oXNhzLC0WmxvvGMUdUSRwrNJTo5Ujhaia6Lpvc7zIxacSYSutzjorzhKgordM/YiqIHuR8Wvqq9ef58xTGaJ3+Y3pd/HXuUABdX+xujiv9PPFVLUWVUcs1PM5UkTdu2XN4U1+RTEqI2WRqcDXuanyRVQlTJW/VG+OaR5fgAFisOjnLZywy/seIsLpcbxTyvmfUSNY5krm/wJoibk+OpDJeKRuU6Um86hUxwluZ2HqPDWJ/yNtjfHSup2SMRz1cuu9F3qRI7W0WjcI2r+Z0AHSTgCaYHp8L3y6WyyVtiqFqp0VstW2tciOcjVdrspwcBYWIctsIWWxV10W3VM35SB0vo/zTk2tE101KbZq1nUwujDMxuJUScJhQVuAquqjhuFhuFvgeqItTFXK/0fxVF5iRYtyjlo6F1wwzVSVsLW7a00qor1bprqxyet8lQ7OWsTq3hz+UzG48qtA11TVNfqC1UAAAAAAAAAAAAABIcvqSOtxxZKeZNqNalHqnv2Wq5P3RCPEpyw5QbJ1r/tuIX6Snj7wvXMpytwFfFaui/lHfuZhVEVuipuVNFNO5mcQb52R3kZi9xn4nWV3I9w0jlTe3XvBVK6d+3UUutNKqrvVW8Cr800M5Te3m61/iUtbIGvc2qvNtVybDmMqGp8fVXyKpn9vN1r/EpPDX85Lw5lt+qRL+YANDO7rpvNKZSwLBl/aEVNFcxz1+O09VM0v9R3yNMYHrUhgo7Jso1aW0Us2nxciov7oZeV1ho4/uVefiAg2b3aKjTc+mezX3qjtfMqsun8QUGtustQjfUqJGKvzb/YpYnx53jhHPGrgAL1KV5V8oVm6cn23F8ZicRb72GTwlD5V8oVm6cn23F8ZicRb72GTwmHkfWrZh+bLi+oqfA1HgB75MEWN8jlc5aKPVV3qu4y4vqr8jUWXfEWx9ij7izmdYQ4/uWfcwKOKgxteaanajYkqNtGomiJtIjl/dVI+SnNDlAvXWs8DSLF9OsKcneQAE0AAAAAAAAAAACU5YcoNk61/wBtxFiU5YcoNk61/wBtxDJ0lPH3hemZnEG+dkd5GYjTuZnEG+dkd5GYvcZ+J1ldyfcJ3ktP6LHcbFXRJqSVmnvVNFTuUhE3t5utf4lPTwpe1w7f6W6tg9P6DaRYtrZ2tpNOE8p7tp73aabTld+q6+ZoiJi8yqm0TSIfkAE1brWLI9sacL3I1PqpoCyVcbc37pQsXRsNohha3oqi9zikcMU6VWJrRA5NWyVsSL8tpNSxbDXpJn3XSI7Rsj5oPnssRO9pmzxv/wAlpw+ISfPSBH4JbLpvhrIna+5F1QoE0nm1TpUZfXdFTVY42yJ80cimbFHEn/Bzke4cABpZ0ryr5QrN05PtuL3zF4i33sMvhKIyr5QrN05PtuL4zE4i33sMvhMPI+tWzD82XF9T6Gosu+Itj7FH3GXV9T6Gosu+Itj7FH3FnM6whx/cqGzQ5QL31rPA0ixKc0OUC99azwNIsX4+kf6U5O0gAJoAAAAAAAAAAAEpyw5QbJ1r/tuIsSjLDlBsnXP+24hk6Snj7wvXMziDfOyO8jMRp3MziDfOyO8jMSqicKonzUz8TrK7ke4Ac2m/zN/U6iovAqfqa2bQdOHQJPllA2ox9Zmv3oyV0q/0sVT+uG6/bzUpa1rtEnu8m/4Pc5D6co2sbiuesk9Wit086qvNuRPMiVoqHU9yoKnXR0dRHJr/AFIVTG7W/wBL6zqtWo8X0yVeFbtA5Ndujl/VGqqdxlKNdY2r70Q2BUxNqKaWJ29sjFavyVNDIT2eie+P+R7mfoqoUcOfEwnyI8RL8gA2MqV5V8oVm6cn23F75i8Rb72KTuKIyr5QrN05PtuL4zE4i33sUncYeR9atmH5suLuZ9DUWXfEWx9ij7jLrt7foaiy74i2PsUfcT5fWEOP7lQ2aHKBeutZ4GkWJTmhygXrrWeBpFjRj6Qpyd5AATQAAAAAAAAAAAJTlhyg2Trn+BxFiU5YcoNk65/gcQydJTx94XpmZxBvnZHeRnaz3x1mhqEbbLbW+k0drWwekVmiLwGiczOIN97I7yMwyezd0V7jNxY3SYlfmmYtGml8P4Zw9crHQVtRYbaktRTskejYERNVTXcUzj66Rsu92slNZ7TTU8FTsMmhp9mVEbovrfHnL8wbxTs/Y4vChnPH/Hi+9sd3IR4+5vO0s3ivhHwAbmNOMt4JFtmL6mGOSWVlq9DG2Nqucrn67kRPkRX/AAO9NjRUs9y1boqf8K/m+hK8KVNTaMucT3SiqZKapfVU8EUsbtlyKioq6L8nKeGuMcUb9MRXP/yFKY/U2tpon8xWu2nLU90tqo3yo5r3QMVzXJoqKrU1RUMs4npkosS3amTgirZWp8tpV8zSGAK6a5YNtFZVSvlnlpkWSR66q529FVfjuKEzPpvymPrzHu0fK2VP6mopn43i9oWZ/NEXABuY0ryr5QrN05PtuL6x9FLUYLvcMEb5ZX0UjWMY3Vzl04EQoXKvlCs3Tk+24vzHVRPR4OvNTSzPhnio5HxyMXRzVRNyoph5H1hsw9GcqDCOI7jUspaazVrXybtqaJWMb8VVeZDQctwtWA8KUkNyq2tZSU7YmN1/jmc1OBqc+8z8uMMTubo7ENzVF/7hTyKieaqmWaqmlnlXhklernfqpfkxWyT/AJT4V1yUpHh9F6uM13u9ZcqlNmWqmdIrdddnXgb9E0Q+IAu1rxCiZ3OwAHXAAAAAAAAAAACU5YcoNk65/wBtxFiU5YcoNk65/gcQydJTx94XpmZxBvnZHeRmGT2buivcaezM4g3zsjvIzDJ7N3RXuM/E6yu5HuGrcG8U7P2OLwoZyx/x4vvbHdyGjMG8U7P2OLwoZzx/x4vvbHdyEeN9LJ5+jwAAbWNMpmLTZQQKq6LW3pXae9GtVPIh3OTHE6LTZd4NplX2q1FSqfBXJov7kNQrx+pn/uVuX3ENE5LVCz4BpGuX2MssSfR39ytc76X0GOVl03VNJG/9FVvkTTIKodJhy40yruhrNUTpNRTwfxAUysvFnq9N0lPJFr0Xa/6jLTxyJhffzi2qoAG5jSvKvlCs3Tk+24vjMXiJfewy+EofKvlCs3Tk+24vjMTiLfewy+Ew8j61bMPzZcTgQDmQG5jAAAAAAAAAAAAAAAACUZYL/wAwbJ1zvA4i56uE7g204otNe9yNZBVMV6rwI1f4VX9FI3jdZhPHOrQ0RmZxBvnZHeRmGT2buivcaezKXbwDfNjei0jlTQzDIn+6f0V7jNxOsr+R7hqzBvFOz9ji8KGdMf8AHi+9sd3IaMweitwraEVFRfycW5eihnLH/Hi+9sd3IQ430sln6PAOOXZa53uTU6fpsLp3shjRVfK5I2onOqrp5m5kj2mGY7XU0OFqB278tZo9U9yuX+xDiY5tvX/O00C7kpqWCJqe7+DXzIcQxdITy9lufh9qVSqvVJ/0q2KXvafd+IGmV1ss9VzR1L41/qb/APJG8iapYcY1FPzVFE7/ANXIvmTnPSnWbBCSonsKuN6/JdW/6jLfxyIaK+cTP4Oqhw2saV5V8oVm6cn23F8ZicRb72GTwlD5VcoVm6cn23F75icRb72GTwmHkfWrZh+bLvMgOom5AbmNwAAAAAAAAAAAAAAAAaa7lQAC0MJZn08dmWxYvppaqkWJYUqY023Oj002Xt4VX4oeBHacCRVqVEuKKmotzXI5KJtG70zk/lV3Bpza8JDwVfyiJmazra3+0/8AMLVrc46hLnSR2m3x01ohe1sjZW7UskfAuiJubonAhX2KrhBdcSXO40m36CpqFkj9I3ZdounCh5R07TFSnmHLZZtGpE4SY4QuGCrS6jr7vS3aquUKo9WI1Fga9F3Kia7+bhIaCVqxaNSjS35naxsb4lwTil8latHdqe5pErWSsYiNeqeqj013oV0munNrocOilIpGodvf9TuU7wXfcI4ZuFLdUde5K5kCslj9ExY1VyJtab9dNSUYnzMwriSyVFprKe7xQz7Or4oW7TdHI5NNV+BTYK5w1mf1PtOM0xGoh996S0pWIlifWvpNhNVrGoj9vfrwc3AfCcBbHhVM7naaYNuuErDW267VDr0+5U6KskbI2LErlRUXTfrpvJve81sMXq0VlsqKa6xxVUTonujhbtIipwpvKVOFVsNbTuVsZpiNRD3LwzCraLWxzXl1Ztt3VjGozZ5+DnPEBwtiNQrtb9SAA6iAAAAAAAAAAAAAAAAAAAAAAAAAAAAAAAAAAAAAAAAAAAAAAAAAAAAAAAAAAAAAAAAAAAAAAAAAAAAAAAAAAAAAAAAAAAAAAAAAAAAAAAAAAAAAAAAAAAAAAAAAAAAAAAAAAAAAAAAAAAAAAAAAAAAAAAAAAAAAAAAAAAAAAAA//9k="/>
          <p:cNvSpPr>
            <a:spLocks noChangeAspect="1" noChangeArrowheads="1"/>
          </p:cNvSpPr>
          <p:nvPr/>
        </p:nvSpPr>
        <p:spPr bwMode="auto">
          <a:xfrm>
            <a:off x="528638" y="-5842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6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305406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73382" y="4176639"/>
            <a:ext cx="130195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 smtClean="0">
                <a:solidFill>
                  <a:srgbClr val="FF0000"/>
                </a:solidFill>
              </a:rPr>
              <a:t>X</a:t>
            </a:r>
            <a:endParaRPr lang="en-US" sz="15000" dirty="0">
              <a:solidFill>
                <a:srgbClr val="FF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1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Doctrine of Worthier Title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Texas</a:t>
            </a:r>
            <a:endParaRPr lang="en-US" b="1" dirty="0"/>
          </a:p>
          <a:p>
            <a:endParaRPr lang="en-US" b="1" dirty="0"/>
          </a:p>
          <a:p>
            <a:pPr lvl="1"/>
            <a:r>
              <a:rPr lang="en-US" b="1" dirty="0"/>
              <a:t>Abolished </a:t>
            </a:r>
            <a:r>
              <a:rPr lang="en-US" b="1" dirty="0" smtClean="0"/>
              <a:t>for conveyances on or after</a:t>
            </a:r>
            <a:br>
              <a:rPr lang="en-US" b="1" dirty="0" smtClean="0"/>
            </a:br>
            <a:r>
              <a:rPr lang="en-US" b="1" dirty="0" smtClean="0"/>
              <a:t>January </a:t>
            </a:r>
            <a:r>
              <a:rPr lang="en-US" b="1" dirty="0"/>
              <a:t>1, 1964</a:t>
            </a:r>
          </a:p>
          <a:p>
            <a:pPr lvl="1"/>
            <a:endParaRPr lang="en-US" b="1" dirty="0"/>
          </a:p>
          <a:p>
            <a:pPr marL="118872" indent="0" eaLnBrk="1" hangingPunct="1">
              <a:buNone/>
            </a:pPr>
            <a:endParaRPr lang="en-US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4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Doctrine of Worthier Title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Problem – page 334</a:t>
            </a:r>
            <a:endParaRPr lang="en-US" b="1" dirty="0"/>
          </a:p>
          <a:p>
            <a:pPr lvl="1"/>
            <a:endParaRPr lang="en-US" b="1" dirty="0"/>
          </a:p>
          <a:p>
            <a:pPr marL="118872" indent="0" eaLnBrk="1" hangingPunct="1">
              <a:buNone/>
            </a:pPr>
            <a:endParaRPr lang="en-US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8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Remainders – Generally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040688" cy="4611687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b="1" dirty="0" smtClean="0"/>
              <a:t>4. Does not divest or shorten a prior estate; the prior estate must end naturally</a:t>
            </a:r>
          </a:p>
          <a:p>
            <a:pPr lvl="1">
              <a:spcAft>
                <a:spcPct val="20000"/>
              </a:spcAft>
            </a:pPr>
            <a:r>
              <a:rPr lang="en-US" b="1" dirty="0" smtClean="0"/>
              <a:t>“To A for life, but if X becomes U.S. President, then to B and her heirs” would NOT create a remainder.</a:t>
            </a:r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41453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60113" y="4243207"/>
            <a:ext cx="130195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 smtClean="0">
                <a:solidFill>
                  <a:srgbClr val="FF0000"/>
                </a:solidFill>
              </a:rPr>
              <a:t>X</a:t>
            </a:r>
            <a:endParaRPr lang="en-US" sz="150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3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Remainder interests can be: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Fee simple</a:t>
            </a:r>
          </a:p>
          <a:p>
            <a:pPr lvl="1"/>
            <a:r>
              <a:rPr lang="en-US" b="1" dirty="0" smtClean="0"/>
              <a:t>Absolute (“and his/her heirs”)</a:t>
            </a:r>
          </a:p>
          <a:p>
            <a:pPr lvl="1"/>
            <a:r>
              <a:rPr lang="en-US" b="1" dirty="0" smtClean="0"/>
              <a:t>Determinable  (“so long as,” “until,” “while”)</a:t>
            </a:r>
          </a:p>
          <a:p>
            <a:pPr lvl="1"/>
            <a:r>
              <a:rPr lang="en-US" b="1" dirty="0" smtClean="0"/>
              <a:t>Subject to condition subsequent or </a:t>
            </a:r>
            <a:r>
              <a:rPr lang="en-US" b="1" dirty="0" err="1" smtClean="0"/>
              <a:t>executory</a:t>
            </a:r>
            <a:r>
              <a:rPr lang="en-US" b="1" dirty="0" smtClean="0"/>
              <a:t> limitation (“but if . . ., </a:t>
            </a:r>
            <a:r>
              <a:rPr lang="en-US" b="1" dirty="0"/>
              <a:t>t</a:t>
            </a:r>
            <a:r>
              <a:rPr lang="en-US" b="1" dirty="0" smtClean="0"/>
              <a:t>hen”)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Life estate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Estate for years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6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Vested Remainder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3541713"/>
          </a:xfrm>
        </p:spPr>
        <p:txBody>
          <a:bodyPr/>
          <a:lstStyle/>
          <a:p>
            <a:pPr eaLnBrk="1" hangingPunct="1"/>
            <a:r>
              <a:rPr lang="en-US" b="1" dirty="0" smtClean="0"/>
              <a:t>1.  Owner is born and ascertained</a:t>
            </a:r>
          </a:p>
          <a:p>
            <a:pPr eaLnBrk="1" hangingPunct="1"/>
            <a:r>
              <a:rPr lang="en-US" b="1" dirty="0" smtClean="0"/>
              <a:t>2.  Interest is not subject to condition precedent</a:t>
            </a:r>
          </a:p>
          <a:p>
            <a:pPr lvl="1"/>
            <a:r>
              <a:rPr lang="en-US" b="1" dirty="0" smtClean="0"/>
              <a:t>Nothing must happen for the owner to get “stick of possession” other than prior estate to end naturally.</a:t>
            </a:r>
          </a:p>
        </p:txBody>
      </p:sp>
      <p:pic>
        <p:nvPicPr>
          <p:cNvPr id="5125" name="Picture 5" descr="http://www.marketingwithmiles.com/post-images/tou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10000"/>
            <a:ext cx="2847975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1.  Indefeasibly Vested Remainder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Owner of remainder </a:t>
            </a:r>
            <a:r>
              <a:rPr lang="en-US" b="1" i="1" dirty="0" smtClean="0"/>
              <a:t>will</a:t>
            </a:r>
            <a:r>
              <a:rPr lang="en-US" b="1" dirty="0" smtClean="0"/>
              <a:t> get possession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“To A for life, then to B and her heirs.”</a:t>
            </a:r>
          </a:p>
        </p:txBody>
      </p:sp>
      <p:pic>
        <p:nvPicPr>
          <p:cNvPr id="6149" name="Picture 5" descr="http://koimoi.c2w.com/wp-content/uploads/2010/11/'Unstoppable'%20Review_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10000"/>
            <a:ext cx="3790950" cy="254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2.  Vested Subject to Partial Divestment (Subject to Open)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772400" cy="4383087"/>
          </a:xfrm>
        </p:spPr>
        <p:txBody>
          <a:bodyPr/>
          <a:lstStyle/>
          <a:p>
            <a:pPr eaLnBrk="1" hangingPunct="1"/>
            <a:r>
              <a:rPr lang="en-US" b="1" dirty="0" smtClean="0"/>
              <a:t>Remainder limited to a class of which there is at least one living member.</a:t>
            </a:r>
          </a:p>
          <a:p>
            <a:pPr eaLnBrk="1" hangingPunct="1"/>
            <a:endParaRPr lang="en-US" b="1" dirty="0" smtClean="0"/>
          </a:p>
          <a:p>
            <a:pPr lvl="1"/>
            <a:r>
              <a:rPr lang="en-US" b="1" dirty="0" smtClean="0"/>
              <a:t>“To A for life, then to B’s children and their heirs” assuming:</a:t>
            </a:r>
          </a:p>
          <a:p>
            <a:pPr marL="1225296" lvl="2" indent="-457200">
              <a:buFont typeface="+mj-lt"/>
              <a:buAutoNum type="arabicPeriod"/>
            </a:pPr>
            <a:r>
              <a:rPr lang="en-US" b="1" dirty="0" smtClean="0"/>
              <a:t>B has at least one child at the time of the conveyance, and </a:t>
            </a:r>
          </a:p>
          <a:p>
            <a:pPr marL="1225296" lvl="2" indent="-457200">
              <a:buFont typeface="+mj-lt"/>
              <a:buAutoNum type="arabicPeriod"/>
            </a:pPr>
            <a:r>
              <a:rPr lang="en-US" b="1" dirty="0" smtClean="0"/>
              <a:t>B is still alive (so could have more children).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5D18F-3CAA-4EEC-BC08-70DCA6836B0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670</TotalTime>
  <Words>1594</Words>
  <Application>Microsoft Office PowerPoint</Application>
  <PresentationFormat>On-screen Show (4:3)</PresentationFormat>
  <Paragraphs>286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Corbel</vt:lpstr>
      <vt:lpstr>Tahoma</vt:lpstr>
      <vt:lpstr>Wingdings</vt:lpstr>
      <vt:lpstr>Wingdings 2</vt:lpstr>
      <vt:lpstr>Wingdings 3</vt:lpstr>
      <vt:lpstr>Module</vt:lpstr>
      <vt:lpstr>Remainders</vt:lpstr>
      <vt:lpstr>Remainders – Generally</vt:lpstr>
      <vt:lpstr>Remainders – Generally</vt:lpstr>
      <vt:lpstr>Remainders – Generally</vt:lpstr>
      <vt:lpstr>Remainders – Generally</vt:lpstr>
      <vt:lpstr>Remainder interests can be:</vt:lpstr>
      <vt:lpstr>Vested Remainder</vt:lpstr>
      <vt:lpstr>1.  Indefeasibly Vested Remainder</vt:lpstr>
      <vt:lpstr>2.  Vested Subject to Partial Divestment (Subject to Open)</vt:lpstr>
      <vt:lpstr>3.  Vested Subject to Total Divestment</vt:lpstr>
      <vt:lpstr>1.  Indefeasibly Vested Remainder</vt:lpstr>
      <vt:lpstr>2.  Vested Subject to Partial Divestment (Subject to Open)</vt:lpstr>
      <vt:lpstr>3.  Vested Subject to Total Divestment</vt:lpstr>
      <vt:lpstr>Review Session Attendance</vt:lpstr>
      <vt:lpstr>Remainders  [continued]</vt:lpstr>
      <vt:lpstr>Vested Remainders Review</vt:lpstr>
      <vt:lpstr>Contingent Remainder</vt:lpstr>
      <vt:lpstr>Contingent Remainder –  unborn scenario</vt:lpstr>
      <vt:lpstr>Contingent Remainder –  unascertained scenario</vt:lpstr>
      <vt:lpstr>Contingent Remainder –  subject to condition precedent scenario</vt:lpstr>
      <vt:lpstr>Kost v. Foster</vt:lpstr>
      <vt:lpstr>Kost v. Foster</vt:lpstr>
      <vt:lpstr>Destructibility of Contingent Remainders</vt:lpstr>
      <vt:lpstr>Destructibility of Contingent Remainders</vt:lpstr>
      <vt:lpstr>Abo Petroleum Corp.</vt:lpstr>
      <vt:lpstr>Problems – pp. 322-323</vt:lpstr>
      <vt:lpstr>Remainders  [continued]</vt:lpstr>
      <vt:lpstr>Rule in Shelley’s Case</vt:lpstr>
      <vt:lpstr>Rule in Shelley’s Case</vt:lpstr>
      <vt:lpstr>Rule in Shelley’s Case</vt:lpstr>
      <vt:lpstr>Rule in Shelley’s Case</vt:lpstr>
      <vt:lpstr>Rule in Shelly’s Case</vt:lpstr>
      <vt:lpstr>Rule in Shelley’s Case</vt:lpstr>
      <vt:lpstr>Rule in Shelley’s Case</vt:lpstr>
      <vt:lpstr>Rule in Shelley’s Case</vt:lpstr>
      <vt:lpstr>Doctrine of Worthier Title</vt:lpstr>
      <vt:lpstr>Doctrine of Worthier Title</vt:lpstr>
      <vt:lpstr>Doctrine of Worthier Title</vt:lpstr>
      <vt:lpstr>Doctrine of Worthier Title</vt:lpstr>
      <vt:lpstr>Doctrine of Worthier Title</vt:lpstr>
      <vt:lpstr>Doctrine of Worthier Title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34</cp:revision>
  <cp:lastPrinted>2015-02-16T21:51:55Z</cp:lastPrinted>
  <dcterms:created xsi:type="dcterms:W3CDTF">2003-10-19T19:41:25Z</dcterms:created>
  <dcterms:modified xsi:type="dcterms:W3CDTF">2015-02-17T21:11:38Z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