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64" r:id="rId2"/>
    <p:sldId id="260" r:id="rId3"/>
    <p:sldId id="256" r:id="rId4"/>
    <p:sldId id="261" r:id="rId5"/>
    <p:sldId id="257" r:id="rId6"/>
    <p:sldId id="258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591C14-4427-4E49-A093-96482EA705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BFBA3-963A-4E6E-8FED-66560DC759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7028EE-4A96-42D2-BC7D-C644378E31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DD38F8-BE7D-4ABD-9079-5AB8168D14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470D4-301A-4464-8D82-1FBEF87BE5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16DCF-3120-4EA1-A60E-1DEF130BB4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4B3E6-F82F-43D6-B235-801F1A0572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CA7187-2FE4-4AD1-AE95-A132C551C0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3F24A-7C9F-43CE-9F4A-5187A2C10D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C62234-8DC7-42F0-A361-FDADCC4AAB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CB0F0DAD-4707-4FFD-A4A8-B8CE6F40CE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F395FD62-8E44-4013-B341-AC95FC44A5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21"/>
            <a:ext cx="8989935" cy="683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457200" y="16764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Fee Tail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Language of Grant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7244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“To A and the heirs of his (her) body.”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“To A and her (his) issue.”</a:t>
            </a:r>
          </a:p>
          <a:p>
            <a:pPr eaLnBrk="1" hangingPunct="1"/>
            <a:endParaRPr lang="en-US" b="1" dirty="0" smtClean="0"/>
          </a:p>
          <a:p>
            <a:pPr lvl="1"/>
            <a:r>
              <a:rPr lang="en-US" b="1" dirty="0"/>
              <a:t>W</a:t>
            </a:r>
            <a:r>
              <a:rPr lang="en-US" b="1" dirty="0" smtClean="0"/>
              <a:t>ords of purchase</a:t>
            </a:r>
          </a:p>
          <a:p>
            <a:pPr lvl="2"/>
            <a:r>
              <a:rPr lang="en-US" b="1" dirty="0" smtClean="0"/>
              <a:t>“</a:t>
            </a:r>
            <a:r>
              <a:rPr lang="en-US" b="1" dirty="0"/>
              <a:t>To A</a:t>
            </a:r>
            <a:r>
              <a:rPr lang="en-US" b="1" dirty="0" smtClean="0"/>
              <a:t>” </a:t>
            </a:r>
          </a:p>
          <a:p>
            <a:pPr lvl="1"/>
            <a:r>
              <a:rPr lang="en-US" b="1" dirty="0" smtClean="0"/>
              <a:t>Words </a:t>
            </a:r>
            <a:r>
              <a:rPr lang="en-US" b="1" dirty="0"/>
              <a:t>of </a:t>
            </a:r>
            <a:r>
              <a:rPr lang="en-US" b="1" dirty="0" smtClean="0"/>
              <a:t>limitation</a:t>
            </a:r>
          </a:p>
          <a:p>
            <a:pPr lvl="2"/>
            <a:r>
              <a:rPr lang="en-US" b="1" dirty="0" smtClean="0"/>
              <a:t>“and the heirs of his (her) body”</a:t>
            </a:r>
            <a:br>
              <a:rPr lang="en-US" b="1" dirty="0" smtClean="0"/>
            </a:br>
            <a:r>
              <a:rPr lang="en-US" b="1" dirty="0" smtClean="0"/>
              <a:t>“and her (his) issue”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Grant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Before 1285 = Fee Simple Conditional</a:t>
            </a:r>
          </a:p>
          <a:p>
            <a:pPr lvl="1"/>
            <a:r>
              <a:rPr lang="en-US" b="1" dirty="0" smtClean="0"/>
              <a:t>If A has a child, A has fee simple absolute.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After 1285 Statute of De </a:t>
            </a:r>
            <a:r>
              <a:rPr lang="en-US" b="1" dirty="0" err="1" smtClean="0"/>
              <a:t>Donis</a:t>
            </a:r>
            <a:r>
              <a:rPr lang="en-US" b="1" dirty="0" smtClean="0"/>
              <a:t> </a:t>
            </a:r>
            <a:r>
              <a:rPr lang="en-US" b="1" dirty="0" err="1" smtClean="0"/>
              <a:t>Conditionalibus</a:t>
            </a:r>
            <a:r>
              <a:rPr lang="en-US" b="1" dirty="0" smtClean="0"/>
              <a:t> = Fee tail</a:t>
            </a:r>
            <a:endParaRPr lang="en-US" b="1" dirty="0"/>
          </a:p>
          <a:p>
            <a:pPr lvl="1"/>
            <a:r>
              <a:rPr lang="en-US" b="1" dirty="0" smtClean="0"/>
              <a:t>Property inheritable only by lineal descendants forever (unending series of life estates).</a:t>
            </a:r>
          </a:p>
          <a:p>
            <a:pPr lvl="1"/>
            <a:r>
              <a:rPr lang="en-US" b="1" dirty="0" smtClean="0"/>
              <a:t>Term derived from French, </a:t>
            </a:r>
            <a:r>
              <a:rPr lang="en-US" b="1" i="1" dirty="0" err="1" smtClean="0"/>
              <a:t>tailler</a:t>
            </a:r>
            <a:r>
              <a:rPr lang="en-US" b="1" dirty="0" smtClean="0"/>
              <a:t>, meaning, to cut or carve.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3755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Fee Tail – Types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7772400" cy="3998913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Fee Tail Male = “To A and the </a:t>
            </a:r>
            <a:r>
              <a:rPr lang="en-US" sz="2800" b="1" i="1" dirty="0" smtClean="0"/>
              <a:t>male</a:t>
            </a:r>
            <a:r>
              <a:rPr lang="en-US" sz="2800" b="1" dirty="0" smtClean="0"/>
              <a:t> heirs of his (her) body”</a:t>
            </a:r>
          </a:p>
          <a:p>
            <a:pPr eaLnBrk="1" hangingPunct="1"/>
            <a:endParaRPr lang="en-US" sz="2800" b="1" dirty="0" smtClean="0"/>
          </a:p>
          <a:p>
            <a:pPr eaLnBrk="1" hangingPunct="1"/>
            <a:r>
              <a:rPr lang="en-US" sz="2800" b="1" dirty="0" smtClean="0"/>
              <a:t>Fee Tail Female = “To A and the </a:t>
            </a:r>
            <a:r>
              <a:rPr lang="en-US" sz="2800" b="1" i="1" dirty="0" smtClean="0"/>
              <a:t>female</a:t>
            </a:r>
            <a:r>
              <a:rPr lang="en-US" sz="2800" b="1" dirty="0" smtClean="0"/>
              <a:t> heirs of (her) his body”</a:t>
            </a:r>
          </a:p>
          <a:p>
            <a:pPr eaLnBrk="1" hangingPunct="1"/>
            <a:endParaRPr lang="en-US" sz="2800" b="1" dirty="0" smtClean="0"/>
          </a:p>
          <a:p>
            <a:pPr eaLnBrk="1" hangingPunct="1"/>
            <a:r>
              <a:rPr lang="en-US" sz="2800" b="1" dirty="0" smtClean="0"/>
              <a:t>Fee Tail Special = “To A and the heirs of A’s body with</a:t>
            </a:r>
            <a:r>
              <a:rPr lang="en-US" sz="2800" b="1" i="1" dirty="0" smtClean="0"/>
              <a:t> [designated spouse]</a:t>
            </a:r>
            <a:r>
              <a:rPr lang="en-US" sz="2800" b="1" dirty="0" smtClean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Fee Tail – Grantor’s Interest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Reversion</a:t>
            </a:r>
          </a:p>
          <a:p>
            <a:endParaRPr lang="en-US" b="1" i="1" dirty="0"/>
          </a:p>
          <a:p>
            <a:pPr lvl="1"/>
            <a:r>
              <a:rPr lang="en-US" b="1" dirty="0" smtClean="0"/>
              <a:t>If owner dies without a living descendant, grantor (or grantor’s successors in interest) regain ownership of the property.</a:t>
            </a:r>
            <a:endParaRPr lang="en-US" b="1" i="1" dirty="0" smtClean="0"/>
          </a:p>
          <a:p>
            <a:pPr eaLnBrk="1" hangingPunct="1">
              <a:buFont typeface="Wingdings" pitchFamily="2" charset="2"/>
              <a:buNone/>
            </a:pPr>
            <a:endParaRPr lang="en-US" b="1" i="1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Fee Tail – Modern Status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229600" cy="4876800"/>
          </a:xfrm>
        </p:spPr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Fee Simple Conditional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Fee Tail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Prohibited by state statute or constitution (majority)</a:t>
            </a:r>
          </a:p>
          <a:p>
            <a:pPr lvl="1"/>
            <a:r>
              <a:rPr lang="en-US" b="1" dirty="0" smtClean="0"/>
              <a:t>Texas Constitution Article 1, § 26</a:t>
            </a:r>
          </a:p>
          <a:p>
            <a:pPr lvl="1"/>
            <a:r>
              <a:rPr lang="en-US" b="1" dirty="0" smtClean="0"/>
              <a:t>Grantee has fee simple absolute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Life estate with remainder in fee simple absolute to grantee’s lineal heirs</a:t>
            </a:r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Others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990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189</TotalTime>
  <Words>238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Corbel</vt:lpstr>
      <vt:lpstr>Tahoma</vt:lpstr>
      <vt:lpstr>Wingdings</vt:lpstr>
      <vt:lpstr>Wingdings 2</vt:lpstr>
      <vt:lpstr>Wingdings 3</vt:lpstr>
      <vt:lpstr>Module</vt:lpstr>
      <vt:lpstr>PowerPoint Presentation</vt:lpstr>
      <vt:lpstr>Fee Tail</vt:lpstr>
      <vt:lpstr>Language of Grant</vt:lpstr>
      <vt:lpstr>Effect of Grant</vt:lpstr>
      <vt:lpstr>Fee Tail – Types</vt:lpstr>
      <vt:lpstr>Fee Tail – Grantor’s Interest</vt:lpstr>
      <vt:lpstr>Fee Tail – Modern Status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 Tail</dc:title>
  <dc:creator>Gerry W. Beyer</dc:creator>
  <cp:lastModifiedBy>Gerry Beyer</cp:lastModifiedBy>
  <cp:revision>11</cp:revision>
  <cp:lastPrinted>1601-01-01T00:00:00Z</cp:lastPrinted>
  <dcterms:created xsi:type="dcterms:W3CDTF">2003-10-16T17:58:01Z</dcterms:created>
  <dcterms:modified xsi:type="dcterms:W3CDTF">2015-02-15T17:52:41Z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