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sldIdLst>
    <p:sldId id="279" r:id="rId2"/>
    <p:sldId id="256" r:id="rId3"/>
    <p:sldId id="257" r:id="rId4"/>
    <p:sldId id="258" r:id="rId5"/>
    <p:sldId id="259" r:id="rId6"/>
    <p:sldId id="260" r:id="rId7"/>
    <p:sldId id="261" r:id="rId8"/>
    <p:sldId id="262" r:id="rId9"/>
    <p:sldId id="283" r:id="rId10"/>
    <p:sldId id="282" r:id="rId11"/>
    <p:sldId id="284" r:id="rId12"/>
    <p:sldId id="263" r:id="rId13"/>
    <p:sldId id="264" r:id="rId14"/>
    <p:sldId id="265" r:id="rId15"/>
    <p:sldId id="277" r:id="rId16"/>
    <p:sldId id="278" r:id="rId17"/>
    <p:sldId id="270" r:id="rId18"/>
    <p:sldId id="271" r:id="rId19"/>
    <p:sldId id="273" r:id="rId20"/>
    <p:sldId id="272" r:id="rId21"/>
    <p:sldId id="280" r:id="rId22"/>
    <p:sldId id="281"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4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4"/>
    </p:cViewPr>
  </p:sorterViewPr>
  <p:notesViewPr>
    <p:cSldViewPr>
      <p:cViewPr varScale="1">
        <p:scale>
          <a:sx n="56" d="100"/>
          <a:sy n="56" d="100"/>
        </p:scale>
        <p:origin x="-118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85EB162-CA66-49DC-9390-33F9510F2C24}" type="slidenum">
              <a:rPr lang="en-US"/>
              <a:pPr>
                <a:defRPr/>
              </a:pPr>
              <a:t>‹#›</a:t>
            </a:fld>
            <a:endParaRPr lang="en-US"/>
          </a:p>
        </p:txBody>
      </p:sp>
    </p:spTree>
    <p:extLst>
      <p:ext uri="{BB962C8B-B14F-4D97-AF65-F5344CB8AC3E}">
        <p14:creationId xmlns:p14="http://schemas.microsoft.com/office/powerpoint/2010/main" val="2201680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74A8D02-ABDB-4A3F-A630-6FA65A21C498}" type="slidenum">
              <a:rPr lang="en-US">
                <a:latin typeface="Arial" charset="0"/>
              </a:rPr>
              <a:pPr/>
              <a:t>15</a:t>
            </a:fld>
            <a:endParaRPr 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Dear Professor Beyer,</a:t>
            </a:r>
          </a:p>
          <a:p>
            <a:pPr eaLnBrk="1" hangingPunct="1"/>
            <a:r>
              <a:rPr lang="en-US" smtClean="0"/>
              <a:t>Here are the pictures that I promised you from Kansas to go along with the Rhodes case.  Both the white and brown sandstone buildings were school houses (now used for the Eager Beavers' 4-H house), probably around the same time as the one in the case, and they are located not too far from where the schoolhouse in the case was located.  The other pictures you might need to adjust your monitor to see more clearly. The outdoor pic is right across the street from the sandstone school and it is a cementary which I thought went along with the case as well.  Last but not least, there is a pic of my twin nieces sleeping after an afternoon of playing photographer and a pic of our local bar, Bert's Tavern, slogan is "We just look expensive".  Hope this gives you a bigger insight into the wonderful land of OZ!</a:t>
            </a:r>
          </a:p>
          <a:p>
            <a:pPr eaLnBrk="1" hangingPunct="1"/>
            <a:r>
              <a:rPr lang="en-US" smtClean="0"/>
              <a:t>See you tommorrow,</a:t>
            </a:r>
          </a:p>
          <a:p>
            <a:pPr eaLnBrk="1" hangingPunct="1"/>
            <a:r>
              <a:rPr lang="en-US" smtClean="0"/>
              <a:t>Kandice Sanaie</a:t>
            </a:r>
          </a:p>
        </p:txBody>
      </p:sp>
    </p:spTree>
    <p:extLst>
      <p:ext uri="{BB962C8B-B14F-4D97-AF65-F5344CB8AC3E}">
        <p14:creationId xmlns:p14="http://schemas.microsoft.com/office/powerpoint/2010/main" val="165927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39E23B4-DE04-4929-91B8-7045C325CB32}" type="slidenum">
              <a:rPr lang="en-US">
                <a:latin typeface="Arial" charset="0"/>
              </a:rPr>
              <a:pPr/>
              <a:t>16</a:t>
            </a:fld>
            <a:endParaRPr lang="en-US">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Dear Professor Beyer,</a:t>
            </a:r>
          </a:p>
          <a:p>
            <a:pPr eaLnBrk="1" hangingPunct="1"/>
            <a:r>
              <a:rPr lang="en-US" smtClean="0"/>
              <a:t>Here are the pictures that I promised you from Kansas to go along with the Rhodes case.  Both the white and brown sandstone buildings were school houses (now used for the Eager Beavers' 4-H house), probably around the same time as the one in the case, and they are located not too far from where the schoolhouse in the case was located.  The other pictures you might need to adjust your monitor to see more clearly. The outdoor pic is right across the street from the sandstone school and it is a cementary which I thought went along with the case as well.  Last but not least, there is a pic of my twin nieces sleeping after an afternoon of playing photographer and a pic of our local bar, Bert's Tavern, slogan is "We just look expensive".  Hope this gives you a bigger insight into the wonderful land of OZ!</a:t>
            </a:r>
          </a:p>
          <a:p>
            <a:pPr eaLnBrk="1" hangingPunct="1"/>
            <a:r>
              <a:rPr lang="en-US" smtClean="0"/>
              <a:t>See you tommorrow,</a:t>
            </a:r>
          </a:p>
          <a:p>
            <a:pPr eaLnBrk="1" hangingPunct="1"/>
            <a:r>
              <a:rPr lang="en-US" smtClean="0"/>
              <a:t>Kandice Sanaie</a:t>
            </a:r>
          </a:p>
          <a:p>
            <a:pPr eaLnBrk="1" hangingPunct="1"/>
            <a:endParaRPr lang="en-US" smtClean="0"/>
          </a:p>
        </p:txBody>
      </p:sp>
    </p:spTree>
    <p:extLst>
      <p:ext uri="{BB962C8B-B14F-4D97-AF65-F5344CB8AC3E}">
        <p14:creationId xmlns:p14="http://schemas.microsoft.com/office/powerpoint/2010/main" val="319674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EAF118C-8528-4F04-8238-000CC4CE89CA}" type="slidenum">
              <a:rPr lang="en-US">
                <a:latin typeface="Arial" charset="0"/>
              </a:rPr>
              <a:pPr/>
              <a:t>17</a:t>
            </a:fld>
            <a:endParaRPr 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http://community.webshots.com/photo/52430492/52430648wlhoUY</a:t>
            </a:r>
          </a:p>
          <a:p>
            <a:pPr eaLnBrk="1" hangingPunct="1"/>
            <a:endParaRPr lang="en-US" smtClean="0"/>
          </a:p>
          <a:p>
            <a:pPr eaLnBrk="1" hangingPunct="1"/>
            <a:r>
              <a:rPr lang="en-US" smtClean="0"/>
              <a:t>This is picture of actual Johnson Park</a:t>
            </a:r>
          </a:p>
        </p:txBody>
      </p:sp>
    </p:spTree>
    <p:extLst>
      <p:ext uri="{BB962C8B-B14F-4D97-AF65-F5344CB8AC3E}">
        <p14:creationId xmlns:p14="http://schemas.microsoft.com/office/powerpoint/2010/main" val="279291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EEB3904-F4FA-48F1-90E5-663E093D0755}" type="slidenum">
              <a:rPr lang="en-US">
                <a:latin typeface="Arial" charset="0"/>
              </a:rPr>
              <a:pPr/>
              <a:t>18</a:t>
            </a:fld>
            <a:endParaRPr lang="en-U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Hi Professor Beyer!</a:t>
            </a:r>
          </a:p>
          <a:p>
            <a:pPr eaLnBrk="1" hangingPunct="1"/>
            <a:r>
              <a:rPr lang="en-US" smtClean="0"/>
              <a:t> </a:t>
            </a:r>
          </a:p>
          <a:p>
            <a:pPr eaLnBrk="1" hangingPunct="1"/>
            <a:r>
              <a:rPr lang="en-US" smtClean="0"/>
              <a:t>I did not notice that the land in question was on South Padre Island in Nueces County, which is about 3 hours from where I live, as opposed to the South Padre Island in Cameron County, which is about 30 minutes from where I live.  I thought I would get a chance to drive by the Nueces County beach on my way back up to San Antonio yesterday, but the weather really didn't permit that.  While surfing the net, I did find a picture of the Packery Channel Park, which I believe is the land in question in the Leeco case.  Please find the picture attached and I apologize for not getting anything better to you.  Have a great evening and I'll see you in class tomorrow!</a:t>
            </a:r>
          </a:p>
          <a:p>
            <a:pPr eaLnBrk="1" hangingPunct="1"/>
            <a:r>
              <a:rPr lang="en-US" smtClean="0"/>
              <a:t> </a:t>
            </a:r>
          </a:p>
          <a:p>
            <a:pPr eaLnBrk="1" hangingPunct="1"/>
            <a:r>
              <a:rPr lang="en-US" smtClean="0"/>
              <a:t>Sincerely,</a:t>
            </a:r>
          </a:p>
          <a:p>
            <a:pPr eaLnBrk="1" hangingPunct="1"/>
            <a:r>
              <a:rPr lang="en-US" smtClean="0"/>
              <a:t>Noemi Garcia</a:t>
            </a:r>
          </a:p>
        </p:txBody>
      </p:sp>
    </p:spTree>
    <p:extLst>
      <p:ext uri="{BB962C8B-B14F-4D97-AF65-F5344CB8AC3E}">
        <p14:creationId xmlns:p14="http://schemas.microsoft.com/office/powerpoint/2010/main" val="328257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3BF2992-152D-4EB7-80A3-295439DFFA9E}" type="slidenum">
              <a:rPr lang="en-US">
                <a:latin typeface="Arial" charset="0"/>
              </a:rPr>
              <a:pPr/>
              <a:t>19</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smtClean="0"/>
              <a:t>Professor Beyer,</a:t>
            </a:r>
          </a:p>
          <a:p>
            <a:pPr eaLnBrk="1" hangingPunct="1">
              <a:lnSpc>
                <a:spcPct val="80000"/>
              </a:lnSpc>
            </a:pPr>
            <a:endParaRPr lang="en-US" sz="1000" smtClean="0"/>
          </a:p>
          <a:p>
            <a:pPr eaLnBrk="1" hangingPunct="1">
              <a:lnSpc>
                <a:spcPct val="80000"/>
              </a:lnSpc>
            </a:pPr>
            <a:r>
              <a:rPr lang="en-US" sz="1000" smtClean="0"/>
              <a:t>I was able to get two pictures of the land on Padre</a:t>
            </a:r>
          </a:p>
          <a:p>
            <a:pPr eaLnBrk="1" hangingPunct="1">
              <a:lnSpc>
                <a:spcPct val="80000"/>
              </a:lnSpc>
            </a:pPr>
            <a:r>
              <a:rPr lang="en-US" sz="1000" smtClean="0"/>
              <a:t>Island for you, aka Packery Channel Park.</a:t>
            </a:r>
          </a:p>
          <a:p>
            <a:pPr eaLnBrk="1" hangingPunct="1">
              <a:lnSpc>
                <a:spcPct val="80000"/>
              </a:lnSpc>
            </a:pPr>
            <a:endParaRPr lang="en-US" sz="1000" smtClean="0"/>
          </a:p>
          <a:p>
            <a:pPr eaLnBrk="1" hangingPunct="1">
              <a:lnSpc>
                <a:spcPct val="80000"/>
              </a:lnSpc>
            </a:pPr>
            <a:r>
              <a:rPr lang="en-US" sz="1000" smtClean="0"/>
              <a:t>It was a little bit of an exercise in research to find</a:t>
            </a:r>
          </a:p>
          <a:p>
            <a:pPr eaLnBrk="1" hangingPunct="1">
              <a:lnSpc>
                <a:spcPct val="80000"/>
              </a:lnSpc>
            </a:pPr>
            <a:r>
              <a:rPr lang="en-US" sz="1000" smtClean="0"/>
              <a:t>it.  I talked with a few locals who ran the visitor's</a:t>
            </a:r>
          </a:p>
          <a:p>
            <a:pPr eaLnBrk="1" hangingPunct="1">
              <a:lnSpc>
                <a:spcPct val="80000"/>
              </a:lnSpc>
            </a:pPr>
            <a:r>
              <a:rPr lang="en-US" sz="1000" smtClean="0"/>
              <a:t>center there, who said that the Packery Channel park</a:t>
            </a:r>
          </a:p>
          <a:p>
            <a:pPr eaLnBrk="1" hangingPunct="1">
              <a:lnSpc>
                <a:spcPct val="80000"/>
              </a:lnSpc>
            </a:pPr>
            <a:r>
              <a:rPr lang="en-US" sz="1000" smtClean="0"/>
              <a:t>(the name that was mentioned in the appellate brief</a:t>
            </a:r>
          </a:p>
          <a:p>
            <a:pPr eaLnBrk="1" hangingPunct="1">
              <a:lnSpc>
                <a:spcPct val="80000"/>
              </a:lnSpc>
            </a:pPr>
            <a:r>
              <a:rPr lang="en-US" sz="1000" smtClean="0"/>
              <a:t>that was published), was still in operation in the</a:t>
            </a:r>
          </a:p>
          <a:p>
            <a:pPr eaLnBrk="1" hangingPunct="1">
              <a:lnSpc>
                <a:spcPct val="80000"/>
              </a:lnSpc>
            </a:pPr>
            <a:r>
              <a:rPr lang="en-US" sz="1000" smtClean="0"/>
              <a:t>same spot, even after it was "closed".  After the park</a:t>
            </a:r>
          </a:p>
          <a:p>
            <a:pPr eaLnBrk="1" hangingPunct="1">
              <a:lnSpc>
                <a:spcPct val="80000"/>
              </a:lnSpc>
            </a:pPr>
            <a:r>
              <a:rPr lang="en-US" sz="1000" smtClean="0"/>
              <a:t>was condemned and the case was over, Nueces County</a:t>
            </a:r>
          </a:p>
          <a:p>
            <a:pPr eaLnBrk="1" hangingPunct="1">
              <a:lnSpc>
                <a:spcPct val="80000"/>
              </a:lnSpc>
            </a:pPr>
            <a:r>
              <a:rPr lang="en-US" sz="1000" smtClean="0"/>
              <a:t>kept the land as a public use park, but took out all</a:t>
            </a:r>
          </a:p>
          <a:p>
            <a:pPr eaLnBrk="1" hangingPunct="1">
              <a:lnSpc>
                <a:spcPct val="80000"/>
              </a:lnSpc>
            </a:pPr>
            <a:r>
              <a:rPr lang="en-US" sz="1000" smtClean="0"/>
              <a:t>of the park amenities (playground equipment, tables,</a:t>
            </a:r>
          </a:p>
          <a:p>
            <a:pPr eaLnBrk="1" hangingPunct="1">
              <a:lnSpc>
                <a:spcPct val="80000"/>
              </a:lnSpc>
            </a:pPr>
            <a:r>
              <a:rPr lang="en-US" sz="1000" smtClean="0"/>
              <a:t>etc.)  It is now just a piece of land that neighbors</a:t>
            </a:r>
          </a:p>
          <a:p>
            <a:pPr eaLnBrk="1" hangingPunct="1">
              <a:lnSpc>
                <a:spcPct val="80000"/>
              </a:lnSpc>
            </a:pPr>
            <a:r>
              <a:rPr lang="en-US" sz="1000" smtClean="0"/>
              <a:t>the Packery Channel and the first homes built on Padre</a:t>
            </a:r>
          </a:p>
          <a:p>
            <a:pPr eaLnBrk="1" hangingPunct="1">
              <a:lnSpc>
                <a:spcPct val="80000"/>
              </a:lnSpc>
            </a:pPr>
            <a:r>
              <a:rPr lang="en-US" sz="1000" smtClean="0"/>
              <a:t>Island.</a:t>
            </a:r>
          </a:p>
          <a:p>
            <a:pPr eaLnBrk="1" hangingPunct="1">
              <a:lnSpc>
                <a:spcPct val="80000"/>
              </a:lnSpc>
            </a:pPr>
            <a:endParaRPr lang="en-US" sz="1000" smtClean="0"/>
          </a:p>
          <a:p>
            <a:pPr eaLnBrk="1" hangingPunct="1">
              <a:lnSpc>
                <a:spcPct val="80000"/>
              </a:lnSpc>
            </a:pPr>
            <a:r>
              <a:rPr lang="en-US" sz="1000" smtClean="0"/>
              <a:t>The two pictures are of looking over the land towards</a:t>
            </a:r>
          </a:p>
          <a:p>
            <a:pPr eaLnBrk="1" hangingPunct="1">
              <a:lnSpc>
                <a:spcPct val="80000"/>
              </a:lnSpc>
            </a:pPr>
            <a:r>
              <a:rPr lang="en-US" sz="1000" smtClean="0"/>
              <a:t>Park Road 22, and the other is overlooking the channel</a:t>
            </a:r>
          </a:p>
          <a:p>
            <a:pPr eaLnBrk="1" hangingPunct="1">
              <a:lnSpc>
                <a:spcPct val="80000"/>
              </a:lnSpc>
            </a:pPr>
            <a:r>
              <a:rPr lang="en-US" sz="1000" smtClean="0"/>
              <a:t>(I was able to include a Heron in the photo at no</a:t>
            </a:r>
          </a:p>
          <a:p>
            <a:pPr eaLnBrk="1" hangingPunct="1">
              <a:lnSpc>
                <a:spcPct val="80000"/>
              </a:lnSpc>
            </a:pPr>
            <a:r>
              <a:rPr lang="en-US" sz="1000" smtClean="0"/>
              <a:t>additional charge).</a:t>
            </a:r>
          </a:p>
          <a:p>
            <a:pPr eaLnBrk="1" hangingPunct="1">
              <a:lnSpc>
                <a:spcPct val="80000"/>
              </a:lnSpc>
            </a:pPr>
            <a:endParaRPr lang="en-US" sz="1000" smtClean="0"/>
          </a:p>
          <a:p>
            <a:pPr eaLnBrk="1" hangingPunct="1">
              <a:lnSpc>
                <a:spcPct val="80000"/>
              </a:lnSpc>
            </a:pPr>
            <a:r>
              <a:rPr lang="en-US" sz="1000" smtClean="0"/>
              <a:t>-John Rightmyer</a:t>
            </a:r>
          </a:p>
          <a:p>
            <a:pPr eaLnBrk="1" hangingPunct="1">
              <a:lnSpc>
                <a:spcPct val="80000"/>
              </a:lnSpc>
            </a:pPr>
            <a:endParaRPr lang="en-US" sz="1000" smtClean="0"/>
          </a:p>
        </p:txBody>
      </p:sp>
    </p:spTree>
    <p:extLst>
      <p:ext uri="{BB962C8B-B14F-4D97-AF65-F5344CB8AC3E}">
        <p14:creationId xmlns:p14="http://schemas.microsoft.com/office/powerpoint/2010/main" val="99391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1DE503-8C3F-429C-88E1-5B3E26309C96}"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D71DA4-5482-46BC-A71B-B29DC9B24CC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6F2BED-DCFA-4C17-8948-81492393F86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294191-00DB-4E40-BD66-35CDF7266F8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ACD664-4617-44B1-AD5C-64A486EE686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A8D28E-5E3A-4630-9182-5DE60DF352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63C2185-48B4-46DA-A9A1-8C60A2DD1B4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E2537C8-D5E1-45BF-8C0E-22F06E7C324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647D5D2-905C-46C9-B080-F3584103C98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FE22434-A5D1-42AF-964C-43FFA8268204}"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52B94591-801E-481E-8AE9-25776D1F4A0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DC16FC69-EFFC-4023-B30C-33342FCFA67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57199" y="685800"/>
            <a:ext cx="8077200" cy="1673352"/>
          </a:xfrm>
        </p:spPr>
        <p:txBody>
          <a:bodyPr/>
          <a:lstStyle/>
          <a:p>
            <a:pPr algn="ctr" eaLnBrk="1" hangingPunct="1"/>
            <a:r>
              <a:rPr lang="en-US" b="1" dirty="0" smtClean="0"/>
              <a:t>   Defeasible Estates</a:t>
            </a:r>
          </a:p>
        </p:txBody>
      </p:sp>
      <p:pic>
        <p:nvPicPr>
          <p:cNvPr id="4" name="Picture 3"/>
          <p:cNvPicPr>
            <a:picLocks noChangeAspect="1"/>
          </p:cNvPicPr>
          <p:nvPr/>
        </p:nvPicPr>
        <p:blipFill>
          <a:blip r:embed="rId2"/>
          <a:stretch>
            <a:fillRect/>
          </a:stretch>
        </p:blipFill>
        <p:spPr>
          <a:xfrm>
            <a:off x="2957118" y="2133600"/>
            <a:ext cx="3077361" cy="2305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57199" y="685800"/>
            <a:ext cx="8077200" cy="1673352"/>
          </a:xfrm>
        </p:spPr>
        <p:txBody>
          <a:bodyPr/>
          <a:lstStyle/>
          <a:p>
            <a:pPr algn="ctr" eaLnBrk="1" hangingPunct="1"/>
            <a:r>
              <a:rPr lang="en-US" b="1" dirty="0" smtClean="0"/>
              <a:t>   Defeasible </a:t>
            </a:r>
            <a:r>
              <a:rPr lang="en-US" b="1" dirty="0" smtClean="0"/>
              <a:t>Estates</a:t>
            </a:r>
            <a:br>
              <a:rPr lang="en-US" b="1" dirty="0" smtClean="0"/>
            </a:br>
            <a:r>
              <a:rPr lang="en-US" sz="2000" b="1" dirty="0" smtClean="0"/>
              <a:t>[continued]</a:t>
            </a:r>
            <a:endParaRPr lang="en-US" sz="2000" b="1" dirty="0" smtClean="0"/>
          </a:p>
        </p:txBody>
      </p:sp>
      <p:pic>
        <p:nvPicPr>
          <p:cNvPr id="4" name="Picture 3"/>
          <p:cNvPicPr>
            <a:picLocks noChangeAspect="1"/>
          </p:cNvPicPr>
          <p:nvPr/>
        </p:nvPicPr>
        <p:blipFill>
          <a:blip r:embed="rId2"/>
          <a:stretch>
            <a:fillRect/>
          </a:stretch>
        </p:blipFill>
        <p:spPr>
          <a:xfrm>
            <a:off x="2957118" y="2326944"/>
            <a:ext cx="3077361" cy="2305050"/>
          </a:xfrm>
          <a:prstGeom prst="rect">
            <a:avLst/>
          </a:prstGeom>
        </p:spPr>
      </p:pic>
    </p:spTree>
    <p:extLst>
      <p:ext uri="{BB962C8B-B14F-4D97-AF65-F5344CB8AC3E}">
        <p14:creationId xmlns:p14="http://schemas.microsoft.com/office/powerpoint/2010/main" val="2715448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57200" y="1775191"/>
            <a:ext cx="8229600" cy="4778009"/>
          </a:xfrm>
        </p:spPr>
        <p:txBody>
          <a:bodyPr>
            <a:normAutofit fontScale="85000" lnSpcReduction="10000"/>
          </a:bodyPr>
          <a:lstStyle/>
          <a:p>
            <a:pPr>
              <a:lnSpc>
                <a:spcPct val="120000"/>
              </a:lnSpc>
            </a:pPr>
            <a:r>
              <a:rPr lang="en-US" b="1" dirty="0" smtClean="0"/>
              <a:t>Fee simple determinable</a:t>
            </a:r>
          </a:p>
          <a:p>
            <a:pPr lvl="1">
              <a:lnSpc>
                <a:spcPct val="120000"/>
              </a:lnSpc>
            </a:pPr>
            <a:r>
              <a:rPr lang="en-US" b="1" dirty="0" smtClean="0"/>
              <a:t>Key words of limitation = so long as, until while</a:t>
            </a:r>
          </a:p>
          <a:p>
            <a:pPr lvl="1">
              <a:lnSpc>
                <a:spcPct val="120000"/>
              </a:lnSpc>
            </a:pPr>
            <a:r>
              <a:rPr lang="en-US" b="1" dirty="0" smtClean="0"/>
              <a:t>Grantor retains “possibility of </a:t>
            </a:r>
            <a:r>
              <a:rPr lang="en-US" b="1" dirty="0" err="1" smtClean="0"/>
              <a:t>reverter</a:t>
            </a:r>
            <a:r>
              <a:rPr lang="en-US" b="1" dirty="0" smtClean="0"/>
              <a:t>”</a:t>
            </a:r>
          </a:p>
          <a:p>
            <a:pPr lvl="1">
              <a:lnSpc>
                <a:spcPct val="120000"/>
              </a:lnSpc>
            </a:pPr>
            <a:r>
              <a:rPr lang="en-US" b="1" dirty="0" smtClean="0"/>
              <a:t>Automatic divestment when condition breached</a:t>
            </a:r>
          </a:p>
          <a:p>
            <a:pPr lvl="1">
              <a:lnSpc>
                <a:spcPct val="120000"/>
              </a:lnSpc>
            </a:pPr>
            <a:endParaRPr lang="en-US" b="1" dirty="0"/>
          </a:p>
          <a:p>
            <a:pPr>
              <a:lnSpc>
                <a:spcPct val="120000"/>
              </a:lnSpc>
            </a:pPr>
            <a:r>
              <a:rPr lang="en-US" b="1" dirty="0" smtClean="0"/>
              <a:t>Fee simple subject to a conditional subsequent</a:t>
            </a:r>
          </a:p>
          <a:p>
            <a:pPr lvl="1">
              <a:lnSpc>
                <a:spcPct val="120000"/>
              </a:lnSpc>
            </a:pPr>
            <a:r>
              <a:rPr lang="en-US" b="1" dirty="0" smtClean="0"/>
              <a:t>Key words of limitation = “but if … then” format</a:t>
            </a:r>
          </a:p>
          <a:p>
            <a:pPr lvl="1">
              <a:lnSpc>
                <a:spcPct val="120000"/>
              </a:lnSpc>
            </a:pPr>
            <a:r>
              <a:rPr lang="en-US" b="1" dirty="0" smtClean="0"/>
              <a:t>Grantor retains “right of reentry” or “power of termination”</a:t>
            </a:r>
          </a:p>
          <a:p>
            <a:pPr lvl="1">
              <a:lnSpc>
                <a:spcPct val="120000"/>
              </a:lnSpc>
            </a:pPr>
            <a:r>
              <a:rPr lang="en-US" b="1" dirty="0" smtClean="0"/>
              <a:t>Divestment requires grantor to take action</a:t>
            </a:r>
            <a:endParaRPr lang="en-US" b="1" dirty="0"/>
          </a:p>
        </p:txBody>
      </p:sp>
    </p:spTree>
    <p:extLst>
      <p:ext uri="{BB962C8B-B14F-4D97-AF65-F5344CB8AC3E}">
        <p14:creationId xmlns:p14="http://schemas.microsoft.com/office/powerpoint/2010/main" val="1780641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dirty="0"/>
              <a:t>3</a:t>
            </a:r>
            <a:r>
              <a:rPr lang="en-US" b="1" dirty="0" smtClean="0"/>
              <a:t>. Fee Simple Subject to </a:t>
            </a:r>
            <a:r>
              <a:rPr lang="en-US" b="1" dirty="0" err="1" smtClean="0"/>
              <a:t>Executory</a:t>
            </a:r>
            <a:r>
              <a:rPr lang="en-US" b="1" dirty="0" smtClean="0"/>
              <a:t> Limitation</a:t>
            </a:r>
          </a:p>
        </p:txBody>
      </p:sp>
      <p:sp>
        <p:nvSpPr>
          <p:cNvPr id="11267" name="Rectangle 3"/>
          <p:cNvSpPr>
            <a:spLocks noGrp="1" noChangeArrowheads="1"/>
          </p:cNvSpPr>
          <p:nvPr>
            <p:ph idx="1"/>
          </p:nvPr>
        </p:nvSpPr>
        <p:spPr>
          <a:xfrm>
            <a:off x="381000" y="1905000"/>
            <a:ext cx="8574088" cy="4953000"/>
          </a:xfrm>
        </p:spPr>
        <p:txBody>
          <a:bodyPr/>
          <a:lstStyle/>
          <a:p>
            <a:pPr>
              <a:spcBef>
                <a:spcPct val="10000"/>
              </a:spcBef>
              <a:spcAft>
                <a:spcPct val="20000"/>
              </a:spcAft>
            </a:pPr>
            <a:r>
              <a:rPr lang="en-US" sz="2800" b="1" dirty="0" smtClean="0"/>
              <a:t>“To A and her heirs so long as no alcoholic beverages are sold on the property, then to B and his heirs.”</a:t>
            </a:r>
          </a:p>
          <a:p>
            <a:pPr lvl="1">
              <a:spcBef>
                <a:spcPct val="10000"/>
              </a:spcBef>
            </a:pPr>
            <a:r>
              <a:rPr lang="en-US" sz="2400" b="1" dirty="0" smtClean="0"/>
              <a:t>Words of Purchase = “To A”</a:t>
            </a:r>
          </a:p>
          <a:p>
            <a:pPr lvl="1"/>
            <a:r>
              <a:rPr lang="en-US" sz="2400" b="1" dirty="0" smtClean="0"/>
              <a:t>Words of Limitation – Fee Simple = “and her heirs”</a:t>
            </a:r>
          </a:p>
          <a:p>
            <a:pPr lvl="1"/>
            <a:r>
              <a:rPr lang="en-US" sz="2400" b="1" dirty="0" smtClean="0"/>
              <a:t>Words of Limitation – </a:t>
            </a:r>
            <a:r>
              <a:rPr lang="en-US" sz="2400" b="1" dirty="0" err="1" smtClean="0"/>
              <a:t>Executory</a:t>
            </a:r>
            <a:r>
              <a:rPr lang="en-US" sz="2400" b="1" dirty="0" smtClean="0"/>
              <a:t> Limitation = “as long as no alcoholic beverages are sold on the property”</a:t>
            </a:r>
          </a:p>
          <a:p>
            <a:pPr lvl="1"/>
            <a:r>
              <a:rPr lang="en-US" sz="2400" b="1" dirty="0" smtClean="0"/>
              <a:t>“then to B and his heirs” gives B an </a:t>
            </a:r>
            <a:r>
              <a:rPr lang="en-US" sz="2400" b="1" dirty="0" err="1" smtClean="0"/>
              <a:t>executory</a:t>
            </a:r>
            <a:r>
              <a:rPr lang="en-US" sz="2400" b="1" dirty="0" smtClean="0"/>
              <a:t> interest in fee simple absolute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dirty="0" smtClean="0"/>
              <a:t>3.</a:t>
            </a:r>
            <a:r>
              <a:rPr lang="en-US" b="1" dirty="0" smtClean="0"/>
              <a:t> Fee Simple Subject to </a:t>
            </a:r>
            <a:r>
              <a:rPr lang="en-US" b="1" dirty="0" err="1" smtClean="0"/>
              <a:t>Executory</a:t>
            </a:r>
            <a:r>
              <a:rPr lang="en-US" b="1" dirty="0" smtClean="0"/>
              <a:t> Limitation</a:t>
            </a:r>
          </a:p>
        </p:txBody>
      </p:sp>
      <p:sp>
        <p:nvSpPr>
          <p:cNvPr id="12291" name="Rectangle 3"/>
          <p:cNvSpPr>
            <a:spLocks noGrp="1" noChangeArrowheads="1"/>
          </p:cNvSpPr>
          <p:nvPr>
            <p:ph idx="1"/>
          </p:nvPr>
        </p:nvSpPr>
        <p:spPr>
          <a:xfrm>
            <a:off x="762000" y="1828800"/>
            <a:ext cx="7772400" cy="4724400"/>
          </a:xfrm>
        </p:spPr>
        <p:txBody>
          <a:bodyPr/>
          <a:lstStyle/>
          <a:p>
            <a:r>
              <a:rPr lang="en-US" b="1" dirty="0" smtClean="0"/>
              <a:t>Interest of third party = </a:t>
            </a:r>
            <a:r>
              <a:rPr lang="en-US" b="1" i="1" dirty="0" err="1" smtClean="0"/>
              <a:t>Executory</a:t>
            </a:r>
            <a:r>
              <a:rPr lang="en-US" b="1" i="1" dirty="0" smtClean="0"/>
              <a:t> Interest</a:t>
            </a:r>
          </a:p>
          <a:p>
            <a:endParaRPr lang="en-US" b="1" i="1" dirty="0"/>
          </a:p>
          <a:p>
            <a:pPr lvl="1"/>
            <a:r>
              <a:rPr lang="en-US" b="1" dirty="0" smtClean="0"/>
              <a:t>Automatic divestment if condition breached.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b="1" smtClean="0"/>
              <a:t>Oldfield v. Stoeco Homes</a:t>
            </a:r>
          </a:p>
        </p:txBody>
      </p:sp>
      <p:sp>
        <p:nvSpPr>
          <p:cNvPr id="13315" name="Rectangle 5"/>
          <p:cNvSpPr>
            <a:spLocks noGrp="1" noChangeArrowheads="1"/>
          </p:cNvSpPr>
          <p:nvPr>
            <p:ph idx="1"/>
          </p:nvPr>
        </p:nvSpPr>
        <p:spPr/>
        <p:txBody>
          <a:bodyPr/>
          <a:lstStyle/>
          <a:p>
            <a:pPr eaLnBrk="1" hangingPunct="1"/>
            <a:endParaRPr lang="en-US" dirty="0" smtClean="0"/>
          </a:p>
        </p:txBody>
      </p:sp>
      <p:pic>
        <p:nvPicPr>
          <p:cNvPr id="13316" name="Picture 7" descr="Atlantic_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315200" cy="46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i="1" smtClean="0"/>
              <a:t>Roberts v. Rhodes</a:t>
            </a:r>
          </a:p>
        </p:txBody>
      </p:sp>
      <p:pic>
        <p:nvPicPr>
          <p:cNvPr id="14340" name="Picture 8" descr="HQ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1905000"/>
            <a:ext cx="4572000" cy="4572000"/>
          </a:xfrm>
          <a:noFill/>
        </p:spPr>
      </p:pic>
      <p:sp>
        <p:nvSpPr>
          <p:cNvPr id="14339" name="Rectangle 3"/>
          <p:cNvSpPr>
            <a:spLocks noGrp="1" noChangeArrowheads="1"/>
          </p:cNvSpPr>
          <p:nvPr>
            <p:ph type="body" idx="4294967295"/>
          </p:nvPr>
        </p:nvSpPr>
        <p:spPr>
          <a:xfrm>
            <a:off x="1371600" y="2017713"/>
            <a:ext cx="7772400" cy="4114800"/>
          </a:xfrm>
        </p:spPr>
        <p:txBody>
          <a:bodyPr/>
          <a:lstStyle/>
          <a:p>
            <a:pPr eaLnBrk="1" hangingPunct="1">
              <a:buFont typeface="Wingdings" pitchFamily="2" charset="2"/>
              <a:buNone/>
            </a:pPr>
            <a:r>
              <a:rPr lang="en-US"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b="1" i="1" smtClean="0"/>
              <a:t>Roberts v. Rhodes</a:t>
            </a:r>
          </a:p>
        </p:txBody>
      </p:sp>
      <p:pic>
        <p:nvPicPr>
          <p:cNvPr id="15363" name="Picture 6" descr="HQ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2057400"/>
            <a:ext cx="4419600" cy="44196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i="1" dirty="0" smtClean="0"/>
              <a:t>Johnson v. City of Wheat Ridge</a:t>
            </a:r>
          </a:p>
        </p:txBody>
      </p:sp>
      <p:sp>
        <p:nvSpPr>
          <p:cNvPr id="2" name="Content Placeholder 1"/>
          <p:cNvSpPr>
            <a:spLocks noGrp="1"/>
          </p:cNvSpPr>
          <p:nvPr>
            <p:ph idx="1"/>
          </p:nvPr>
        </p:nvSpPr>
        <p:spPr/>
        <p:txBody>
          <a:bodyPr/>
          <a:lstStyle/>
          <a:p>
            <a:endParaRPr lang="en-US"/>
          </a:p>
        </p:txBody>
      </p:sp>
      <p:pic>
        <p:nvPicPr>
          <p:cNvPr id="16387" name="Picture 5" descr="This cabin was original located near Clear Creek in what is now Johnsons Park at 48th and Wadsworth Blv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05000"/>
            <a:ext cx="6324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6"/>
          <p:cNvSpPr txBox="1">
            <a:spLocks noChangeArrowheads="1"/>
          </p:cNvSpPr>
          <p:nvPr/>
        </p:nvSpPr>
        <p:spPr bwMode="auto">
          <a:xfrm>
            <a:off x="304800" y="3429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b="1"/>
              <a:t>Johnson</a:t>
            </a:r>
            <a:br>
              <a:rPr lang="en-US" b="1"/>
            </a:br>
            <a:r>
              <a:rPr lang="en-US" b="1"/>
              <a:t>Park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i="1" smtClean="0"/>
              <a:t>Leeco Gas v. County of Nueces</a:t>
            </a:r>
          </a:p>
        </p:txBody>
      </p:sp>
      <p:sp>
        <p:nvSpPr>
          <p:cNvPr id="2" name="Content Placeholder 1"/>
          <p:cNvSpPr>
            <a:spLocks noGrp="1"/>
          </p:cNvSpPr>
          <p:nvPr>
            <p:ph idx="1"/>
          </p:nvPr>
        </p:nvSpPr>
        <p:spPr/>
        <p:txBody>
          <a:bodyPr/>
          <a:lstStyle/>
          <a:p>
            <a:endParaRPr lang="en-US"/>
          </a:p>
        </p:txBody>
      </p:sp>
      <p:sp>
        <p:nvSpPr>
          <p:cNvPr id="17411" name="Text Box 9"/>
          <p:cNvSpPr txBox="1">
            <a:spLocks noChangeArrowheads="1"/>
          </p:cNvSpPr>
          <p:nvPr/>
        </p:nvSpPr>
        <p:spPr bwMode="auto">
          <a:xfrm>
            <a:off x="457200" y="33528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b="1"/>
              <a:t>Packery Channel Park</a:t>
            </a:r>
          </a:p>
        </p:txBody>
      </p:sp>
      <p:pic>
        <p:nvPicPr>
          <p:cNvPr id="174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67056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i="1" smtClean="0"/>
              <a:t>Leeco Gas v. County of Nueces</a:t>
            </a:r>
          </a:p>
        </p:txBody>
      </p:sp>
      <p:sp>
        <p:nvSpPr>
          <p:cNvPr id="2" name="Content Placeholder 1"/>
          <p:cNvSpPr>
            <a:spLocks noGrp="1"/>
          </p:cNvSpPr>
          <p:nvPr>
            <p:ph idx="1"/>
          </p:nvPr>
        </p:nvSpPr>
        <p:spPr/>
        <p:txBody>
          <a:bodyPr/>
          <a:lstStyle/>
          <a:p>
            <a:endParaRPr lang="en-US"/>
          </a:p>
        </p:txBody>
      </p:sp>
      <p:sp>
        <p:nvSpPr>
          <p:cNvPr id="18435" name="Rectangle 5"/>
          <p:cNvSpPr>
            <a:spLocks noChangeArrowheads="1"/>
          </p:cNvSpPr>
          <p:nvPr/>
        </p:nvSpPr>
        <p:spPr bwMode="auto">
          <a:xfrm>
            <a:off x="228600" y="3733800"/>
            <a:ext cx="1752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b="1"/>
              <a:t>Packery </a:t>
            </a:r>
            <a:br>
              <a:rPr lang="en-US" b="1"/>
            </a:br>
            <a:r>
              <a:rPr lang="en-US" b="1"/>
              <a:t>Channel</a:t>
            </a:r>
            <a:br>
              <a:rPr lang="en-US" b="1"/>
            </a:br>
            <a:r>
              <a:rPr lang="en-US" b="1"/>
              <a:t>Park</a:t>
            </a: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60198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b="1" smtClean="0"/>
              <a:t>Defeasible Estates</a:t>
            </a:r>
          </a:p>
        </p:txBody>
      </p:sp>
      <p:sp>
        <p:nvSpPr>
          <p:cNvPr id="4099" name="Rectangle 5"/>
          <p:cNvSpPr>
            <a:spLocks noGrp="1" noChangeArrowheads="1"/>
          </p:cNvSpPr>
          <p:nvPr>
            <p:ph idx="1"/>
          </p:nvPr>
        </p:nvSpPr>
        <p:spPr>
          <a:xfrm>
            <a:off x="381000" y="1828800"/>
            <a:ext cx="8534400" cy="4572000"/>
          </a:xfrm>
        </p:spPr>
        <p:txBody>
          <a:bodyPr>
            <a:normAutofit fontScale="92500" lnSpcReduction="10000"/>
          </a:bodyPr>
          <a:lstStyle/>
          <a:p>
            <a:pPr eaLnBrk="1" hangingPunct="1"/>
            <a:r>
              <a:rPr lang="en-US" b="1" dirty="0" smtClean="0"/>
              <a:t>Grant of land that is, in some manner, </a:t>
            </a:r>
            <a:r>
              <a:rPr lang="en-US" b="1" i="1" dirty="0" smtClean="0"/>
              <a:t>conditional </a:t>
            </a:r>
            <a:r>
              <a:rPr lang="en-US" sz="2600" b="1" dirty="0" smtClean="0"/>
              <a:t>[not “absolute”]</a:t>
            </a:r>
            <a:endParaRPr lang="en-US" sz="2600" b="1" i="1" dirty="0" smtClean="0"/>
          </a:p>
          <a:p>
            <a:pPr lvl="1"/>
            <a:r>
              <a:rPr lang="en-US" b="1" dirty="0" smtClean="0"/>
              <a:t>Grantee could lose the “bundle of sticks”</a:t>
            </a:r>
            <a:endParaRPr lang="en-US" b="1" i="1" dirty="0" smtClean="0"/>
          </a:p>
          <a:p>
            <a:pPr eaLnBrk="1" hangingPunct="1"/>
            <a:endParaRPr lang="en-US" b="1" i="1" dirty="0" smtClean="0"/>
          </a:p>
          <a:p>
            <a:pPr eaLnBrk="1" hangingPunct="1"/>
            <a:r>
              <a:rPr lang="en-US" b="1" dirty="0" smtClean="0"/>
              <a:t>Conditions may be added to:</a:t>
            </a:r>
          </a:p>
          <a:p>
            <a:pPr lvl="1" eaLnBrk="1" hangingPunct="1"/>
            <a:r>
              <a:rPr lang="en-US" b="1" dirty="0" smtClean="0"/>
              <a:t>Fee Simple</a:t>
            </a:r>
          </a:p>
          <a:p>
            <a:pPr lvl="1" eaLnBrk="1" hangingPunct="1"/>
            <a:r>
              <a:rPr lang="en-US" b="1" dirty="0" smtClean="0"/>
              <a:t>Life Estate</a:t>
            </a:r>
          </a:p>
          <a:p>
            <a:pPr lvl="1" eaLnBrk="1" hangingPunct="1"/>
            <a:r>
              <a:rPr lang="en-US" b="1" dirty="0" smtClean="0"/>
              <a:t>Term for Years</a:t>
            </a:r>
            <a:br>
              <a:rPr lang="en-US" b="1" dirty="0" smtClean="0"/>
            </a:br>
            <a:endParaRPr lang="en-US" b="1" dirty="0" smtClean="0"/>
          </a:p>
          <a:p>
            <a:pPr marL="621792" indent="-457200"/>
            <a:r>
              <a:rPr lang="en-US" b="1" dirty="0" smtClean="0"/>
              <a:t>Three types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i="1" smtClean="0"/>
              <a:t>Leeco Gas v. County of Nueces</a:t>
            </a:r>
          </a:p>
        </p:txBody>
      </p:sp>
      <p:sp>
        <p:nvSpPr>
          <p:cNvPr id="19459" name="Rectangle 5"/>
          <p:cNvSpPr>
            <a:spLocks noChangeArrowheads="1"/>
          </p:cNvSpPr>
          <p:nvPr/>
        </p:nvSpPr>
        <p:spPr bwMode="auto">
          <a:xfrm>
            <a:off x="304800" y="3429000"/>
            <a:ext cx="11160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b="1"/>
              <a:t>Packery</a:t>
            </a:r>
            <a:br>
              <a:rPr lang="en-US" b="1"/>
            </a:br>
            <a:r>
              <a:rPr lang="en-US" b="1"/>
              <a:t>Channel</a:t>
            </a:r>
            <a:br>
              <a:rPr lang="en-US" b="1"/>
            </a:br>
            <a:r>
              <a:rPr lang="en-US" b="1"/>
              <a:t>Park</a:t>
            </a: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64008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Defeasible Estates Problems</a:t>
            </a:r>
            <a:br>
              <a:rPr lang="en-US" dirty="0" smtClean="0"/>
            </a:br>
            <a:r>
              <a:rPr lang="en-US" sz="3100" dirty="0" smtClean="0"/>
              <a:t>[pp. 299-300]</a:t>
            </a:r>
            <a:endParaRPr lang="en-US" sz="3100" dirty="0"/>
          </a:p>
        </p:txBody>
      </p:sp>
      <p:sp>
        <p:nvSpPr>
          <p:cNvPr id="10" name="Content Placeholder 9"/>
          <p:cNvSpPr>
            <a:spLocks noGrp="1"/>
          </p:cNvSpPr>
          <p:nvPr>
            <p:ph idx="1"/>
          </p:nvPr>
        </p:nvSpPr>
        <p:spPr>
          <a:xfrm>
            <a:off x="457200" y="1775191"/>
            <a:ext cx="8229600" cy="4778009"/>
          </a:xfrm>
        </p:spPr>
        <p:txBody>
          <a:bodyPr>
            <a:normAutofit fontScale="92500" lnSpcReduction="20000"/>
          </a:bodyPr>
          <a:lstStyle/>
          <a:p>
            <a:pPr marL="633222" indent="-514350">
              <a:lnSpc>
                <a:spcPct val="110000"/>
              </a:lnSpc>
              <a:buFont typeface="+mj-lt"/>
              <a:buAutoNum type="alphaUcPeriod"/>
            </a:pPr>
            <a:r>
              <a:rPr lang="en-US" b="1" dirty="0" smtClean="0"/>
              <a:t>Nothing (</a:t>
            </a:r>
            <a:r>
              <a:rPr lang="en-US" b="1" dirty="0" err="1" smtClean="0"/>
              <a:t>stickless</a:t>
            </a:r>
            <a:r>
              <a:rPr lang="en-US" b="1" dirty="0" smtClean="0"/>
              <a:t>).</a:t>
            </a:r>
          </a:p>
          <a:p>
            <a:pPr marL="633222" indent="-514350">
              <a:lnSpc>
                <a:spcPct val="110000"/>
              </a:lnSpc>
              <a:buFont typeface="+mj-lt"/>
              <a:buAutoNum type="alphaUcPeriod"/>
            </a:pPr>
            <a:r>
              <a:rPr lang="en-US" b="1" dirty="0" smtClean="0"/>
              <a:t>Fee simple absolute.</a:t>
            </a:r>
          </a:p>
          <a:p>
            <a:pPr marL="633222" indent="-514350">
              <a:lnSpc>
                <a:spcPct val="110000"/>
              </a:lnSpc>
              <a:buFont typeface="+mj-lt"/>
              <a:buAutoNum type="alphaUcPeriod"/>
            </a:pPr>
            <a:r>
              <a:rPr lang="en-US" b="1" dirty="0" smtClean="0"/>
              <a:t>Life estate.</a:t>
            </a:r>
          </a:p>
          <a:p>
            <a:pPr marL="633222" indent="-514350">
              <a:lnSpc>
                <a:spcPct val="110000"/>
              </a:lnSpc>
              <a:buFont typeface="+mj-lt"/>
              <a:buAutoNum type="alphaUcPeriod"/>
            </a:pPr>
            <a:r>
              <a:rPr lang="en-US" b="1" dirty="0" smtClean="0"/>
              <a:t>Fee simple determinable.</a:t>
            </a:r>
          </a:p>
          <a:p>
            <a:pPr marL="633222" indent="-514350">
              <a:lnSpc>
                <a:spcPct val="110000"/>
              </a:lnSpc>
              <a:buFont typeface="+mj-lt"/>
              <a:buAutoNum type="alphaUcPeriod"/>
            </a:pPr>
            <a:r>
              <a:rPr lang="en-US" b="1" dirty="0" smtClean="0"/>
              <a:t>Fee simple subject to condition subsequent.</a:t>
            </a:r>
          </a:p>
          <a:p>
            <a:pPr marL="633222" indent="-514350">
              <a:lnSpc>
                <a:spcPct val="110000"/>
              </a:lnSpc>
              <a:buFont typeface="+mj-lt"/>
              <a:buAutoNum type="alphaUcPeriod"/>
            </a:pPr>
            <a:r>
              <a:rPr lang="en-US" b="1" dirty="0" smtClean="0"/>
              <a:t>Fee simple subject to executory limitation.</a:t>
            </a:r>
          </a:p>
          <a:p>
            <a:pPr marL="633222" indent="-514350">
              <a:lnSpc>
                <a:spcPct val="110000"/>
              </a:lnSpc>
              <a:buFont typeface="+mj-lt"/>
              <a:buAutoNum type="alphaUcPeriod"/>
            </a:pPr>
            <a:r>
              <a:rPr lang="en-US" b="1" dirty="0" smtClean="0"/>
              <a:t>Reversion.</a:t>
            </a:r>
          </a:p>
          <a:p>
            <a:pPr marL="633222" indent="-514350">
              <a:lnSpc>
                <a:spcPct val="110000"/>
              </a:lnSpc>
              <a:buFont typeface="+mj-lt"/>
              <a:buAutoNum type="alphaUcPeriod"/>
            </a:pPr>
            <a:r>
              <a:rPr lang="en-US" b="1" dirty="0" smtClean="0"/>
              <a:t>Remainder.</a:t>
            </a:r>
          </a:p>
          <a:p>
            <a:pPr marL="633222" indent="-514350">
              <a:lnSpc>
                <a:spcPct val="110000"/>
              </a:lnSpc>
              <a:buFont typeface="+mj-lt"/>
              <a:buAutoNum type="alphaUcPeriod"/>
            </a:pPr>
            <a:r>
              <a:rPr lang="en-US" b="1" dirty="0" smtClean="0"/>
              <a:t>Possibility of </a:t>
            </a:r>
            <a:r>
              <a:rPr lang="en-US" b="1" dirty="0" err="1" smtClean="0"/>
              <a:t>reverter</a:t>
            </a:r>
            <a:r>
              <a:rPr lang="en-US" b="1" dirty="0" smtClean="0"/>
              <a:t>.</a:t>
            </a:r>
          </a:p>
          <a:p>
            <a:pPr marL="633222" indent="-514350">
              <a:lnSpc>
                <a:spcPct val="110000"/>
              </a:lnSpc>
              <a:buFont typeface="+mj-lt"/>
              <a:buAutoNum type="alphaUcPeriod"/>
            </a:pPr>
            <a:r>
              <a:rPr lang="en-US" b="1" dirty="0" smtClean="0"/>
              <a:t>Power of termination [right of reentry].</a:t>
            </a:r>
          </a:p>
          <a:p>
            <a:pPr marL="633222" indent="-514350">
              <a:lnSpc>
                <a:spcPct val="110000"/>
              </a:lnSpc>
              <a:buFont typeface="+mj-lt"/>
              <a:buAutoNum type="alphaUcPeriod"/>
            </a:pPr>
            <a:r>
              <a:rPr lang="en-US" b="1" dirty="0" smtClean="0"/>
              <a:t>Executory interest.</a:t>
            </a:r>
          </a:p>
          <a:p>
            <a:pPr marL="633222" indent="-514350">
              <a:buFont typeface="+mj-lt"/>
              <a:buAutoNum type="alphaUcPeriod"/>
            </a:pPr>
            <a:endParaRPr lang="en-US" b="1" dirty="0" smtClean="0"/>
          </a:p>
        </p:txBody>
      </p:sp>
    </p:spTree>
    <p:extLst>
      <p:ext uri="{BB962C8B-B14F-4D97-AF65-F5344CB8AC3E}">
        <p14:creationId xmlns:p14="http://schemas.microsoft.com/office/powerpoint/2010/main" val="402134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57200" y="1447800"/>
            <a:ext cx="8077200" cy="2133600"/>
          </a:xfrm>
        </p:spPr>
        <p:txBody>
          <a:bodyPr>
            <a:normAutofit/>
          </a:bodyPr>
          <a:lstStyle/>
          <a:p>
            <a:pPr algn="ctr" eaLnBrk="1" hangingPunct="1"/>
            <a:r>
              <a:rPr lang="en-US" b="1" dirty="0" smtClean="0"/>
              <a:t>   Defeasible Estates</a:t>
            </a:r>
            <a:br>
              <a:rPr lang="en-US" b="1" dirty="0" smtClean="0"/>
            </a:br>
            <a:r>
              <a:rPr lang="en-US" dirty="0"/>
              <a:t/>
            </a:r>
            <a:br>
              <a:rPr lang="en-US" dirty="0"/>
            </a:br>
            <a:r>
              <a:rPr lang="en-US" sz="2700" dirty="0" smtClean="0"/>
              <a:t>[continued]</a:t>
            </a:r>
            <a:endParaRPr lang="en-US" sz="2700" b="1" dirty="0" smtClean="0"/>
          </a:p>
        </p:txBody>
      </p:sp>
    </p:spTree>
    <p:extLst>
      <p:ext uri="{BB962C8B-B14F-4D97-AF65-F5344CB8AC3E}">
        <p14:creationId xmlns:p14="http://schemas.microsoft.com/office/powerpoint/2010/main" val="3719106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t>1. Fee Simple Determinable</a:t>
            </a:r>
          </a:p>
        </p:txBody>
      </p:sp>
      <p:sp>
        <p:nvSpPr>
          <p:cNvPr id="5123" name="Rectangle 3"/>
          <p:cNvSpPr>
            <a:spLocks noGrp="1" noChangeArrowheads="1"/>
          </p:cNvSpPr>
          <p:nvPr>
            <p:ph idx="1"/>
          </p:nvPr>
        </p:nvSpPr>
        <p:spPr>
          <a:xfrm>
            <a:off x="762000" y="1752600"/>
            <a:ext cx="7772400" cy="4611687"/>
          </a:xfrm>
        </p:spPr>
        <p:txBody>
          <a:bodyPr/>
          <a:lstStyle/>
          <a:p>
            <a:r>
              <a:rPr lang="en-US" sz="2800" b="1" dirty="0" smtClean="0"/>
              <a:t>“To A and her heirs so long as no alcoholic beverages are sold on the property.”</a:t>
            </a:r>
          </a:p>
          <a:p>
            <a:pPr eaLnBrk="1" hangingPunct="1"/>
            <a:endParaRPr lang="en-US" sz="2800" b="1" dirty="0" smtClean="0"/>
          </a:p>
          <a:p>
            <a:pPr lvl="1"/>
            <a:r>
              <a:rPr lang="en-US" sz="2400" b="1" dirty="0" smtClean="0"/>
              <a:t>Word of Purchase = “To A”</a:t>
            </a:r>
          </a:p>
          <a:p>
            <a:pPr lvl="1"/>
            <a:r>
              <a:rPr lang="en-US" sz="2400" b="1" dirty="0" smtClean="0"/>
              <a:t>Words of Limitation – Fee Simple = “and her heirs”</a:t>
            </a:r>
          </a:p>
          <a:p>
            <a:pPr lvl="1"/>
            <a:r>
              <a:rPr lang="en-US" sz="2400" b="1" dirty="0" smtClean="0"/>
              <a:t>Words of Limitation – Determinable = “so long as no alcoholic beverages of sold on the property</a:t>
            </a:r>
            <a:r>
              <a:rPr lang="en-US" sz="2400"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t>1. Fee Simple Determinable</a:t>
            </a:r>
          </a:p>
        </p:txBody>
      </p:sp>
      <p:sp>
        <p:nvSpPr>
          <p:cNvPr id="6147" name="Rectangle 3"/>
          <p:cNvSpPr>
            <a:spLocks noGrp="1" noChangeArrowheads="1"/>
          </p:cNvSpPr>
          <p:nvPr>
            <p:ph idx="1"/>
          </p:nvPr>
        </p:nvSpPr>
        <p:spPr>
          <a:xfrm>
            <a:off x="685800" y="1981200"/>
            <a:ext cx="7772400" cy="4343400"/>
          </a:xfrm>
        </p:spPr>
        <p:txBody>
          <a:bodyPr/>
          <a:lstStyle/>
          <a:p>
            <a:r>
              <a:rPr lang="en-US" b="1" dirty="0" smtClean="0"/>
              <a:t>“Magic” words of limitation to create a determinable estate:</a:t>
            </a:r>
          </a:p>
          <a:p>
            <a:pPr lvl="1"/>
            <a:r>
              <a:rPr lang="en-US" b="1" dirty="0" smtClean="0"/>
              <a:t>“so long as [condition exists]”</a:t>
            </a:r>
          </a:p>
          <a:p>
            <a:pPr lvl="1"/>
            <a:r>
              <a:rPr lang="en-US" b="1" dirty="0" smtClean="0"/>
              <a:t>“until [condition occurs]”</a:t>
            </a:r>
          </a:p>
          <a:p>
            <a:pPr lvl="1"/>
            <a:r>
              <a:rPr lang="en-US" b="1" dirty="0" smtClean="0"/>
              <a:t>“while [condition exists]”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t>1. Fee Simple Determinable</a:t>
            </a:r>
          </a:p>
        </p:txBody>
      </p:sp>
      <p:sp>
        <p:nvSpPr>
          <p:cNvPr id="7171" name="Rectangle 3"/>
          <p:cNvSpPr>
            <a:spLocks noGrp="1" noChangeArrowheads="1"/>
          </p:cNvSpPr>
          <p:nvPr>
            <p:ph idx="1"/>
          </p:nvPr>
        </p:nvSpPr>
        <p:spPr>
          <a:xfrm>
            <a:off x="609600" y="1828800"/>
            <a:ext cx="7772400" cy="4419600"/>
          </a:xfrm>
        </p:spPr>
        <p:txBody>
          <a:bodyPr>
            <a:normAutofit/>
          </a:bodyPr>
          <a:lstStyle/>
          <a:p>
            <a:r>
              <a:rPr lang="en-US" b="1" dirty="0" smtClean="0"/>
              <a:t>Grantor’s retained interest is a</a:t>
            </a:r>
            <a:r>
              <a:rPr lang="en-US" b="1" i="1" dirty="0" smtClean="0"/>
              <a:t> Possibility of </a:t>
            </a:r>
            <a:r>
              <a:rPr lang="en-US" b="1" i="1" dirty="0" err="1" smtClean="0"/>
              <a:t>Reverter</a:t>
            </a:r>
            <a:endParaRPr lang="en-US" b="1" i="1" dirty="0" smtClean="0"/>
          </a:p>
          <a:p>
            <a:endParaRPr lang="en-US" b="1" i="1" dirty="0"/>
          </a:p>
          <a:p>
            <a:pPr lvl="1"/>
            <a:r>
              <a:rPr lang="en-US" b="1" dirty="0" smtClean="0"/>
              <a:t>Automatic divestment when condition breached</a:t>
            </a:r>
            <a:br>
              <a:rPr lang="en-US" b="1" dirty="0" smtClean="0"/>
            </a:br>
            <a:endParaRPr lang="en-US" b="1" dirty="0" smtClean="0"/>
          </a:p>
          <a:p>
            <a:pPr lvl="1"/>
            <a:r>
              <a:rPr lang="en-US" b="1" dirty="0" smtClean="0"/>
              <a:t>But court action may be needed if grantee does not leave voluntarily.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dirty="0"/>
              <a:t>2</a:t>
            </a:r>
            <a:r>
              <a:rPr lang="en-US" b="1" dirty="0" smtClean="0"/>
              <a:t>. Fee Simple Subject to (on) a Condition Subsequent</a:t>
            </a:r>
          </a:p>
        </p:txBody>
      </p:sp>
      <p:sp>
        <p:nvSpPr>
          <p:cNvPr id="8195" name="Rectangle 3"/>
          <p:cNvSpPr>
            <a:spLocks noGrp="1" noChangeArrowheads="1"/>
          </p:cNvSpPr>
          <p:nvPr>
            <p:ph idx="1"/>
          </p:nvPr>
        </p:nvSpPr>
        <p:spPr>
          <a:xfrm>
            <a:off x="304800" y="2017713"/>
            <a:ext cx="8574088" cy="4687887"/>
          </a:xfrm>
        </p:spPr>
        <p:txBody>
          <a:bodyPr/>
          <a:lstStyle/>
          <a:p>
            <a:r>
              <a:rPr lang="en-US" sz="2800" b="1" dirty="0" smtClean="0"/>
              <a:t>“To A and his heirs but if alcohol is sold on the premises, the grantor may reenter and claim the land.”</a:t>
            </a:r>
          </a:p>
          <a:p>
            <a:pPr marL="118872" indent="0" eaLnBrk="1" hangingPunct="1">
              <a:buNone/>
            </a:pPr>
            <a:endParaRPr lang="en-US" sz="2800" b="1" dirty="0" smtClean="0"/>
          </a:p>
          <a:p>
            <a:pPr lvl="1"/>
            <a:r>
              <a:rPr lang="en-US" sz="2400" b="1" dirty="0" smtClean="0"/>
              <a:t>Words of Purchase = “To A”</a:t>
            </a:r>
          </a:p>
          <a:p>
            <a:pPr lvl="1"/>
            <a:r>
              <a:rPr lang="en-US" sz="2400" b="1" dirty="0" smtClean="0"/>
              <a:t>Words of Limitation – Fee Simple = “and his heirs”</a:t>
            </a:r>
          </a:p>
          <a:p>
            <a:pPr lvl="1"/>
            <a:r>
              <a:rPr lang="en-US" sz="2400" b="1" dirty="0" smtClean="0"/>
              <a:t>Words of Limitation – Condition Subsequent = “but if alcohol is sold on the premises, the owner may reenter and claim the land.”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dirty="0"/>
              <a:t>2</a:t>
            </a:r>
            <a:r>
              <a:rPr lang="en-US" b="1" dirty="0" smtClean="0"/>
              <a:t>. Fee Simple Subject to (on) a Condition Subsequent</a:t>
            </a:r>
          </a:p>
        </p:txBody>
      </p:sp>
      <p:sp>
        <p:nvSpPr>
          <p:cNvPr id="9219" name="Rectangle 3"/>
          <p:cNvSpPr>
            <a:spLocks noGrp="1" noChangeArrowheads="1"/>
          </p:cNvSpPr>
          <p:nvPr>
            <p:ph idx="1"/>
          </p:nvPr>
        </p:nvSpPr>
        <p:spPr>
          <a:xfrm>
            <a:off x="457200" y="1828800"/>
            <a:ext cx="8116888" cy="4191000"/>
          </a:xfrm>
        </p:spPr>
        <p:txBody>
          <a:bodyPr/>
          <a:lstStyle/>
          <a:p>
            <a:r>
              <a:rPr lang="en-US" b="1" dirty="0" smtClean="0"/>
              <a:t>“Magic” words of limitation to create a condition subsequent:</a:t>
            </a:r>
          </a:p>
          <a:p>
            <a:pPr lvl="1"/>
            <a:r>
              <a:rPr lang="en-US" b="1" dirty="0" smtClean="0"/>
              <a:t>“but if [condition occurs], then”</a:t>
            </a:r>
          </a:p>
          <a:p>
            <a:pPr lvl="1"/>
            <a:r>
              <a:rPr lang="en-US" b="1" dirty="0" smtClean="0"/>
              <a:t>“provided that if [condition occurs], then”</a:t>
            </a:r>
          </a:p>
          <a:p>
            <a:pPr lvl="1"/>
            <a:r>
              <a:rPr lang="en-US" b="1" dirty="0" smtClean="0"/>
              <a:t>“on the condition that if [condition occurs], then”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dirty="0"/>
              <a:t>2</a:t>
            </a:r>
            <a:r>
              <a:rPr lang="en-US" b="1" dirty="0" smtClean="0"/>
              <a:t>. Fee Simple Subject to (on) a Condition Subsequent</a:t>
            </a:r>
          </a:p>
        </p:txBody>
      </p:sp>
      <p:sp>
        <p:nvSpPr>
          <p:cNvPr id="10243" name="Rectangle 3"/>
          <p:cNvSpPr>
            <a:spLocks noGrp="1" noChangeArrowheads="1"/>
          </p:cNvSpPr>
          <p:nvPr>
            <p:ph idx="1"/>
          </p:nvPr>
        </p:nvSpPr>
        <p:spPr>
          <a:xfrm>
            <a:off x="762000" y="1752600"/>
            <a:ext cx="8116888" cy="4191000"/>
          </a:xfrm>
        </p:spPr>
        <p:txBody>
          <a:bodyPr/>
          <a:lstStyle/>
          <a:p>
            <a:r>
              <a:rPr lang="en-US" b="1" dirty="0"/>
              <a:t>Grantor’s retained interest is</a:t>
            </a:r>
            <a:r>
              <a:rPr lang="en-US" b="1" dirty="0" smtClean="0"/>
              <a:t>:</a:t>
            </a:r>
          </a:p>
          <a:p>
            <a:pPr marL="118872" indent="0">
              <a:buNone/>
            </a:pPr>
            <a:endParaRPr lang="en-US" b="1" dirty="0"/>
          </a:p>
          <a:p>
            <a:pPr lvl="1"/>
            <a:r>
              <a:rPr lang="en-US" b="1" dirty="0" smtClean="0"/>
              <a:t>Right </a:t>
            </a:r>
            <a:r>
              <a:rPr lang="en-US" b="1" dirty="0"/>
              <a:t>to </a:t>
            </a:r>
            <a:r>
              <a:rPr lang="en-US" b="1" dirty="0" smtClean="0"/>
              <a:t>Reenter, or</a:t>
            </a:r>
            <a:endParaRPr lang="en-US" b="1" dirty="0"/>
          </a:p>
          <a:p>
            <a:pPr lvl="1"/>
            <a:r>
              <a:rPr lang="en-US" b="1" dirty="0"/>
              <a:t>Power of </a:t>
            </a:r>
            <a:r>
              <a:rPr lang="en-US" b="1" dirty="0" smtClean="0"/>
              <a:t>Termination</a:t>
            </a:r>
            <a:br>
              <a:rPr lang="en-US" b="1" dirty="0" smtClean="0"/>
            </a:br>
            <a:endParaRPr lang="en-US" b="1" dirty="0" smtClean="0"/>
          </a:p>
          <a:p>
            <a:pPr lvl="1"/>
            <a:r>
              <a:rPr lang="en-US" b="1" dirty="0" smtClean="0"/>
              <a:t>Divestment requires grantor’s affirmative act.</a:t>
            </a:r>
          </a:p>
          <a:p>
            <a:pPr lvl="2"/>
            <a:r>
              <a:rPr lang="en-US" b="1" dirty="0" smtClean="0"/>
              <a:t>Interest could be lost by waiver or estoppel.</a:t>
            </a:r>
          </a:p>
          <a:p>
            <a:pPr lvl="1"/>
            <a:endParaRPr lang="en-US" b="1" dirty="0"/>
          </a:p>
          <a:p>
            <a:pPr lvl="1"/>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_nmn17tAGHAM/R7P0j-RdJeI/AAAAAAAAAhc/1hg01aHAESY/s320/HappyValentinesDa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799"/>
            <a:ext cx="6896100" cy="627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241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393</TotalTime>
  <Words>854</Words>
  <Application>Microsoft Office PowerPoint</Application>
  <PresentationFormat>On-screen Show (4:3)</PresentationFormat>
  <Paragraphs>136</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Corbel</vt:lpstr>
      <vt:lpstr>Tahoma</vt:lpstr>
      <vt:lpstr>Wingdings</vt:lpstr>
      <vt:lpstr>Wingdings 2</vt:lpstr>
      <vt:lpstr>Wingdings 3</vt:lpstr>
      <vt:lpstr>Module</vt:lpstr>
      <vt:lpstr>   Defeasible Estates</vt:lpstr>
      <vt:lpstr>Defeasible Estates</vt:lpstr>
      <vt:lpstr>1. Fee Simple Determinable</vt:lpstr>
      <vt:lpstr>1. Fee Simple Determinable</vt:lpstr>
      <vt:lpstr>1. Fee Simple Determinable</vt:lpstr>
      <vt:lpstr>2. Fee Simple Subject to (on) a Condition Subsequent</vt:lpstr>
      <vt:lpstr>2. Fee Simple Subject to (on) a Condition Subsequent</vt:lpstr>
      <vt:lpstr>2. Fee Simple Subject to (on) a Condition Subsequent</vt:lpstr>
      <vt:lpstr>PowerPoint Presentation</vt:lpstr>
      <vt:lpstr>   Defeasible Estates [continued]</vt:lpstr>
      <vt:lpstr>Review</vt:lpstr>
      <vt:lpstr>3. Fee Simple Subject to Executory Limitation</vt:lpstr>
      <vt:lpstr>3. Fee Simple Subject to Executory Limitation</vt:lpstr>
      <vt:lpstr>Oldfield v. Stoeco Homes</vt:lpstr>
      <vt:lpstr>Roberts v. Rhodes</vt:lpstr>
      <vt:lpstr>Roberts v. Rhodes</vt:lpstr>
      <vt:lpstr>Johnson v. City of Wheat Ridge</vt:lpstr>
      <vt:lpstr>Leeco Gas v. County of Nueces</vt:lpstr>
      <vt:lpstr>Leeco Gas v. County of Nueces</vt:lpstr>
      <vt:lpstr>Leeco Gas v. County of Nueces</vt:lpstr>
      <vt:lpstr>Defeasible Estates Problems [pp. 299-300]</vt:lpstr>
      <vt:lpstr>   Defeasible Estates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Defeasible Estates</dc:title>
  <dc:creator>Gerry W. Beyer</dc:creator>
  <cp:lastModifiedBy>Gerry Beyer</cp:lastModifiedBy>
  <cp:revision>40</cp:revision>
  <dcterms:created xsi:type="dcterms:W3CDTF">2003-10-10T00:14:37Z</dcterms:created>
  <dcterms:modified xsi:type="dcterms:W3CDTF">2015-02-11T18:48:54Z</dcterms:modified>
</cp:coreProperties>
</file>