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9" r:id="rId22"/>
    <p:sldId id="276" r:id="rId23"/>
    <p:sldId id="277" r:id="rId24"/>
    <p:sldId id="278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BA9316-6D4D-4EF0-B7D9-56054AF3DCFD}" type="datetimeFigureOut">
              <a:rPr lang="en-US" smtClean="0"/>
              <a:t>2/2/2012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E3064E-2653-4660-A75B-46FCFF463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835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3064E-2653-4660-A75B-46FCFF4634A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549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2/2/2012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en.loadtr.com/Map_of_The_Roman_Empire-404526.htm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396" y="843886"/>
            <a:ext cx="8286465" cy="2922896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Private Interests in Land</a:t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4800" dirty="0" smtClean="0"/>
              <a:t>Introduction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 of Free Tenure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Serjeanty</a:t>
            </a:r>
            <a:endParaRPr lang="en-US" b="1" dirty="0"/>
          </a:p>
        </p:txBody>
      </p:sp>
      <p:pic>
        <p:nvPicPr>
          <p:cNvPr id="9218" name="Picture 2" descr="http://www.castlesandmanorhouses.com/pics/medieval-clothing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72" y="1985702"/>
            <a:ext cx="4227726" cy="4650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785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 of Free Tenure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Frankalmoin</a:t>
            </a:r>
            <a:endParaRPr lang="en-US" b="1" dirty="0"/>
          </a:p>
          <a:p>
            <a:endParaRPr lang="en-US" dirty="0"/>
          </a:p>
        </p:txBody>
      </p:sp>
      <p:pic>
        <p:nvPicPr>
          <p:cNvPr id="10242" name="Picture 2" descr="http://www.hanscomfamily.com/wp-content/uploads/2010/01/Benozzo_Gozzoli_004a-Thomas-Aquain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1749" y="1756367"/>
            <a:ext cx="4214930" cy="4643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15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 of Free Tenure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Socage</a:t>
            </a:r>
            <a:endParaRPr lang="en-US" b="1" dirty="0"/>
          </a:p>
        </p:txBody>
      </p:sp>
      <p:pic>
        <p:nvPicPr>
          <p:cNvPr id="11266" name="Picture 2" descr="http://www.historyforkids.org/learn/economy/farming/pictures/reap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167" y="1936204"/>
            <a:ext cx="4934993" cy="4700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96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Incidents of Tenure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Homage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0798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Incidents of Tenure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Homage</a:t>
            </a:r>
          </a:p>
          <a:p>
            <a:r>
              <a:rPr lang="en-US" b="1" dirty="0" smtClean="0"/>
              <a:t>2.  Fealty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7043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Incidents of Tenure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Homage</a:t>
            </a:r>
          </a:p>
          <a:p>
            <a:r>
              <a:rPr lang="en-US" b="1" dirty="0" smtClean="0"/>
              <a:t>2.  Fealty</a:t>
            </a:r>
          </a:p>
          <a:p>
            <a:r>
              <a:rPr lang="en-US" b="1" dirty="0" smtClean="0"/>
              <a:t>3.  Aids (financial support)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2399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Incidents of Tenure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Homage</a:t>
            </a:r>
          </a:p>
          <a:p>
            <a:r>
              <a:rPr lang="en-US" b="1" dirty="0" smtClean="0"/>
              <a:t>2.  Fealty</a:t>
            </a:r>
          </a:p>
          <a:p>
            <a:r>
              <a:rPr lang="en-US" b="1" dirty="0" smtClean="0"/>
              <a:t>3.  Aids (financial support)</a:t>
            </a:r>
          </a:p>
          <a:p>
            <a:r>
              <a:rPr lang="en-US" b="1" dirty="0" smtClean="0"/>
              <a:t>4.  Escheat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2565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Incidents of Tenure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Homage</a:t>
            </a:r>
          </a:p>
          <a:p>
            <a:r>
              <a:rPr lang="en-US" b="1" dirty="0" smtClean="0"/>
              <a:t>2.  Fealty</a:t>
            </a:r>
          </a:p>
          <a:p>
            <a:r>
              <a:rPr lang="en-US" b="1" dirty="0" smtClean="0"/>
              <a:t>3.  Aids (financial support)</a:t>
            </a:r>
          </a:p>
          <a:p>
            <a:r>
              <a:rPr lang="en-US" b="1" dirty="0" smtClean="0"/>
              <a:t>4.  Escheat</a:t>
            </a:r>
          </a:p>
          <a:p>
            <a:r>
              <a:rPr lang="en-US" b="1" dirty="0" smtClean="0"/>
              <a:t>5.  Relief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6907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Incidents of Tenure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Homage</a:t>
            </a:r>
          </a:p>
          <a:p>
            <a:r>
              <a:rPr lang="en-US" b="1" dirty="0" smtClean="0"/>
              <a:t>2.  Fealty</a:t>
            </a:r>
          </a:p>
          <a:p>
            <a:r>
              <a:rPr lang="en-US" b="1" dirty="0" smtClean="0"/>
              <a:t>3.  Aids (financial support)</a:t>
            </a:r>
          </a:p>
          <a:p>
            <a:r>
              <a:rPr lang="en-US" b="1" dirty="0" smtClean="0"/>
              <a:t>4.  Escheat</a:t>
            </a:r>
          </a:p>
          <a:p>
            <a:r>
              <a:rPr lang="en-US" b="1" dirty="0" smtClean="0"/>
              <a:t>5.  Relief</a:t>
            </a:r>
          </a:p>
          <a:p>
            <a:r>
              <a:rPr lang="en-US" b="1" dirty="0" smtClean="0"/>
              <a:t>6.  </a:t>
            </a:r>
            <a:r>
              <a:rPr lang="en-US" b="1" dirty="0" err="1" smtClean="0"/>
              <a:t>Wardship</a:t>
            </a:r>
            <a:endParaRPr lang="en-US" b="1" dirty="0" smtClean="0"/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9430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Common Incidents of Free Tenures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Homage</a:t>
            </a:r>
          </a:p>
          <a:p>
            <a:r>
              <a:rPr lang="en-US" b="1" dirty="0" smtClean="0"/>
              <a:t>2.  Fealty</a:t>
            </a:r>
          </a:p>
          <a:p>
            <a:r>
              <a:rPr lang="en-US" b="1" dirty="0" smtClean="0"/>
              <a:t>3.  Aids (financial support)</a:t>
            </a:r>
          </a:p>
          <a:p>
            <a:r>
              <a:rPr lang="en-US" b="1" dirty="0" smtClean="0"/>
              <a:t>4.  Escheat</a:t>
            </a:r>
          </a:p>
          <a:p>
            <a:r>
              <a:rPr lang="en-US" b="1" dirty="0" smtClean="0"/>
              <a:t>5.  Relief</a:t>
            </a:r>
          </a:p>
          <a:p>
            <a:r>
              <a:rPr lang="en-US" b="1" dirty="0" smtClean="0"/>
              <a:t>6.  </a:t>
            </a:r>
            <a:r>
              <a:rPr lang="en-US" b="1" dirty="0" err="1" smtClean="0"/>
              <a:t>Wardship</a:t>
            </a:r>
            <a:endParaRPr lang="en-US" b="1" dirty="0" smtClean="0"/>
          </a:p>
          <a:p>
            <a:r>
              <a:rPr lang="en-US" b="1" dirty="0" smtClean="0"/>
              <a:t>7.  Marriage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8116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 Empire Flourishes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Roman Empire Image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0185" y="1752031"/>
            <a:ext cx="6432977" cy="4824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62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Unfree</a:t>
            </a:r>
            <a:r>
              <a:rPr lang="en-US" dirty="0" smtClean="0"/>
              <a:t> Tenures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Villeins</a:t>
            </a:r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Copyholders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5976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396" y="843886"/>
            <a:ext cx="8286465" cy="292289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 smtClean="0"/>
              <a:t>Private Interests in Land</a:t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4800" dirty="0" smtClean="0"/>
              <a:t>Introduction</a:t>
            </a:r>
            <a:br>
              <a:rPr lang="en-US" sz="4800" dirty="0" smtClean="0"/>
            </a:br>
            <a:r>
              <a:rPr lang="en-US" sz="3600" dirty="0" smtClean="0"/>
              <a:t>[continued]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1069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“Modern” English Developments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1660 – Statute of Tenures</a:t>
            </a:r>
          </a:p>
          <a:p>
            <a:pPr lvl="1"/>
            <a:r>
              <a:rPr lang="en-US" b="1" dirty="0" smtClean="0"/>
              <a:t>Many feudal incidents changed into mere monetary duties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1925 – Property Legislation</a:t>
            </a:r>
          </a:p>
          <a:p>
            <a:pPr lvl="1"/>
            <a:r>
              <a:rPr lang="en-US" b="1" dirty="0" smtClean="0"/>
              <a:t>All feudal incidents abolished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4442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Tenure in the U.S.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English grants</a:t>
            </a:r>
          </a:p>
          <a:p>
            <a:pPr lvl="1"/>
            <a:r>
              <a:rPr lang="en-US" b="1" dirty="0" smtClean="0"/>
              <a:t>“free and common </a:t>
            </a:r>
            <a:r>
              <a:rPr lang="en-US" b="1" dirty="0" err="1" smtClean="0"/>
              <a:t>socage</a:t>
            </a:r>
            <a:r>
              <a:rPr lang="en-US" b="1" dirty="0" smtClean="0"/>
              <a:t>”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After Revolution</a:t>
            </a:r>
          </a:p>
          <a:p>
            <a:pPr lvl="1"/>
            <a:r>
              <a:rPr lang="en-US" b="1" dirty="0" smtClean="0"/>
              <a:t>Abolish all feudal tenures</a:t>
            </a:r>
          </a:p>
          <a:p>
            <a:pPr lvl="1"/>
            <a:r>
              <a:rPr lang="en-US" b="1" dirty="0" smtClean="0"/>
              <a:t>Treat all land as free</a:t>
            </a:r>
          </a:p>
          <a:p>
            <a:pPr lvl="1"/>
            <a:r>
              <a:rPr lang="en-US" b="1" dirty="0" smtClean="0"/>
              <a:t>Ignore (presumably, all free)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472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In re O’Connor’s Estate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pic>
        <p:nvPicPr>
          <p:cNvPr id="12292" name="Picture 4" descr="http://www.welldrilling.com/Nebraska%20Countie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623" y="1729782"/>
            <a:ext cx="7381875" cy="3771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753135" y="5779405"/>
            <a:ext cx="1640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Adams County</a:t>
            </a:r>
            <a:endParaRPr lang="en-US" b="1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4573520" y="4735773"/>
            <a:ext cx="994767" cy="10436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569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 Empire Collapses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http://4.bp.blogspot.com/_RpqXqo6GM7s/S9-gtpcAfPI/AAAAAAAAA10/ymx3SbktAYM/s1600/Fall+of+Roman+Empire+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881" y="2173333"/>
            <a:ext cx="8448176" cy="357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380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Rise of Feudalism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 descr="http://library.thinkquest.org/2834/gather/darkage/feuda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720" y="2057967"/>
            <a:ext cx="6296784" cy="4056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365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Overlords provide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100" name="Picture 4" descr="http://merryfarmer.files.wordpress.com/2011/09/carcassonn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935" y="1781031"/>
            <a:ext cx="6123297" cy="4592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41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Norman Conquest -- 1066</a:t>
            </a:r>
            <a:endParaRPr lang="en-US" dirty="0"/>
          </a:p>
        </p:txBody>
      </p:sp>
      <p:pic>
        <p:nvPicPr>
          <p:cNvPr id="5122" name="Picture 2" descr="http://www.milartgl.com/Images_b/b_the_battle_of_hastings_14_oct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072" y="1679551"/>
            <a:ext cx="5970339" cy="3765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93325" y="5745706"/>
            <a:ext cx="32330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Battle of Hastings</a:t>
            </a:r>
          </a:p>
          <a:p>
            <a:pPr algn="ctr"/>
            <a:r>
              <a:rPr lang="en-US" b="1" dirty="0" smtClean="0"/>
              <a:t>William the Conqueror prevails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6290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English Feudalism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 descr="http://british-studies.narod.ru/section2/class9/societ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0" y="1624036"/>
            <a:ext cx="4572000" cy="481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853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Statute of </a:t>
            </a:r>
            <a:r>
              <a:rPr lang="en-US" dirty="0" err="1" smtClean="0"/>
              <a:t>Quia</a:t>
            </a:r>
            <a:r>
              <a:rPr lang="en-US" dirty="0" smtClean="0"/>
              <a:t> </a:t>
            </a:r>
            <a:r>
              <a:rPr lang="en-US" dirty="0" err="1" smtClean="0"/>
              <a:t>Emptores</a:t>
            </a:r>
            <a:r>
              <a:rPr lang="en-US" dirty="0" smtClean="0"/>
              <a:t> 1290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170" name="Picture 2" descr="http://www.ll.georgetown.edu/kiosk/media/landGrants/imag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886" y="1820838"/>
            <a:ext cx="6000750" cy="398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138984" y="5802287"/>
            <a:ext cx="34231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Abolishes subinfeudation</a:t>
            </a:r>
          </a:p>
          <a:p>
            <a:pPr algn="ctr"/>
            <a:r>
              <a:rPr lang="en-US" b="1" dirty="0" smtClean="0"/>
              <a:t>Conveyance now by substitution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85803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Forms of Free Tenure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Knight Service</a:t>
            </a:r>
            <a:endParaRPr lang="en-US" b="1" dirty="0"/>
          </a:p>
        </p:txBody>
      </p:sp>
      <p:pic>
        <p:nvPicPr>
          <p:cNvPr id="8194" name="Picture 2" descr="http://perioddrama.com/Articles/Knighthood/knight%20on%20hors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3390" y="2581854"/>
            <a:ext cx="5230267" cy="3922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866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778</TotalTime>
  <Words>266</Words>
  <Application>Microsoft Office PowerPoint</Application>
  <PresentationFormat>On-screen Show (4:3)</PresentationFormat>
  <Paragraphs>77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Module</vt:lpstr>
      <vt:lpstr>Private Interests in Land  Introduction</vt:lpstr>
      <vt:lpstr>Roman Empire Flourishes</vt:lpstr>
      <vt:lpstr>Roman Empire Collapses</vt:lpstr>
      <vt:lpstr>Rise of Feudalism</vt:lpstr>
      <vt:lpstr>Overlords provide protection</vt:lpstr>
      <vt:lpstr>Norman Conquest -- 1066</vt:lpstr>
      <vt:lpstr>English Feudalism</vt:lpstr>
      <vt:lpstr>Statute of Quia Emptores 1290</vt:lpstr>
      <vt:lpstr>Forms of Free Tenure</vt:lpstr>
      <vt:lpstr>Forms of Free Tenure</vt:lpstr>
      <vt:lpstr>Forms of Free Tenure</vt:lpstr>
      <vt:lpstr>Forms of Free Tenure</vt:lpstr>
      <vt:lpstr>Common Incidents of Tenure</vt:lpstr>
      <vt:lpstr>Common Incidents of Tenure</vt:lpstr>
      <vt:lpstr>Common Incidents of Tenure</vt:lpstr>
      <vt:lpstr>Common Incidents of Tenure</vt:lpstr>
      <vt:lpstr>Common Incidents of Tenure</vt:lpstr>
      <vt:lpstr>Common Incidents of Tenure</vt:lpstr>
      <vt:lpstr>Common Incidents of Free Tenures</vt:lpstr>
      <vt:lpstr>Unfree Tenures</vt:lpstr>
      <vt:lpstr>Private Interests in Land  Introduction [continued]</vt:lpstr>
      <vt:lpstr>“Modern” English Developments</vt:lpstr>
      <vt:lpstr>Tenure in the U.S.</vt:lpstr>
      <vt:lpstr>In re O’Connor’s Estate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W. Beyer</cp:lastModifiedBy>
  <cp:revision>52</cp:revision>
  <dcterms:created xsi:type="dcterms:W3CDTF">2010-08-22T16:14:53Z</dcterms:created>
  <dcterms:modified xsi:type="dcterms:W3CDTF">2012-02-02T16:41:11Z</dcterms:modified>
</cp:coreProperties>
</file>