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69" r:id="rId2"/>
    <p:sldId id="260" r:id="rId3"/>
    <p:sldId id="261" r:id="rId4"/>
    <p:sldId id="262" r:id="rId5"/>
    <p:sldId id="263" r:id="rId6"/>
    <p:sldId id="264" r:id="rId7"/>
    <p:sldId id="265" r:id="rId8"/>
    <p:sldId id="259" r:id="rId9"/>
    <p:sldId id="256" r:id="rId10"/>
    <p:sldId id="267" r:id="rId11"/>
    <p:sldId id="266" r:id="rId12"/>
    <p:sldId id="268" r:id="rId13"/>
    <p:sldId id="258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37" autoAdjust="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0B670F-BEF7-4284-B5B8-F91F24A8B04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F7FA6-5EF6-401B-8D54-972F12425B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D41DE3-C938-4C36-A466-D64FC76489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AA5CFC-A619-4B9F-9D24-1459D48521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73EDB0-34B0-4BFB-8242-5613C9AD10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9CA96-A839-4357-A1FA-76A796BE59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E41F67-098F-49C5-8F4B-D2ABDEB80D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D57F16-9CDC-4E9A-9D76-4D18EE120F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DF931-E9AF-4513-B271-170592292E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16BF2-9589-4753-9492-437417B671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F0D442FE-B09A-42E0-80F2-481135CF04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60E16F3D-7B02-413C-9C94-3DA3092F71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57</a:t>
            </a:r>
            <a:r>
              <a:rPr lang="en-US" baseline="30000" dirty="0" smtClean="0"/>
              <a:t>th</a:t>
            </a:r>
            <a:r>
              <a:rPr lang="en-US" dirty="0" smtClean="0"/>
              <a:t> Grammy Awards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 did you think of the Awards show?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Did not watch and do not care.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Great to see AC/DC perform </a:t>
            </a:r>
            <a:r>
              <a:rPr lang="en-US" b="1" i="1" dirty="0" smtClean="0"/>
              <a:t>Highway to Hell</a:t>
            </a:r>
            <a:r>
              <a:rPr lang="en-US" b="1" dirty="0" smtClean="0"/>
              <a:t>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Always fun to see Kim and </a:t>
            </a:r>
            <a:r>
              <a:rPr lang="en-US" b="1" dirty="0" err="1" smtClean="0"/>
              <a:t>Kayne</a:t>
            </a:r>
            <a:r>
              <a:rPr lang="en-US" b="1" dirty="0" smtClean="0"/>
              <a:t>.</a:t>
            </a:r>
            <a:endParaRPr lang="en-US" b="1" dirty="0" smtClean="0"/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Sam Smith is awesome!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Disappointed that </a:t>
            </a:r>
            <a:r>
              <a:rPr lang="en-US" b="1" dirty="0" err="1" smtClean="0"/>
              <a:t>FFDP</a:t>
            </a:r>
            <a:r>
              <a:rPr lang="en-US" b="1" dirty="0" smtClean="0"/>
              <a:t> was not even nominated for </a:t>
            </a:r>
            <a:r>
              <a:rPr lang="en-US" b="1" i="1" dirty="0" smtClean="0"/>
              <a:t>Wrong Side of Heaven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3997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7477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500" b="1" dirty="0" smtClean="0"/>
              <a:t>Fee Simple Absolute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idx="1"/>
          </p:nvPr>
        </p:nvSpPr>
        <p:spPr>
          <a:xfrm>
            <a:off x="304800" y="1775191"/>
            <a:ext cx="8610600" cy="4625609"/>
          </a:xfrm>
        </p:spPr>
        <p:txBody>
          <a:bodyPr/>
          <a:lstStyle/>
          <a:p>
            <a:pPr eaLnBrk="1" hangingPunct="1"/>
            <a:r>
              <a:rPr lang="en-US" b="1" dirty="0" smtClean="0"/>
              <a:t>Largest estate known at common law (biggest bundle of sticks).</a:t>
            </a:r>
          </a:p>
          <a:p>
            <a:pPr marL="118872" indent="0" eaLnBrk="1" hangingPunct="1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Present right to possess</a:t>
            </a:r>
          </a:p>
          <a:p>
            <a:pPr lvl="1"/>
            <a:r>
              <a:rPr lang="en-US" b="1" dirty="0" smtClean="0"/>
              <a:t>Right to possess until death</a:t>
            </a:r>
          </a:p>
          <a:p>
            <a:pPr lvl="1"/>
            <a:r>
              <a:rPr lang="en-US" b="1" dirty="0" smtClean="0"/>
              <a:t>No conditions on possession (except societal ones)</a:t>
            </a:r>
          </a:p>
          <a:p>
            <a:pPr lvl="1"/>
            <a:r>
              <a:rPr lang="en-US" b="1" dirty="0" smtClean="0"/>
              <a:t>Transferable inter vivos (gift or sell)</a:t>
            </a:r>
          </a:p>
          <a:p>
            <a:pPr lvl="1"/>
            <a:r>
              <a:rPr lang="en-US" b="1" dirty="0" smtClean="0"/>
              <a:t>Transferable at death (heirs or beneficiaries)</a:t>
            </a:r>
          </a:p>
        </p:txBody>
      </p:sp>
    </p:spTree>
    <p:extLst>
      <p:ext uri="{BB962C8B-B14F-4D97-AF65-F5344CB8AC3E}">
        <p14:creationId xmlns:p14="http://schemas.microsoft.com/office/powerpoint/2010/main" val="362188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7477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500" b="1" dirty="0" smtClean="0"/>
              <a:t>Fee Simple Absolute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“To A and his heirs.”</a:t>
            </a:r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“To A” = Words of Purchase</a:t>
            </a:r>
            <a:br>
              <a:rPr lang="en-US" b="1" dirty="0" smtClean="0"/>
            </a:br>
            <a:r>
              <a:rPr lang="en-US" b="1" dirty="0" smtClean="0"/>
              <a:t>                  [</a:t>
            </a:r>
            <a:r>
              <a:rPr lang="en-US" b="1" i="1" dirty="0" smtClean="0"/>
              <a:t>who</a:t>
            </a:r>
            <a:r>
              <a:rPr lang="en-US" b="1" dirty="0" smtClean="0"/>
              <a:t> takes]</a:t>
            </a:r>
            <a:br>
              <a:rPr lang="en-US" b="1" dirty="0" smtClean="0"/>
            </a:br>
            <a:r>
              <a:rPr lang="en-US" b="1" dirty="0" smtClean="0"/>
              <a:t>                  </a:t>
            </a:r>
            <a:r>
              <a:rPr lang="en-US" sz="2000" b="1" dirty="0" smtClean="0"/>
              <a:t>[does not mean grantee paid for land]</a:t>
            </a:r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“and his heirs” = Words of Limitation</a:t>
            </a:r>
            <a:br>
              <a:rPr lang="en-US" b="1" dirty="0" smtClean="0"/>
            </a:br>
            <a:r>
              <a:rPr lang="en-US" b="1" dirty="0" smtClean="0"/>
              <a:t>                                   [</a:t>
            </a:r>
            <a:r>
              <a:rPr lang="en-US" b="1" i="1" dirty="0" smtClean="0"/>
              <a:t>what</a:t>
            </a:r>
            <a:r>
              <a:rPr lang="en-US" b="1" dirty="0" smtClean="0"/>
              <a:t> is taken]</a:t>
            </a:r>
            <a:br>
              <a:rPr lang="en-US" b="1" dirty="0" smtClean="0"/>
            </a:br>
            <a:r>
              <a:rPr lang="en-US" b="1" dirty="0" smtClean="0"/>
              <a:t>                                   </a:t>
            </a:r>
            <a:r>
              <a:rPr lang="en-US" sz="2000" b="1" dirty="0" smtClean="0"/>
              <a:t>[heirs received nothing]</a:t>
            </a:r>
          </a:p>
        </p:txBody>
      </p:sp>
    </p:spTree>
    <p:extLst>
      <p:ext uri="{BB962C8B-B14F-4D97-AF65-F5344CB8AC3E}">
        <p14:creationId xmlns:p14="http://schemas.microsoft.com/office/powerpoint/2010/main" val="208380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Texas Property Code </a:t>
            </a:r>
            <a:r>
              <a:rPr lang="en-US" b="0" dirty="0" smtClean="0">
                <a:cs typeface="Tahoma" pitchFamily="34" charset="0"/>
              </a:rPr>
              <a:t>§ </a:t>
            </a:r>
            <a:r>
              <a:rPr lang="en-US" dirty="0" smtClean="0">
                <a:cs typeface="Tahoma" pitchFamily="34" charset="0"/>
              </a:rPr>
              <a:t>5.001</a:t>
            </a:r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543800" cy="3886200"/>
          </a:xfrm>
        </p:spPr>
        <p:txBody>
          <a:bodyPr/>
          <a:lstStyle/>
          <a:p>
            <a:pPr marL="0" indent="-457200" eaLnBrk="1" hangingPunct="1">
              <a:buNone/>
            </a:pPr>
            <a:r>
              <a:rPr lang="en-US" sz="2600" b="1" dirty="0" smtClean="0"/>
              <a:t>(a)  An estate in land that is conveyed or devised is a fee simple unless the estate is limited by express words or unless a lesser estate is conveyed or devised by construction or operation of law.  Words previously necessary at common law to transfer a fee simple estate are not necessary.</a:t>
            </a:r>
            <a:br>
              <a:rPr lang="en-US" sz="2600" b="1" dirty="0" smtClean="0"/>
            </a:br>
            <a:endParaRPr lang="en-US" sz="2600" b="1" dirty="0" smtClean="0"/>
          </a:p>
          <a:p>
            <a:pPr marL="0" indent="-548640" eaLnBrk="1" hangingPunct="1">
              <a:buNone/>
            </a:pPr>
            <a:r>
              <a:rPr lang="en-US" sz="2600" b="1" dirty="0" smtClean="0"/>
              <a:t>(b)  This section applies only to a conveyance occurring on or after February 5, 1840.</a:t>
            </a:r>
          </a:p>
        </p:txBody>
      </p:sp>
    </p:spTree>
    <p:extLst>
      <p:ext uri="{BB962C8B-B14F-4D97-AF65-F5344CB8AC3E}">
        <p14:creationId xmlns:p14="http://schemas.microsoft.com/office/powerpoint/2010/main" val="14480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Cole v. Steinlauf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“To A and assigns forever.”</a:t>
            </a:r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Does this create:</a:t>
            </a:r>
          </a:p>
          <a:p>
            <a:pPr eaLnBrk="1" hangingPunct="1"/>
            <a:endParaRPr lang="en-US" b="1" dirty="0"/>
          </a:p>
          <a:p>
            <a:pPr lvl="1"/>
            <a:r>
              <a:rPr lang="en-US" b="1" dirty="0" smtClean="0"/>
              <a:t>	fee simple absolute, or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	life estate?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19200"/>
            <a:ext cx="8077200" cy="2438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Freehold Estates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92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Real Property Interests (the “sticks”)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Duration – how long does interest last?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Forever</a:t>
            </a:r>
          </a:p>
          <a:p>
            <a:pPr lvl="1"/>
            <a:r>
              <a:rPr lang="en-US" b="1" dirty="0" smtClean="0"/>
              <a:t>Life only</a:t>
            </a:r>
          </a:p>
          <a:p>
            <a:pPr lvl="1"/>
            <a:r>
              <a:rPr lang="en-US" b="1" dirty="0" smtClean="0"/>
              <a:t>Fixed number of years</a:t>
            </a:r>
          </a:p>
          <a:p>
            <a:pPr lvl="1"/>
            <a:r>
              <a:rPr lang="en-US" b="1" dirty="0" smtClean="0"/>
              <a:t>Only as long as a condition satisfied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8492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Real Property Interests (the “sticks”)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Ability to Transfer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Inter Vivos</a:t>
            </a:r>
          </a:p>
          <a:p>
            <a:pPr lvl="2"/>
            <a:r>
              <a:rPr lang="en-US" b="1" dirty="0" smtClean="0"/>
              <a:t>Gift</a:t>
            </a:r>
          </a:p>
          <a:p>
            <a:pPr lvl="2"/>
            <a:r>
              <a:rPr lang="en-US" b="1" dirty="0" smtClean="0"/>
              <a:t>Sell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At Death</a:t>
            </a:r>
          </a:p>
          <a:p>
            <a:pPr lvl="2"/>
            <a:r>
              <a:rPr lang="en-US" b="1" dirty="0" smtClean="0"/>
              <a:t>To heirs (intestacy)</a:t>
            </a:r>
          </a:p>
          <a:p>
            <a:pPr lvl="2"/>
            <a:r>
              <a:rPr lang="en-US" b="1" dirty="0" smtClean="0"/>
              <a:t>To beneficiaries (will)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9591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Real Property Interests (the “sticks”)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Limitations on use of land</a:t>
            </a:r>
          </a:p>
        </p:txBody>
      </p:sp>
    </p:spTree>
    <p:extLst>
      <p:ext uri="{BB962C8B-B14F-4D97-AF65-F5344CB8AC3E}">
        <p14:creationId xmlns:p14="http://schemas.microsoft.com/office/powerpoint/2010/main" val="317720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Freehold Estates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Based on free tenures at common law.</a:t>
            </a:r>
          </a:p>
          <a:p>
            <a:endParaRPr lang="en-US" b="1" dirty="0"/>
          </a:p>
          <a:p>
            <a:r>
              <a:rPr lang="en-US" b="1" dirty="0" smtClean="0"/>
              <a:t>Owner has “</a:t>
            </a:r>
            <a:r>
              <a:rPr lang="en-US" b="1" dirty="0" err="1" smtClean="0"/>
              <a:t>seisin</a:t>
            </a:r>
            <a:r>
              <a:rPr lang="en-US" b="1" dirty="0" smtClean="0"/>
              <a:t>” – a right greater than possession (more than a tenant).</a:t>
            </a:r>
          </a:p>
          <a:p>
            <a:endParaRPr lang="en-US" b="1" dirty="0" smtClean="0"/>
          </a:p>
          <a:p>
            <a:r>
              <a:rPr lang="en-US" b="1" dirty="0" smtClean="0"/>
              <a:t>Transfer by “livery of </a:t>
            </a:r>
            <a:r>
              <a:rPr lang="en-US" b="1" dirty="0" err="1" smtClean="0"/>
              <a:t>seisin</a:t>
            </a:r>
            <a:r>
              <a:rPr lang="en-US" b="1" dirty="0" smtClean="0"/>
              <a:t>”</a:t>
            </a:r>
          </a:p>
          <a:p>
            <a:pPr lvl="1"/>
            <a:r>
              <a:rPr lang="en-US" b="1" dirty="0" smtClean="0"/>
              <a:t>“turf and twig”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1666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703" y="67235"/>
            <a:ext cx="8229600" cy="1252728"/>
          </a:xfrm>
        </p:spPr>
        <p:txBody>
          <a:bodyPr/>
          <a:lstStyle/>
          <a:p>
            <a:r>
              <a:rPr lang="en-US" dirty="0" smtClean="0"/>
              <a:t>Livery of </a:t>
            </a:r>
            <a:r>
              <a:rPr lang="en-US" dirty="0" err="1" smtClean="0"/>
              <a:t>seisin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8434" name="Picture 2" descr="http://familyhistory.files.wordpress.com/2008/08/turftw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541" y="1905000"/>
            <a:ext cx="6457950" cy="430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717491" y="2438400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grantor</a:t>
            </a:r>
            <a:endParaRPr lang="en-US" b="1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867400" y="2807732"/>
            <a:ext cx="2376838" cy="6974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8600" y="2438400"/>
            <a:ext cx="108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grantee</a:t>
            </a:r>
            <a:endParaRPr lang="en-US" b="1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72178" y="2807732"/>
            <a:ext cx="2961622" cy="6974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2931" y="4516433"/>
            <a:ext cx="12428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w</a:t>
            </a:r>
            <a:r>
              <a:rPr lang="en-US" sz="1600" b="1" dirty="0" smtClean="0"/>
              <a:t>itnesses</a:t>
            </a:r>
            <a:endParaRPr lang="en-US" sz="1600" b="1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94344" y="3733800"/>
            <a:ext cx="1286856" cy="7826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0"/>
          </p:cNvCxnSpPr>
          <p:nvPr/>
        </p:nvCxnSpPr>
        <p:spPr>
          <a:xfrm flipV="1">
            <a:off x="694344" y="3733800"/>
            <a:ext cx="1744056" cy="7826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0"/>
          </p:cNvCxnSpPr>
          <p:nvPr/>
        </p:nvCxnSpPr>
        <p:spPr>
          <a:xfrm flipV="1">
            <a:off x="694344" y="4419600"/>
            <a:ext cx="4334856" cy="968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72178" y="4516433"/>
            <a:ext cx="5552422" cy="3385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800600" y="1506071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</a:t>
            </a:r>
            <a:r>
              <a:rPr lang="en-US" b="1" dirty="0" smtClean="0"/>
              <a:t>wig</a:t>
            </a:r>
            <a:endParaRPr lang="en-US" b="1" dirty="0"/>
          </a:p>
        </p:txBody>
      </p:sp>
      <p:cxnSp>
        <p:nvCxnSpPr>
          <p:cNvPr id="24" name="Straight Arrow Connector 23"/>
          <p:cNvCxnSpPr>
            <a:stCxn id="22" idx="2"/>
          </p:cNvCxnSpPr>
          <p:nvPr/>
        </p:nvCxnSpPr>
        <p:spPr>
          <a:xfrm flipH="1">
            <a:off x="4648202" y="1875403"/>
            <a:ext cx="502815" cy="16297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661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Fee Simple Absolute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7477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500" b="1" dirty="0" smtClean="0"/>
              <a:t>Fee Simple Absolute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775191"/>
            <a:ext cx="8305800" cy="4625609"/>
          </a:xfrm>
        </p:spPr>
        <p:txBody>
          <a:bodyPr/>
          <a:lstStyle/>
          <a:p>
            <a:pPr marL="118872" indent="0" eaLnBrk="1" hangingPunct="1">
              <a:buNone/>
            </a:pPr>
            <a:endParaRPr lang="en-US" b="1" dirty="0" smtClean="0"/>
          </a:p>
        </p:txBody>
      </p:sp>
      <p:pic>
        <p:nvPicPr>
          <p:cNvPr id="4101" name="Picture 5" descr="http://photos.igougo.com/images/p553359-Moss_Landing-The_Whole_Enchilad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6419850" cy="4808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496</TotalTime>
  <Words>334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Corbel</vt:lpstr>
      <vt:lpstr>Tahoma</vt:lpstr>
      <vt:lpstr>Wingdings</vt:lpstr>
      <vt:lpstr>Wingdings 2</vt:lpstr>
      <vt:lpstr>Wingdings 3</vt:lpstr>
      <vt:lpstr>Module</vt:lpstr>
      <vt:lpstr>57th Grammy Awards</vt:lpstr>
      <vt:lpstr>Freehold Estates  Introduction</vt:lpstr>
      <vt:lpstr>Characteristics of Real Property Interests (the “sticks”)</vt:lpstr>
      <vt:lpstr>Characteristics of Real Property Interests (the “sticks”)</vt:lpstr>
      <vt:lpstr>Characteristics of Real Property Interests (the “sticks”)</vt:lpstr>
      <vt:lpstr>Freehold Estates</vt:lpstr>
      <vt:lpstr>Livery of seisin</vt:lpstr>
      <vt:lpstr>Fee Simple Absolute</vt:lpstr>
      <vt:lpstr>Fee Simple Absolute </vt:lpstr>
      <vt:lpstr>Fee Simple Absolute </vt:lpstr>
      <vt:lpstr>Fee Simple Absolute </vt:lpstr>
      <vt:lpstr>Texas Property Code § 5.001</vt:lpstr>
      <vt:lpstr>Cole v. Steinlauf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 Simple Absolute</dc:title>
  <dc:creator>Gerry W. Beyer</dc:creator>
  <cp:lastModifiedBy>Gerry Beyer</cp:lastModifiedBy>
  <cp:revision>14</cp:revision>
  <cp:lastPrinted>1601-01-01T00:00:00Z</cp:lastPrinted>
  <dcterms:created xsi:type="dcterms:W3CDTF">2003-10-02T15:25:06Z</dcterms:created>
  <dcterms:modified xsi:type="dcterms:W3CDTF">2015-02-09T18:30:03Z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