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57" r:id="rId19"/>
    <p:sldId id="260" r:id="rId20"/>
    <p:sldId id="259" r:id="rId21"/>
    <p:sldId id="280" r:id="rId22"/>
    <p:sldId id="281" r:id="rId23"/>
    <p:sldId id="261" r:id="rId24"/>
    <p:sldId id="262" r:id="rId25"/>
    <p:sldId id="282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3C468A-5ECC-4217-9CF7-73424DC34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65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2D89DF-06DF-4DA9-B4DF-6EF654D0945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http://www.scripophily.net/asumtab.html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C95BED-A0D8-4CA7-8708-0A3FB4E1A779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http://www.scripophily.net/asumtab.html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CEE2-CCA3-45EF-9ACC-61D97416DF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2BA6D-34AB-4813-8A34-663CD6B65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76797-3175-4EB2-A05E-78B2E39D71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92DFD-2C6A-45EC-BAD7-47FE64FF2C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0BEC0-ABFB-472A-AE2D-968DB72B2A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46453-899F-4841-8FA6-8A9E5FDBA0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83423-A9A3-4548-8BD7-AFCE13A517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85685-28F8-4367-BA44-B48CE5DF29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B54D4-07FA-427E-9C8A-23551B5ADA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612F2-C823-4958-9480-16403FDC2B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7FDA3BE7-C27B-4C2B-B616-0A1F488DD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E92062FA-3276-4939-AC87-B35E878E10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8077200" cy="2743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b="1" dirty="0" smtClean="0"/>
              <a:t>Donative Transfers</a:t>
            </a:r>
            <a:br>
              <a:rPr lang="en-US" sz="4800" b="1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Introduction</a:t>
            </a:r>
            <a:endParaRPr lang="en-US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Present Donative 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Voluntary</a:t>
            </a:r>
          </a:p>
          <a:p>
            <a:r>
              <a:rPr lang="en-US" b="1" dirty="0" smtClean="0"/>
              <a:t>No consideration or compensation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89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Present Donative 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Voluntary</a:t>
            </a:r>
          </a:p>
          <a:p>
            <a:r>
              <a:rPr lang="en-US" b="1" dirty="0" smtClean="0"/>
              <a:t>No consideration or compensation</a:t>
            </a:r>
          </a:p>
          <a:p>
            <a:r>
              <a:rPr lang="en-US" b="1" dirty="0" smtClean="0"/>
              <a:t>Presently effective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67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Present Donative 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Voluntary</a:t>
            </a:r>
          </a:p>
          <a:p>
            <a:r>
              <a:rPr lang="en-US" b="1" dirty="0" smtClean="0"/>
              <a:t>No consideration or compensation</a:t>
            </a:r>
          </a:p>
          <a:p>
            <a:r>
              <a:rPr lang="en-US" b="1" dirty="0" smtClean="0"/>
              <a:t>Presently effective</a:t>
            </a:r>
          </a:p>
          <a:p>
            <a:r>
              <a:rPr lang="en-US" b="1" dirty="0" smtClean="0"/>
              <a:t>Irrevocable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64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Present Donative 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Voluntary</a:t>
            </a:r>
          </a:p>
          <a:p>
            <a:r>
              <a:rPr lang="en-US" b="1" dirty="0" smtClean="0"/>
              <a:t>No consideration or compensation</a:t>
            </a:r>
          </a:p>
          <a:p>
            <a:r>
              <a:rPr lang="en-US" b="1" dirty="0" smtClean="0"/>
              <a:t>Presently effective</a:t>
            </a:r>
          </a:p>
          <a:p>
            <a:r>
              <a:rPr lang="en-US" b="1" dirty="0" smtClean="0"/>
              <a:t>Irrevocable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Evidence of present donative intent:</a:t>
            </a:r>
          </a:p>
          <a:p>
            <a:pPr marL="457200" lvl="1" indent="0">
              <a:buNone/>
            </a:pPr>
            <a:r>
              <a:rPr lang="en-US" b="1" dirty="0" smtClean="0"/>
              <a:t>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8210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Physical delivery of property from donor to donee</a:t>
            </a:r>
          </a:p>
          <a:p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pic>
        <p:nvPicPr>
          <p:cNvPr id="22530" name="Picture 2" descr="http://cdn.babble.com/being-pregnant/files/2011/06/obgyn-gi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943475" cy="32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Delivery of property to a third party, who is not under donor’s control, with irrevocable instructions to deliver to donee</a:t>
            </a:r>
          </a:p>
          <a:p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pic>
        <p:nvPicPr>
          <p:cNvPr id="23554" name="Picture 2" descr="http://t0.gstatic.com/images?q=tbn:ANd9GcQVwi9qVif4sN_Tfkt0YNy4P0FCMGMbw6bvbzxeNYRVU5Mujc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657600"/>
            <a:ext cx="3581400" cy="28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.  Constructive Delivery</a:t>
            </a:r>
          </a:p>
          <a:p>
            <a:pPr lvl="1"/>
            <a:r>
              <a:rPr lang="en-US" b="1" dirty="0" smtClean="0"/>
              <a:t>Donor transfers to donee the means of obtaining possession and control of the property.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pic>
        <p:nvPicPr>
          <p:cNvPr id="24578" name="Picture 2" descr="http://www.athomeinlouisville.com/res/Images/handing_over_k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178421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swiss-bank-accounts.com/images/fiction/fullres/munich-swiss-bank-safe-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40199"/>
            <a:ext cx="5330991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447800" y="5029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52600" y="5562600"/>
            <a:ext cx="4953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9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4.  Symbolic Delivery</a:t>
            </a:r>
          </a:p>
          <a:p>
            <a:pPr marL="118872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pic>
        <p:nvPicPr>
          <p:cNvPr id="25602" name="Picture 2" descr="http://www.loc.gov/exhibits/haventohome/images/hh0044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8195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5410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b="1" dirty="0"/>
              <a:t>Deed of gift for</a:t>
            </a:r>
            <a:br>
              <a:rPr lang="en-US" b="1" dirty="0"/>
            </a:br>
            <a:r>
              <a:rPr lang="en-US" b="1" dirty="0"/>
              <a:t>Statue of Liberty</a:t>
            </a:r>
          </a:p>
        </p:txBody>
      </p:sp>
    </p:spTree>
    <p:extLst>
      <p:ext uri="{BB962C8B-B14F-4D97-AF65-F5344CB8AC3E}">
        <p14:creationId xmlns:p14="http://schemas.microsoft.com/office/powerpoint/2010/main" val="40925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In re Cohn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8" descr="sumatra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59619"/>
            <a:ext cx="7200900" cy="499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152400" y="2590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Sumatra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143000" y="2957513"/>
            <a:ext cx="1752600" cy="1538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In re Cohn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scripophily_1883_1220361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4" y="1752600"/>
            <a:ext cx="7620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True owner</a:t>
            </a:r>
          </a:p>
          <a:p>
            <a:endParaRPr lang="en-US" b="1" dirty="0"/>
          </a:p>
          <a:p>
            <a:r>
              <a:rPr lang="en-US" b="1" dirty="0" smtClean="0"/>
              <a:t>Transfers property intentionally</a:t>
            </a:r>
          </a:p>
          <a:p>
            <a:endParaRPr lang="en-US" b="1" dirty="0"/>
          </a:p>
          <a:p>
            <a:r>
              <a:rPr lang="en-US" b="1" dirty="0" smtClean="0"/>
              <a:t>Gratuitously (no consideration)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To person who then becomes the true owner</a:t>
            </a:r>
          </a:p>
        </p:txBody>
      </p:sp>
    </p:spTree>
    <p:extLst>
      <p:ext uri="{BB962C8B-B14F-4D97-AF65-F5344CB8AC3E}">
        <p14:creationId xmlns:p14="http://schemas.microsoft.com/office/powerpoint/2010/main" val="33769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In re Cohn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American Sumatra Tobacco Company is now </a:t>
            </a:r>
            <a:r>
              <a:rPr lang="en-US" b="1" dirty="0" err="1"/>
              <a:t>Altadis</a:t>
            </a:r>
            <a:r>
              <a:rPr lang="en-US" b="1" dirty="0"/>
              <a:t> USA, Inc.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49683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In re Cohn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/>
              <a:t>West </a:t>
            </a:r>
            <a:r>
              <a:rPr lang="en-US" b="1" dirty="0"/>
              <a:t>End, N. J., Sept. 20, 1911.</a:t>
            </a:r>
          </a:p>
          <a:p>
            <a:pPr marL="118872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I </a:t>
            </a:r>
            <a:r>
              <a:rPr lang="en-US" b="1" dirty="0"/>
              <a:t>give this day to my wife, Sara K. Cohn, as a present for her (46th) forty-sixth birthday (500) five hundred shares of American Sumatra Tobacco Company common stock.</a:t>
            </a:r>
          </a:p>
          <a:p>
            <a:pPr marL="118872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/s/ Leopold Cohn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Inter Vivos </a:t>
            </a:r>
            <a:r>
              <a:rPr lang="en-US" dirty="0" smtClean="0"/>
              <a:t>Gifts</a:t>
            </a:r>
            <a:br>
              <a:rPr lang="en-US" dirty="0" smtClean="0"/>
            </a:br>
            <a:r>
              <a:rPr lang="en-US" sz="3600" dirty="0" smtClean="0"/>
              <a:t>[continued]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28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Gruen v. Gruen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6" descr="Schloss Kammer Am Attersee II, 1909 Giclee Print by Gustav Kli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248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828800" y="6063752"/>
            <a:ext cx="5562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/>
              <a:t>Schloss</a:t>
            </a:r>
            <a:r>
              <a:rPr lang="en-US" b="1" dirty="0"/>
              <a:t> </a:t>
            </a:r>
            <a:r>
              <a:rPr lang="en-US" b="1" dirty="0" err="1"/>
              <a:t>Kammer</a:t>
            </a:r>
            <a:r>
              <a:rPr lang="en-US" b="1" dirty="0"/>
              <a:t> Am </a:t>
            </a:r>
            <a:r>
              <a:rPr lang="en-US" b="1" dirty="0" err="1"/>
              <a:t>Attersee</a:t>
            </a:r>
            <a:r>
              <a:rPr lang="en-US" b="1" dirty="0"/>
              <a:t> II</a:t>
            </a:r>
            <a:r>
              <a:rPr lang="en-US" dirty="0"/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/>
              <a:t>Gustav Klimt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Gruen v. Gruen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76400"/>
            <a:ext cx="6813550" cy="4525963"/>
          </a:xfrm>
          <a:noFill/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838200" y="6302991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/>
              <a:t>Attersee</a:t>
            </a:r>
            <a:r>
              <a:rPr lang="en-US" b="1" dirty="0"/>
              <a:t> in western Austria on the border with Germany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0" y="274320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Spire seen</a:t>
            </a:r>
            <a:br>
              <a:rPr lang="en-US" b="1" dirty="0" smtClean="0"/>
            </a:br>
            <a:r>
              <a:rPr lang="en-US" b="1" dirty="0" smtClean="0"/>
              <a:t>in painting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705600" y="3389531"/>
            <a:ext cx="1590226" cy="572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Gruen</a:t>
            </a:r>
            <a:r>
              <a:rPr lang="en-US" i="1" dirty="0" smtClean="0"/>
              <a:t> v. </a:t>
            </a:r>
            <a:r>
              <a:rPr lang="en-US" i="1" dirty="0" err="1" smtClean="0"/>
              <a:t>Gruen</a:t>
            </a:r>
            <a:endParaRPr lang="en-US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b="1" dirty="0" smtClean="0"/>
              <a:t>Donor splits temporal ownership.</a:t>
            </a:r>
          </a:p>
          <a:p>
            <a:endParaRPr lang="en-US" b="1" dirty="0"/>
          </a:p>
          <a:p>
            <a:r>
              <a:rPr lang="en-US" b="1" dirty="0" smtClean="0"/>
              <a:t>Donor [dad] retains life estate.</a:t>
            </a:r>
          </a:p>
          <a:p>
            <a:pPr lvl="1"/>
            <a:r>
              <a:rPr lang="en-US" b="1" dirty="0" smtClean="0"/>
              <a:t>“stick” of present possession</a:t>
            </a:r>
          </a:p>
          <a:p>
            <a:pPr lvl="1"/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Donee [son] receives remainder interest.</a:t>
            </a:r>
          </a:p>
          <a:p>
            <a:pPr lvl="1"/>
            <a:r>
              <a:rPr lang="en-US" b="1" dirty="0" smtClean="0"/>
              <a:t>“stick” of future possession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18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Presumed if gift is beneficial to donee.</a:t>
            </a:r>
          </a:p>
          <a:p>
            <a:pPr marL="11887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31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Donative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Inter Vivos Gifts</a:t>
            </a:r>
          </a:p>
          <a:p>
            <a:pPr lvl="1"/>
            <a:r>
              <a:rPr lang="en-US" b="1" dirty="0" smtClean="0"/>
              <a:t>Donor alive when gift made.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20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Donative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Inter Vivos Gifts</a:t>
            </a:r>
          </a:p>
          <a:p>
            <a:pPr lvl="1"/>
            <a:r>
              <a:rPr lang="en-US" b="1" dirty="0" smtClean="0"/>
              <a:t>Donor alive when gift made.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2.  Gifts </a:t>
            </a:r>
            <a:r>
              <a:rPr lang="en-US" b="1" dirty="0" err="1" smtClean="0"/>
              <a:t>Causa</a:t>
            </a:r>
            <a:r>
              <a:rPr lang="en-US" b="1" dirty="0" smtClean="0"/>
              <a:t> Mortis</a:t>
            </a:r>
          </a:p>
          <a:p>
            <a:pPr lvl="1"/>
            <a:r>
              <a:rPr lang="en-US" b="1" dirty="0" smtClean="0"/>
              <a:t>Donor alive when gift made but made in contemplation of death.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41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Donative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1.  Inter Vivos Gifts</a:t>
            </a:r>
          </a:p>
          <a:p>
            <a:pPr lvl="1"/>
            <a:r>
              <a:rPr lang="en-US" b="1" dirty="0" smtClean="0"/>
              <a:t>Donor alive when gift made.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2.  Gifts </a:t>
            </a:r>
            <a:r>
              <a:rPr lang="en-US" b="1" dirty="0" err="1" smtClean="0"/>
              <a:t>Causa</a:t>
            </a:r>
            <a:r>
              <a:rPr lang="en-US" b="1" dirty="0" smtClean="0"/>
              <a:t> Mortis</a:t>
            </a:r>
          </a:p>
          <a:p>
            <a:pPr lvl="1"/>
            <a:r>
              <a:rPr lang="en-US" b="1" dirty="0" smtClean="0"/>
              <a:t>Donor alive when gift made but made in contemplation of death.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3.  At Death Gifts</a:t>
            </a:r>
          </a:p>
          <a:p>
            <a:pPr lvl="1"/>
            <a:r>
              <a:rPr lang="en-US" b="1" dirty="0" smtClean="0"/>
              <a:t>Intestate succession</a:t>
            </a:r>
          </a:p>
          <a:p>
            <a:pPr lvl="1"/>
            <a:r>
              <a:rPr lang="en-US" b="1" dirty="0" smtClean="0"/>
              <a:t>Testate succession (will)</a:t>
            </a:r>
          </a:p>
          <a:p>
            <a:pPr lvl="1"/>
            <a:r>
              <a:rPr lang="en-US" b="1" dirty="0" smtClean="0"/>
              <a:t>Non-probate transfers (contracts, survivorship rights, etc.)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84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Policies behind requiring formalities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Formalities needed; otherwise, transfer typically ineffective.  Why?</a:t>
            </a:r>
          </a:p>
          <a:p>
            <a:endParaRPr lang="en-US" b="1" dirty="0"/>
          </a:p>
          <a:p>
            <a:r>
              <a:rPr lang="en-US" b="1" dirty="0" smtClean="0"/>
              <a:t>1. ____________________</a:t>
            </a:r>
          </a:p>
          <a:p>
            <a:endParaRPr lang="en-US" b="1" dirty="0"/>
          </a:p>
          <a:p>
            <a:r>
              <a:rPr lang="en-US" b="1" dirty="0" smtClean="0"/>
              <a:t>2. ____________________</a:t>
            </a:r>
          </a:p>
          <a:p>
            <a:endParaRPr lang="en-US" b="1" dirty="0"/>
          </a:p>
          <a:p>
            <a:r>
              <a:rPr lang="en-US" b="1" dirty="0" smtClean="0"/>
              <a:t>3. ____________________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90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Inter Vivos Gifts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inter vivos gift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Present donative intent</a:t>
            </a:r>
          </a:p>
          <a:p>
            <a:endParaRPr lang="en-US" b="1" dirty="0"/>
          </a:p>
          <a:p>
            <a:r>
              <a:rPr lang="en-US" b="1" dirty="0" smtClean="0"/>
              <a:t>2.  Delivery</a:t>
            </a:r>
          </a:p>
          <a:p>
            <a:endParaRPr lang="en-US" b="1" dirty="0"/>
          </a:p>
          <a:p>
            <a:r>
              <a:rPr lang="en-US" b="1" dirty="0" smtClean="0"/>
              <a:t>3.  Acceptance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63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Present Donative 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Voluntary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91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129</TotalTime>
  <Words>360</Words>
  <Application>Microsoft Office PowerPoint</Application>
  <PresentationFormat>On-screen Show (4:3)</PresentationFormat>
  <Paragraphs>107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Donative Transfers  Introduction</vt:lpstr>
      <vt:lpstr>Basic Idea</vt:lpstr>
      <vt:lpstr>Overview of Donative Transfers</vt:lpstr>
      <vt:lpstr>Overview of Donative Transfers</vt:lpstr>
      <vt:lpstr>Overview of Donative Transfers</vt:lpstr>
      <vt:lpstr>Policies behind requiring formalities</vt:lpstr>
      <vt:lpstr>Inter Vivos Gifts</vt:lpstr>
      <vt:lpstr>Summary of inter vivos gift elements</vt:lpstr>
      <vt:lpstr>1.  Present Donative Intent</vt:lpstr>
      <vt:lpstr>1.  Present Donative Intent</vt:lpstr>
      <vt:lpstr>1.  Present Donative Intent</vt:lpstr>
      <vt:lpstr>1.  Present Donative Intent</vt:lpstr>
      <vt:lpstr>1.  Present Donative Intent</vt:lpstr>
      <vt:lpstr>2.  Delivery</vt:lpstr>
      <vt:lpstr>2.  Delivery</vt:lpstr>
      <vt:lpstr>2.  Delivery</vt:lpstr>
      <vt:lpstr>2.  Delivery</vt:lpstr>
      <vt:lpstr>In re Cohn</vt:lpstr>
      <vt:lpstr>In re Cohn</vt:lpstr>
      <vt:lpstr>In re Cohn</vt:lpstr>
      <vt:lpstr>In re Cohn</vt:lpstr>
      <vt:lpstr>Inter Vivos Gifts [continued]</vt:lpstr>
      <vt:lpstr>Gruen v. Gruen</vt:lpstr>
      <vt:lpstr>Gruen v. Gruen</vt:lpstr>
      <vt:lpstr>Gruen v. Gruen</vt:lpstr>
      <vt:lpstr>3.  Acceptance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 Vivos Gifts</dc:title>
  <dc:creator>Gerry W. Beyer</dc:creator>
  <cp:lastModifiedBy>Gerry W. Beyer</cp:lastModifiedBy>
  <cp:revision>17</cp:revision>
  <dcterms:created xsi:type="dcterms:W3CDTF">2006-01-30T22:37:40Z</dcterms:created>
  <dcterms:modified xsi:type="dcterms:W3CDTF">2012-01-30T19:34:53Z</dcterms:modified>
</cp:coreProperties>
</file>