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81" r:id="rId9"/>
    <p:sldId id="263" r:id="rId10"/>
    <p:sldId id="265" r:id="rId11"/>
    <p:sldId id="266" r:id="rId12"/>
    <p:sldId id="267" r:id="rId13"/>
    <p:sldId id="270" r:id="rId14"/>
    <p:sldId id="272" r:id="rId15"/>
    <p:sldId id="273" r:id="rId16"/>
    <p:sldId id="274" r:id="rId17"/>
    <p:sldId id="275" r:id="rId18"/>
    <p:sldId id="276" r:id="rId19"/>
    <p:sldId id="277" r:id="rId20"/>
    <p:sldId id="278" r:id="rId21"/>
    <p:sldId id="279" r:id="rId22"/>
    <p:sldId id="280" r:id="rId2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70" d="100"/>
          <a:sy n="70" d="100"/>
        </p:scale>
        <p:origin x="-1386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 bwMode="ltGray">
          <a:xfrm>
            <a:off x="0" y="0"/>
            <a:ext cx="9143999" cy="513543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3355848"/>
            <a:ext cx="8077200" cy="1673352"/>
          </a:xfrm>
        </p:spPr>
        <p:txBody>
          <a:bodyPr vert="horz" lIns="91440" tIns="0" rIns="45720" bIns="0" rtlCol="0" anchor="t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4700" b="1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1828800"/>
            <a:ext cx="8077200" cy="1499616"/>
          </a:xfrm>
        </p:spPr>
        <p:txBody>
          <a:bodyPr lIns="118872" tIns="0" rIns="45720" bIns="0" anchor="b"/>
          <a:lstStyle>
            <a:lvl1pPr marL="0" indent="0" algn="l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88AD0-017D-4572-A0D7-E15B7866308D}" type="datetimeFigureOut">
              <a:rPr lang="en-US" smtClean="0"/>
              <a:pPr/>
              <a:t>2/1/2012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A0423C-A16E-4CA2-A4BB-B00BBB1A263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Rectangle 9"/>
          <p:cNvSpPr/>
          <p:nvPr/>
        </p:nvSpPr>
        <p:spPr bwMode="invGray">
          <a:xfrm>
            <a:off x="0" y="5128334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88AD0-017D-4572-A0D7-E15B7866308D}" type="datetimeFigureOut">
              <a:rPr lang="en-US" smtClean="0"/>
              <a:pPr/>
              <a:t>2/1/2012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A0423C-A16E-4CA2-A4BB-B00BBB1A263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 bwMode="invGray">
          <a:xfrm>
            <a:off x="6598920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108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 bwMode="ltGray">
          <a:xfrm>
            <a:off x="6647687" y="0"/>
            <a:ext cx="2514601" cy="685800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81800" y="274640"/>
            <a:ext cx="1905000" cy="5851525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04800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88AD0-017D-4572-A0D7-E15B7866308D}" type="datetimeFigureOut">
              <a:rPr lang="en-US" smtClean="0"/>
              <a:pPr/>
              <a:t>2/1/2012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40597" y="6377459"/>
            <a:ext cx="3836404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A0423C-A16E-4CA2-A4BB-B00BBB1A263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252728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88AD0-017D-4572-A0D7-E15B7866308D}" type="datetimeFigureOut">
              <a:rPr lang="en-US" smtClean="0"/>
              <a:pPr/>
              <a:t>2/1/2012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A0423C-A16E-4CA2-A4BB-B00BBB1A263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 bwMode="ltGray">
          <a:xfrm>
            <a:off x="0" y="1"/>
            <a:ext cx="9144000" cy="260252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 bwMode="invGray">
          <a:xfrm>
            <a:off x="0" y="2602520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9808" y="118872"/>
            <a:ext cx="8013192" cy="1636776"/>
          </a:xfrm>
        </p:spPr>
        <p:txBody>
          <a:bodyPr vert="horz" lIns="91440" tIns="0" rIns="91440" bIns="0" rtlCol="0" anchor="b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4700" b="1" cap="none" baseline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40664" y="1828800"/>
            <a:ext cx="8022336" cy="685800"/>
          </a:xfrm>
        </p:spPr>
        <p:txBody>
          <a:bodyPr lIns="146304" tIns="0" rIns="45720" bIns="0" anchor="t"/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88AD0-017D-4572-A0D7-E15B7866308D}" type="datetimeFigureOut">
              <a:rPr lang="en-US" smtClean="0"/>
              <a:pPr/>
              <a:t>2/1/2012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A0423C-A16E-4CA2-A4BB-B00BBB1A263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773936"/>
            <a:ext cx="4038600" cy="4623816"/>
          </a:xfrm>
        </p:spPr>
        <p:txBody>
          <a:bodyPr lIns="91440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73936"/>
            <a:ext cx="4038600" cy="462381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88AD0-017D-4572-A0D7-E15B7866308D}" type="datetimeFigureOut">
              <a:rPr lang="en-US" smtClean="0"/>
              <a:pPr/>
              <a:t>2/1/2012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A0423C-A16E-4CA2-A4BB-B00BBB1A263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98987"/>
            <a:ext cx="4040188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49512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698987"/>
            <a:ext cx="4041775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49512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88AD0-017D-4572-A0D7-E15B7866308D}" type="datetimeFigureOut">
              <a:rPr lang="en-US" smtClean="0"/>
              <a:pPr/>
              <a:t>2/1/2012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A0423C-A16E-4CA2-A4BB-B00BBB1A263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88AD0-017D-4572-A0D7-E15B7866308D}" type="datetimeFigureOut">
              <a:rPr lang="en-US" smtClean="0"/>
              <a:pPr/>
              <a:t>2/1/2012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A0423C-A16E-4CA2-A4BB-B00BBB1A263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88AD0-017D-4572-A0D7-E15B7866308D}" type="datetimeFigureOut">
              <a:rPr lang="en-US" smtClean="0"/>
              <a:pPr/>
              <a:t>2/1/2012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A0423C-A16E-4CA2-A4BB-B00BBB1A263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838" y="152400"/>
            <a:ext cx="2523744" cy="978408"/>
          </a:xfrm>
        </p:spPr>
        <p:txBody>
          <a:bodyPr vert="horz" lIns="73152" rIns="45720" bIns="0" rtlCol="0" anchor="b">
            <a:normAutofit/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19377" y="1743133"/>
            <a:ext cx="5920641" cy="455888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838" y="1730018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88AD0-017D-4572-A0D7-E15B7866308D}" type="datetimeFigureOut">
              <a:rPr lang="en-US" smtClean="0"/>
              <a:pPr/>
              <a:t>2/1/2012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A0423C-A16E-4CA2-A4BB-B00BBB1A263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Rectangle 11"/>
          <p:cNvSpPr/>
          <p:nvPr/>
        </p:nvSpPr>
        <p:spPr bwMode="invGray">
          <a:xfrm>
            <a:off x="2855737" y="0"/>
            <a:ext cx="45720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 bwMode="invGray">
          <a:xfrm>
            <a:off x="2855737" y="0"/>
            <a:ext cx="45720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4592" y="155448"/>
            <a:ext cx="2525150" cy="978408"/>
          </a:xfrm>
        </p:spPr>
        <p:txBody>
          <a:bodyPr lIns="73152" bIns="0" anchor="b"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903805" y="1484808"/>
            <a:ext cx="6247397" cy="5373192"/>
          </a:xfrm>
          <a:solidFill>
            <a:schemeClr val="bg2">
              <a:shade val="75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  <a:extLst/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4592" y="1728216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64592" y="1170432"/>
            <a:ext cx="2523744" cy="201168"/>
          </a:xfrm>
        </p:spPr>
        <p:txBody>
          <a:bodyPr/>
          <a:lstStyle/>
          <a:p>
            <a:fld id="{17A88AD0-017D-4572-A0D7-E15B7866308D}" type="datetimeFigureOut">
              <a:rPr lang="en-US" smtClean="0"/>
              <a:pPr/>
              <a:t>2/1/2012</a:t>
            </a:fld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2855737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 bwMode="invGray">
          <a:xfrm>
            <a:off x="2855737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35808" y="1170432"/>
            <a:ext cx="5193792" cy="201168"/>
          </a:xfrm>
        </p:spPr>
        <p:txBody>
          <a:bodyPr/>
          <a:lstStyle>
            <a:lvl1pPr>
              <a:defRPr>
                <a:solidFill>
                  <a:schemeClr val="bg1">
                    <a:shade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339328" y="1170432"/>
            <a:ext cx="733864" cy="201168"/>
          </a:xfrm>
        </p:spPr>
        <p:txBody>
          <a:bodyPr/>
          <a:lstStyle/>
          <a:p>
            <a:fld id="{43A0423C-A16E-4CA2-A4BB-B00BBB1A263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 bwMode="invGray">
          <a:xfrm>
            <a:off x="0" y="1435895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7" name="Rectangle 6"/>
          <p:cNvSpPr/>
          <p:nvPr/>
        </p:nvSpPr>
        <p:spPr bwMode="ltGray">
          <a:xfrm>
            <a:off x="0" y="0"/>
            <a:ext cx="9143999" cy="1433733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51062"/>
          </a:xfrm>
          <a:prstGeom prst="rect">
            <a:avLst/>
          </a:prstGeom>
        </p:spPr>
        <p:txBody>
          <a:bodyPr vert="horz" lIns="91440" rIns="45720" rtlCol="0" anchor="ctr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75191"/>
            <a:ext cx="8229600" cy="4625609"/>
          </a:xfrm>
          <a:prstGeom prst="rect">
            <a:avLst/>
          </a:prstGeom>
        </p:spPr>
        <p:txBody>
          <a:bodyPr vert="horz" lIns="54864" tIns="91440" rtlCol="0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476999"/>
            <a:ext cx="2133600" cy="274320"/>
          </a:xfrm>
          <a:prstGeom prst="rect">
            <a:avLst/>
          </a:prstGeom>
        </p:spPr>
        <p:txBody>
          <a:bodyPr vert="horz" lIns="109728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fld id="{17A88AD0-017D-4572-A0D7-E15B7866308D}" type="datetimeFigureOut">
              <a:rPr lang="en-US" smtClean="0"/>
              <a:pPr/>
              <a:t>2/1/2012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640596" y="6476999"/>
            <a:ext cx="5507719" cy="274320"/>
          </a:xfrm>
          <a:prstGeom prst="rect">
            <a:avLst/>
          </a:prstGeom>
        </p:spPr>
        <p:txBody>
          <a:bodyPr vert="horz" lIns="45720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04396" y="6476999"/>
            <a:ext cx="733864" cy="274320"/>
          </a:xfrm>
          <a:prstGeom prst="rect">
            <a:avLst/>
          </a:prstGeom>
        </p:spPr>
        <p:txBody>
          <a:bodyPr vert="horz" bIns="0" rtlCol="0" anchor="b"/>
          <a:lstStyle>
            <a:lvl1pPr algn="r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fld id="{43A0423C-A16E-4CA2-A4BB-B00BBB1A263E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500" b="1" kern="1200">
          <a:solidFill>
            <a:schemeClr val="accent1">
              <a:satMod val="150000"/>
            </a:schemeClr>
          </a:solidFill>
          <a:effectLst/>
          <a:latin typeface="+mj-lt"/>
          <a:ea typeface="+mj-ea"/>
          <a:cs typeface="+mj-cs"/>
        </a:defRPr>
      </a:lvl1pPr>
      <a:extLst/>
    </p:titleStyle>
    <p:bodyStyle>
      <a:lvl1pPr marL="438912" indent="-320040" algn="l" rtl="0" eaLnBrk="1" latinLnBrk="0" hangingPunct="1">
        <a:spcBef>
          <a:spcPts val="0"/>
        </a:spcBef>
        <a:buClr>
          <a:schemeClr val="accent1"/>
        </a:buClr>
        <a:buSzPct val="80000"/>
        <a:buFont typeface="Wingdings 2"/>
        <a:buChar char="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31520" indent="-274320" algn="l" rtl="0" eaLnBrk="1" latinLnBrk="0" hangingPunct="1">
        <a:spcBef>
          <a:spcPct val="20000"/>
        </a:spcBef>
        <a:buClr>
          <a:schemeClr val="accent2"/>
        </a:buClr>
        <a:buSzPct val="90000"/>
        <a:buFont typeface="Wingdings"/>
        <a:buChar char="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96696" indent="-228600" algn="l" rtl="0" eaLnBrk="1" latinLnBrk="0" hangingPunct="1">
        <a:spcBef>
          <a:spcPct val="20000"/>
        </a:spcBef>
        <a:buClr>
          <a:schemeClr val="accent3"/>
        </a:buClr>
        <a:buFont typeface="Arial"/>
        <a:buChar char="▪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16152" indent="-182880" algn="l" rtl="0" eaLnBrk="1" latinLnBrk="0" hangingPunct="1">
        <a:spcBef>
          <a:spcPct val="20000"/>
        </a:spcBef>
        <a:buClr>
          <a:schemeClr val="accent4"/>
        </a:buClr>
        <a:buFont typeface="Arial"/>
        <a:buChar char="▪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26464" indent="-182880" algn="l" rtl="0" eaLnBrk="1" latinLnBrk="0" hangingPunct="1">
        <a:spcBef>
          <a:spcPct val="20000"/>
        </a:spcBef>
        <a:buClr>
          <a:schemeClr val="accent5"/>
        </a:buClr>
        <a:buFont typeface="Wingdings 3"/>
        <a:buChar char=""/>
        <a:defRPr kumimoji="0" lang="en-US" sz="2000" kern="1200" smtClean="0">
          <a:solidFill>
            <a:schemeClr val="tx1"/>
          </a:solidFill>
          <a:latin typeface="+mn-lt"/>
          <a:ea typeface="+mn-ea"/>
          <a:cs typeface="+mn-cs"/>
        </a:defRPr>
      </a:lvl5pPr>
      <a:lvl6pPr marL="1627632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ct val="20000"/>
        </a:spcBef>
        <a:buClr>
          <a:schemeClr val="accent1"/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ct val="20000"/>
        </a:spcBef>
        <a:buClr>
          <a:schemeClr val="accent2"/>
        </a:buClr>
        <a:buFont typeface="Wingdings 2" pitchFamily="18" charset="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231136" indent="-182880" algn="l" rtl="0" eaLnBrk="1" latinLnBrk="0" hangingPunct="1">
        <a:spcBef>
          <a:spcPct val="20000"/>
        </a:spcBef>
        <a:buClr>
          <a:schemeClr val="accent3"/>
        </a:buClr>
        <a:buFont typeface="Wingdings 2" pitchFamily="18" charset="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57284" y="1389797"/>
            <a:ext cx="8077200" cy="2922896"/>
          </a:xfrm>
        </p:spPr>
        <p:txBody>
          <a:bodyPr>
            <a:normAutofit/>
          </a:bodyPr>
          <a:lstStyle/>
          <a:p>
            <a:pPr algn="ctr"/>
            <a:r>
              <a:rPr lang="en-US" sz="6000" dirty="0" smtClean="0"/>
              <a:t>Transfers Upon Death</a:t>
            </a:r>
            <a:endParaRPr lang="en-US" sz="6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Intestate Succession -- Terminology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/>
              <a:t>Descent = succession to real property</a:t>
            </a:r>
          </a:p>
        </p:txBody>
      </p:sp>
      <p:pic>
        <p:nvPicPr>
          <p:cNvPr id="20482" name="Picture 2" descr="http://www.movewithusinternational.com/img/usa/westwood-land-project-usa-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0" y="2743200"/>
            <a:ext cx="4876800" cy="36576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Intestate Succession -- Terminology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/>
              <a:t>Distribution = succession to personal property</a:t>
            </a: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34106" y="3067616"/>
            <a:ext cx="4534407" cy="35510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Intestate Succession -- Terminology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/>
              <a:t>Heir = person who receives property from an intestate decedent</a:t>
            </a:r>
          </a:p>
        </p:txBody>
      </p:sp>
      <p:pic>
        <p:nvPicPr>
          <p:cNvPr id="23554" name="Picture 2" descr="http://www.perfumezilla.com/images_product/paris-hilton-heir-cologne-paris-hilton-eau-toilette-spray-men60762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4600" y="2895600"/>
            <a:ext cx="3733800" cy="3733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Testate Succession -- Terminology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/>
              <a:t>At common law –</a:t>
            </a:r>
          </a:p>
          <a:p>
            <a:endParaRPr lang="en-US" b="1" dirty="0" smtClean="0"/>
          </a:p>
          <a:p>
            <a:pPr lvl="1"/>
            <a:r>
              <a:rPr lang="en-US" b="1" dirty="0" smtClean="0"/>
              <a:t>Will = real property</a:t>
            </a:r>
            <a:br>
              <a:rPr lang="en-US" b="1" dirty="0" smtClean="0"/>
            </a:br>
            <a:endParaRPr lang="en-US" b="1" dirty="0" smtClean="0"/>
          </a:p>
          <a:p>
            <a:pPr lvl="1"/>
            <a:r>
              <a:rPr lang="en-US" b="1" dirty="0" smtClean="0"/>
              <a:t>Testament = personal property</a:t>
            </a:r>
            <a:endParaRPr lang="en-US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Testate Succession -- Terminology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/>
              <a:t>Devise = gift of real property</a:t>
            </a:r>
            <a:br>
              <a:rPr lang="en-US" b="1" dirty="0" smtClean="0"/>
            </a:br>
            <a:endParaRPr lang="en-US" b="1" dirty="0"/>
          </a:p>
        </p:txBody>
      </p:sp>
      <p:pic>
        <p:nvPicPr>
          <p:cNvPr id="4" name="Picture 2" descr="http://www.movewithusinternational.com/img/usa/westwood-land-project-usa-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95847" y="2730321"/>
            <a:ext cx="4876800" cy="36576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Testate Succession -- Terminology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/>
              <a:t>Bequest = gift of personal property</a:t>
            </a:r>
            <a:br>
              <a:rPr lang="en-US" b="1" dirty="0" smtClean="0"/>
            </a:br>
            <a:endParaRPr lang="en-US" b="1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33600" y="2819400"/>
            <a:ext cx="4834914" cy="37863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Testate Succession -- Terminology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/>
              <a:t>Legacy – gift of money</a:t>
            </a:r>
            <a:br>
              <a:rPr lang="en-US" b="1" dirty="0" smtClean="0"/>
            </a:br>
            <a:endParaRPr lang="en-US" b="1" dirty="0"/>
          </a:p>
        </p:txBody>
      </p:sp>
      <p:pic>
        <p:nvPicPr>
          <p:cNvPr id="27650" name="Picture 2" descr="http://news-libraries.mit.edu/blog/wp-content/uploads/2008/01/money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6896" y="2380279"/>
            <a:ext cx="4121241" cy="4121242"/>
          </a:xfrm>
          <a:prstGeom prst="rect">
            <a:avLst/>
          </a:prstGeom>
          <a:noFill/>
        </p:spPr>
      </p:pic>
      <p:pic>
        <p:nvPicPr>
          <p:cNvPr id="1026" name="Picture 2" descr="http://www.blogcdn.com/www.autoblog.com/media/2009/03/legacy-web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67744" y="3272531"/>
            <a:ext cx="3511158" cy="23367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6528816" y="3290819"/>
            <a:ext cx="1408176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5000" dirty="0" smtClean="0">
                <a:solidFill>
                  <a:srgbClr val="FF0000"/>
                </a:solidFill>
              </a:rPr>
              <a:t>X</a:t>
            </a:r>
            <a:endParaRPr lang="en-US" sz="150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Testate Succession -- Terminology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/>
              <a:t>Beneficiary = any recipient of property (any type)</a:t>
            </a:r>
            <a:endParaRPr lang="en-US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2" name="Picture 4" descr="http://www.megahowto.com/wp-content/uploads/2010/01/Wooden-Window-Sill-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97520" y="2535591"/>
            <a:ext cx="6385105" cy="4129036"/>
          </a:xfrm>
          <a:prstGeom prst="rect">
            <a:avLst/>
          </a:prstGeom>
          <a:noFill/>
        </p:spPr>
      </p:pic>
      <p:pic>
        <p:nvPicPr>
          <p:cNvPr id="32773" name="Picture 5"/>
          <p:cNvPicPr>
            <a:picLocks noChangeAspect="1" noChangeArrowheads="1"/>
          </p:cNvPicPr>
          <p:nvPr/>
        </p:nvPicPr>
        <p:blipFill rotWithShape="1">
          <a:blip r:embed="rId3" cstate="print"/>
          <a:srcRect b="19470"/>
          <a:stretch/>
        </p:blipFill>
        <p:spPr bwMode="auto">
          <a:xfrm rot="19663537">
            <a:off x="3023163" y="4224753"/>
            <a:ext cx="4390740" cy="13737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Testate Succession -- Terminology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/>
              <a:t>Codicil = amendment to an existing will</a:t>
            </a:r>
            <a:endParaRPr lang="en-US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Requirements of a Valid Will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/>
              <a:t>1.  Legal Capacity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24842574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Basic Premise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048000"/>
            <a:ext cx="3124200" cy="1219200"/>
          </a:xfrm>
        </p:spPr>
        <p:txBody>
          <a:bodyPr/>
          <a:lstStyle/>
          <a:p>
            <a:r>
              <a:rPr lang="en-US" b="1" dirty="0" smtClean="0"/>
              <a:t>Life is 100% </a:t>
            </a:r>
            <a:br>
              <a:rPr lang="en-US" b="1" dirty="0" smtClean="0"/>
            </a:br>
            <a:r>
              <a:rPr lang="en-US" b="1" dirty="0" smtClean="0"/>
              <a:t>fatal.</a:t>
            </a:r>
            <a:endParaRPr lang="en-US" b="1" dirty="0"/>
          </a:p>
        </p:txBody>
      </p:sp>
      <p:pic>
        <p:nvPicPr>
          <p:cNvPr id="1026" name="Picture 2" descr="http://www.bottomlineperformance.com/lolblog/wp-content/uploads/2009/02/death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0" y="1524000"/>
            <a:ext cx="3648075" cy="503872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Requirements of a Valid Will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/>
              <a:t>1.  Legal Capacity</a:t>
            </a:r>
            <a:br>
              <a:rPr lang="en-US" b="1" dirty="0" smtClean="0"/>
            </a:br>
            <a:endParaRPr lang="en-US" b="1" dirty="0" smtClean="0"/>
          </a:p>
          <a:p>
            <a:r>
              <a:rPr lang="en-US" b="1" dirty="0" smtClean="0"/>
              <a:t>2.  Testamentary Capacity (“sound mind”)</a:t>
            </a:r>
            <a:br>
              <a:rPr lang="en-US" b="1" dirty="0" smtClean="0"/>
            </a:b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39268349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Requirements of a Valid Will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/>
              <a:t>1.  Legal Capacity</a:t>
            </a:r>
            <a:br>
              <a:rPr lang="en-US" b="1" dirty="0" smtClean="0"/>
            </a:br>
            <a:endParaRPr lang="en-US" b="1" dirty="0" smtClean="0"/>
          </a:p>
          <a:p>
            <a:r>
              <a:rPr lang="en-US" b="1" dirty="0" smtClean="0"/>
              <a:t>2.  Testamentary Capacity</a:t>
            </a:r>
          </a:p>
          <a:p>
            <a:endParaRPr lang="en-US" b="1" dirty="0"/>
          </a:p>
          <a:p>
            <a:r>
              <a:rPr lang="en-US" b="1" dirty="0" smtClean="0"/>
              <a:t>3.  Testamentary Intent</a:t>
            </a:r>
            <a:br>
              <a:rPr lang="en-US" b="1" dirty="0" smtClean="0"/>
            </a:b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22263171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Requirements of a Valid Will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75191"/>
            <a:ext cx="8229600" cy="4898564"/>
          </a:xfrm>
        </p:spPr>
        <p:txBody>
          <a:bodyPr>
            <a:normAutofit fontScale="92500" lnSpcReduction="10000"/>
          </a:bodyPr>
          <a:lstStyle/>
          <a:p>
            <a:r>
              <a:rPr lang="en-US" b="1" dirty="0" smtClean="0"/>
              <a:t>1.  Legal Capacity</a:t>
            </a:r>
            <a:br>
              <a:rPr lang="en-US" b="1" dirty="0" smtClean="0"/>
            </a:br>
            <a:endParaRPr lang="en-US" b="1" dirty="0" smtClean="0"/>
          </a:p>
          <a:p>
            <a:r>
              <a:rPr lang="en-US" b="1" dirty="0" smtClean="0"/>
              <a:t>2.  Testamentary Capacity</a:t>
            </a:r>
          </a:p>
          <a:p>
            <a:endParaRPr lang="en-US" b="1" dirty="0"/>
          </a:p>
          <a:p>
            <a:r>
              <a:rPr lang="en-US" b="1" dirty="0" smtClean="0"/>
              <a:t>3.  Testamentary Intent</a:t>
            </a:r>
          </a:p>
          <a:p>
            <a:endParaRPr lang="en-US" b="1" dirty="0"/>
          </a:p>
          <a:p>
            <a:r>
              <a:rPr lang="en-US" b="1" dirty="0" smtClean="0"/>
              <a:t>4.  Formalities</a:t>
            </a:r>
          </a:p>
          <a:p>
            <a:pPr lvl="1"/>
            <a:r>
              <a:rPr lang="en-US" b="1" dirty="0" smtClean="0"/>
              <a:t>Attested will (written, signed, witnessed)</a:t>
            </a:r>
          </a:p>
          <a:p>
            <a:pPr lvl="1"/>
            <a:r>
              <a:rPr lang="en-US" b="1" dirty="0" smtClean="0"/>
              <a:t>Holographic will (handwritten, signed)</a:t>
            </a:r>
          </a:p>
          <a:p>
            <a:pPr lvl="1"/>
            <a:r>
              <a:rPr lang="en-US" b="1" dirty="0" smtClean="0"/>
              <a:t>Nuncupative will (oral)</a:t>
            </a:r>
            <a:br>
              <a:rPr lang="en-US" b="1" dirty="0" smtClean="0"/>
            </a:b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39334327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History of At-Death Property Disposition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/>
              <a:t>1.  Physical Strength and/or Finding</a:t>
            </a:r>
            <a:endParaRPr lang="en-US" b="1" dirty="0"/>
          </a:p>
        </p:txBody>
      </p:sp>
      <p:pic>
        <p:nvPicPr>
          <p:cNvPr id="15364" name="Picture 4" descr="http://www.angelfire.com/me/worldoconan/images/RexorFigh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76400" y="2743200"/>
            <a:ext cx="6554836" cy="36576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History of At-Death Property Disposition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/>
              <a:t>2.  Bury with Decedent</a:t>
            </a:r>
            <a:endParaRPr lang="en-US" b="1" dirty="0"/>
          </a:p>
        </p:txBody>
      </p:sp>
      <p:pic>
        <p:nvPicPr>
          <p:cNvPr id="1026" name="Picture 2" descr="C:\Jordan and Egypt\52 -- Pyramids &amp; Sphinx (1-18-11)\DSC0817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1821" y="2588868"/>
            <a:ext cx="6943665" cy="39058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History of At-Death Property Disposition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/>
              <a:t>3.  Intestate Succession</a:t>
            </a:r>
            <a:endParaRPr lang="en-US" b="1" dirty="0"/>
          </a:p>
        </p:txBody>
      </p:sp>
      <p:pic>
        <p:nvPicPr>
          <p:cNvPr id="17410" name="Picture 2" descr="http://www.thewill2live.com/images/law-of-intestacy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43200" y="2438400"/>
            <a:ext cx="3810000" cy="41471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History of At-Death Property Disposition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/>
              <a:t>4.  Wills</a:t>
            </a:r>
            <a:endParaRPr lang="en-US" b="1" dirty="0"/>
          </a:p>
        </p:txBody>
      </p:sp>
      <p:pic>
        <p:nvPicPr>
          <p:cNvPr id="18434" name="Picture 2" descr="http://www.emlecon.com/wp-content/uploads/2009/03/wil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09800" y="2514600"/>
            <a:ext cx="5334000" cy="400050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History of At-Death Property Disposition</a:t>
            </a:r>
            <a:endParaRPr lang="en-US" dirty="0"/>
          </a:p>
        </p:txBody>
      </p:sp>
      <p:pic>
        <p:nvPicPr>
          <p:cNvPr id="19458" name="Picture 2" descr="http://t0.gstatic.com/images?q=tbn:ANd9GcROOzuCHUoc7ngfHlvtWdl4BHmMQtSgSEJj2LikvXp9D6YnaRI&amp;t=1&amp;usg=__3CQw46v78IQ3Xl4VTyMaXtTi9hk=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4495800"/>
            <a:ext cx="2466975" cy="1847851"/>
          </a:xfrm>
          <a:prstGeom prst="rect">
            <a:avLst/>
          </a:prstGeom>
          <a:noFill/>
        </p:spPr>
      </p:pic>
      <p:sp>
        <p:nvSpPr>
          <p:cNvPr id="19460" name="AutoShape 4" descr="data:image/jpg;base64,/9j/4AAQSkZJRgABAQAAAQABAAD/2wBDAAkGBwgHBgkIBwgKCgkLDRYPDQwMDRsUFRAWIB0iIiAdHx8kKDQsJCYxJx8fLT0tMTU3Ojo6Iys/RD84QzQ5Ojf/2wBDAQoKCg0MDRoPDxo3JR8lNzc3Nzc3Nzc3Nzc3Nzc3Nzc3Nzc3Nzc3Nzc3Nzc3Nzc3Nzc3Nzc3Nzc3Nzc3Nzc3Nzf/wAARCACnAKcDASIAAhEBAxEB/8QAGwABAAEFAQAAAAAAAAAAAAAAAAECAwQFBgf/xAA7EAABAwMBAwYNBQACAwAAAAABAAIDBAURBhIhMRMUFUFRsQciMjVSVWFxcnOUodEzNEKBkRbBI+Hw/8QAGQEBAQEBAQEAAAAAAAAAAAAAAAECAwUE/8QAIhEAAgIDAAICAwEAAAAAAAAAAAECEQMSMRMhFEEEMlEz/9oADAMBAAIRAxEAPwD3BEVuZxaBsnGSsyeqtguIsfbf6Z/wJtP9M/ZcfkwNasyEWPtP9M/ZTtP9M/ZPkQGrL6KxtP8ATP2Taf6Z+yfIgNWX0Vjad6Z+yZd6Z+yvngTVl9FYy70z9ky70z9k88Bqy+is5d6Z+yZd6Z+yeeApl5FZ8b0z9lPjemfsr5oii6iteN6Z+yeN6bvsnmiKLqK143pu+ytTTmnZyj/Gjb5ZxvaO33KrLFijKRUtcHNDgQQRnd1ouhDmLrfrjBqmOz0dOwxc2E7peTc929xGMZaBw45PuWdNcpJMR0/jzBu05vI57nLaTzU8ezziSJh/jtuA/wAysM01uglFRDBSxyuGDIxjWuI9434WMn6Mq6cNHri5jXNHYJKCF0cryyQNDhLHuyH7zuHsI4da9EWK2elNVsNmhNRsZDQ5u1s9+PsshedOSdUqOiKkUKVkBERUEooU5VTAREVIEBwiICrKlUKpaTISihSqArdUAaaUO4Fjs/4rit1H7eX4D3LUegxdOvdJY6F7z4xhac/0ijTPmCg+Q1F9y4YNXcdMOrdTtvJnAAphCIwwbQw4nOXB3b1Af2r5o7hNOYq0MbSBpDSyVryT1biwKxdNSyUmo22aCkEj+bid0hc44BcRjDQT1deAs+qufigRhj5GjacwbX4Wcl6OirpxzNAzt1tS3ttfG2lppDKyNrCJHOIxsnA2Q33dXUu/XCs8IONV0djktx2amQxcqyTLmu6jjG8f3n2LugvOy7+tjoq+gpChFzBUigKVQERFQTlFClWyBERUBSFCICpSqFUtJkJVuo/byfAe5Vqip/by/Ae5aXQYemvMFB8hqKdM+YaD5Le5F9y4YMuSCnMgmkjj5TGyJCAHY7M8cLEbbqOmqecwR7ErwQXco7h7icfZai66frK3VLLhzgczbTCMRZLsPDiSdknAyCBnf/SyHQ11VOaeopeRgaw7ExDSCezAdlZy/oyrpmdH0PSHP+aU3PtnBqOTbyuzw8rjjG5Za87ZpC+M15SXRla1lvp3FzniZ21IzGDHsZOBn3jrXoi82aqqdnREooUrBQpzuUIqQ1tVqKyUbg2qu1DE4/xfO0f9rPpp4aqBk9PKyWKQbTZGODg4ewheXVNjtFw8McdGy10XNaOgdNUsbC0NfI7OC4de8hb+XUEkdzl0xou1Qyy0TP8AzSudyVPSE8Buzk784C+h4lSrpmzt1RJJHE0Ole1gJDRtHGT2Bed2rXlxtV1nsWs6J7q2FrZG1VuhMrHsPAuaMke/uWx01V2nV18rbu2G5Ca3SNhZFWnEUbseWyPqcR1nep4mu8LZ2ylcZP4QbfS6gvNBUNaKS00zZZalr9ol5IGwG9uTge1W9N6xuddqdlovFmbbhVUhq6QcqXP2AeDx1HH+IsUqsWddW1tJQRNlramKCMuDQ6V4aHOPADPErIaQRkHIIz715LfrVc714TaK1S6gleKOnfXsPNYyKZxOGtDTuO7G8ru7RZbtR1zZ6/UlbXxAEchJBGxpPaS3etSgkk7JZ0CkFQi5FKlaqf28vwHuVwFUVP6EvwHuW4v2QxdM+YaD5Le5E0z5hoPkt7kX3rhgwbnqiCgvkdpNO507oRNtucGsDSSPeTuKzKy5Rsia7DHHjgSBZJt1I+u56YGc62OTMrdziwEkA+zJKxmWqCmqnVTHTl7wWkPky0f1wWctaOyrpzTNfW86jpbLJS1DH1L+TZKSHN5TsOOo9q69av8A47aRdxeBb4RcAMCowcjdjcOAOOvC2i8zI4etTor+wiKVgoVqGohndI2KRj+SeWSbJzsEDOHdh3q5nBXKVGhLZLXVlVDVXOlZXO26qnp6oxxTO6yRjIz7OK6QUX1mTWeDqE3DUuptTkHkauq5vSuJ3OjjOCR7MgJZae46Qvl9bNaK2vo7hUGrgqaJgec4wWPGdx37jwXb0dJT0NNFS0cLIaeJoayNjcNY0cAP/t6yMLo8vt/wUcrpOyVzL1cNSXtghuFfsxx0zHbQpoW+S0kcXHiVyun6LWNEy6WajtbqOpra+Wae8zPBYxjjuLBxc7HDsXqqY3osz/go8msvg6fF4RJZpqaRtkoo4nxmQ553KBuc70jtbTjnrwt3q2lvlFru2X2zWh9yYKKSlexrwzYe4kguJ4N4Z/td+i15nabFHk1BZtUaV1jLdujpL9LdKUCeWKQMbHOTkjJ4MHAexel2VtxFth6ZfC+uIJlMLcMaSfJHaBwz14Wd/iLMsuy4KJREWQFRUft5Pgd3KtW6j9CX4D3KroMfTPmGg+S3uRNM+YaD5Le5F6K4czTXW2Xir1RFPFM5trbTAbBkJHK7RydkezG8rJdJVVM/NubSwbDMiZ7HNace3KyK/UVDQ3VlseJX1T4xJhoAaGklvEkdYO4ZWVV10bImPIdvGcBzc96zlvR0VdOCjtGr49eUc7J5BaoyTNK6bajfHjcwNO/Oe3r3r0MLmma1szr5T2cvmZVVJLYy+PDC8fxzn/0ukXmZW3VqjqiVyupNQ3u1T1HMdOPq6Klh5WWrkqGxMwMkgDicALqlyPhWrOZ6CupacOnjFO32l5wmKnJJoPhrbfqnWF/tENTZdNU9PHVDMNVU1eWsBONrZ4nC7hj+bU8PPJ4+UDWtdI4hge7G/GT1nKxrBRttdhoKPZxzelYxw9obv++V5bbnXHWlPda42R1wqqqaSmp56uQNpKCIbhsjOS7rO7jjeu2qyNriRi6PZBv4b+vcqZJGRNDpXtY0nGXOAGezevGNbXl9DoQads9ZJW9HNiZcbq15DWHa3RtcPKcT1dQCv3ehm1Toq5aluj6htLTUWLRTF5GzsAAzOHW5xG7sCLAqtv0Wz2JUcvFtvZyjNpgy5u2MtHtHUvOLzq2a36AsMFNWtbebtDDBBJxcwOw10n9Dr7VzPhRtdjslqZbbTRvfdYgw1teJnF8THHGZDnxi88AepWOD6bJZ7ixzXtDmODmneC05BR7msaXPcGtHEuOAF5/qrUMFs00+yWFsdXXC372Rv8SmhDN8jyOHsHElc7omjqNc6foqe4SVIsNspthzQ8tdW1BBJJPHZZkY9qLD6bfC2exBwc0OaQQRkEHcVRLUQwua2aZkZd5Ie8An3ZXl+k9Ux6c8Ekdwq5OVmhkngpYnnLnuDyGs9uAMnsAW0s2mrPftGwXHULudVNwhbU1Ne+XZcz+WGu4Ma3ycBPFTd8JZ6Am03b2NobWM7Od+PcvIrvfKumvFs1Tan1DNMUc0dufykjiKlhJDpQ0/xG7DjvcQultUb754Rqy7se7mNog5jGWk7Ms7iXSY7Q3OP87FfFXsWdyrdR+hL8B7lcVuo/Ql+A9y5rpTH0z5hoPkt7kTTPmGg+S3uReiuHMT2WgnurblJAHVYi5HlHb/ABck8Du4nirLbQyCqM76iaYOaW8lLgsH2Wtu4v0mqI46YyttQpg7aDthpk2jnePGO4N3cN5WQ+vkrJ+Z05lbMxu0XO22g49pbjrWcv6Mq6Y40hYzf473zU88jOYxyh5NrvSDeGVv154yfWTNd0dLs1DrYCecOe0GHkccdrrcO3jn2L0NeXlUlVuzrGiVpdUaeg1JR09LVTyxRQ1LJyIwDymzvDTnqW5UrEZU7RWR2+1cbN4NrLJVVMkVTcqanqZOUmo6eqdHE5x47hwyuzRajOUeEas566aNstfpzoBlOaagD2vEdP4pJac5z1n3raz22lntclskhaaN0PIGMbhsYxgdizEV3k+slHDs8FunRanUL+dyPLmllU+XMsQafFa09TR2Bbml0fZILLPaX0pqYKl21UvqHF8k7+pznccjq7Fv1IW3lm/sUjQ0+kbJTWOrs9FRNpaWrYWTGLy356y47yVn2K0UtjtFNa6JuKenZst2uLu0n2lZ6KOcn1ijk7R4PLBaqqedkU07ZQ9rIaiQvjhD/LDB1ZzjPFYQ8G+nbdFJJUVFe62Ql07qOWpdyDcDJJaOIAHBd0Ec1r2lrgHNIwQRnIW1ll/SUjz3UVzt2srU7S2l3RVgqAxs08IIgoo2lrtonAGdwDWjtXZ2K0UtitVNbaFmzDA3GTxcetx7STkn3rJpKSnomcnSU8UDCclsTA0E9u5X0nktUhQVFR+3l+A9yrVE/wChJ8Du5SL9gx9M+YaD5Le5E0z5hoPkt7kXpLhzFVe6ClrhQvmc6rLOU5GKNzyGekcDcPer1XVRtjY54kDTv/TJ7lhVmnKKsvTbtOHvnbDyIa8gsABJBA6jvO9W+h3sqnSVFRHNC5pa2LkWtwerxh/axmrxuyrpjx6psz7rFaxXN55KSGRlrm5cOI3/AMvYVulyv/BbT/yaG+bdTysDtqKn2hybX48obs568E4XVLyZ6KtfZ1V/YREWEzQRFK2QIiIApUKVSBFClUBTlQiEKkUAqVoBW6j9GX4D3K4rdR+jL8B7lpdBY015goPkt7kTTXmCg+S3uReouHI012uF6bqiOgo43ihFMJTKIwNp5cQW7bgQdwG4AH3rLfdxVy81opxJVMbtOY18bj/i2lXdaCknZT1VXBHO9u02JzxtlvDIHHHtVNVUUzGte58bQf5EcQueb/NlXTz6PUepW66o7Q6jL6Nzi2dppsbDMZD9sDH+OI6sL0TK18d5tktayiiuFK6qkblkQlBc4Yzu7d2/AWevKyyuvVHZEoiLmUJlERMBSoUrRAmURUBERVEJRQpVAUhQiEKlbqP0JfgPcqwqKn9CT4D3La6CxprzBQfJb3ImmvMNB8lvci9VcORh1em46rUIvBqJWv5uIeSaS0bnE5y0gnj1k/0p6PrjUnnk8bqXZw1sT5A7P9uK3yx62KWaAtgeI5P4uLQ7vWMicoNR6VdOHOgYTq2C/Or5SyB5ljgLMuMmMZc/OS3rxjPVldksDo68+s4PpQnR169ZwfSj8r4JfjZZ1szakkbBStd0devWcH0o/Kno69es4PpR+VPiZBujYqFr+jrz6zg+mH5To68+s4PpR+U+JkG6Ngi1/R169ZwfSj8p0devWcH0o/Kq/EyDc2KLXdH3r1nB9KPynR969ZwfSj8q/FmN0bFFruj716zg+lH5To+9es4PpR+U+LMbI2PUi13R969ZwfSj8p0fevWcH0o/KfFmNkbJFrej716zg+lH5To+9es4PpR+VfjTGyNlnG9Yl1q46K3VE0pGGMIA9JxG4f2dysdH3r1nB9KPyqI9PyVFVHPd619XyRzHFshkbT24H/a3D8aSdsmyM6wROhstFG4Yc2Fuf8RbBoAAAGABgBF9hglERUBERAEREAREQBERAEREAREQBERAEREAREQBERAf/9k="/>
          <p:cNvSpPr>
            <a:spLocks noGrp="1" noChangeAspect="1" noChangeArrowheads="1"/>
          </p:cNvSpPr>
          <p:nvPr>
            <p:ph idx="1"/>
          </p:nvPr>
        </p:nvSpPr>
        <p:spPr bwMode="auto"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b="1" dirty="0" smtClean="0"/>
              <a:t>5.  Will Substitutes</a:t>
            </a:r>
            <a:endParaRPr lang="en-US" b="1" dirty="0"/>
          </a:p>
        </p:txBody>
      </p:sp>
      <p:sp>
        <p:nvSpPr>
          <p:cNvPr id="19462" name="AutoShape 6" descr="data:image/jpg;base64,/9j/4AAQSkZJRgABAQAAAQABAAD/2wBDAAkGBwgHBgkIBwgKCgkLDRYPDQwMDRsUFRAWIB0iIiAdHx8kKDQsJCYxJx8fLT0tMTU3Ojo6Iys/RD84QzQ5Ojf/2wBDAQoKCg0MDRoPDxo3JR8lNzc3Nzc3Nzc3Nzc3Nzc3Nzc3Nzc3Nzc3Nzc3Nzc3Nzc3Nzc3Nzc3Nzc3Nzc3Nzc3Nzf/wAARCACnAKcDASIAAhEBAxEB/8QAGwABAAEFAQAAAAAAAAAAAAAAAAECAwQFBgf/xAA7EAABAwMBAwYNBQACAwAAAAABAAIDBAURBhIhMRMUFUFRsQciMjVSVWFxcnOUodEzNEKBkRbBI+Hw/8QAGQEBAQEBAQEAAAAAAAAAAAAAAAECAwUE/8QAIhEAAgIDAAICAwEAAAAAAAAAAAECEQMSMRMhFEEEMlEz/9oADAMBAAIRAxEAPwD3BEVuZxaBsnGSsyeqtguIsfbf6Z/wJtP9M/ZcfkwNasyEWPtP9M/ZTtP9M/ZPkQGrL6KxtP8ATP2Taf6Z+yfIgNWX0Vjad6Z+yZd6Z+yvngTVl9FYy70z9ky70z9k88Bqy+is5d6Z+yZd6Z+yeeApl5FZ8b0z9lPjemfsr5oii6iteN6Z+yeN6bvsnmiKLqK143pu+ytTTmnZyj/Gjb5ZxvaO33KrLFijKRUtcHNDgQQRnd1ouhDmLrfrjBqmOz0dOwxc2E7peTc929xGMZaBw45PuWdNcpJMR0/jzBu05vI57nLaTzU8ezziSJh/jtuA/wAysM01uglFRDBSxyuGDIxjWuI9434WMn6Mq6cNHri5jXNHYJKCF0cryyQNDhLHuyH7zuHsI4da9EWK2elNVsNmhNRsZDQ5u1s9+PsshedOSdUqOiKkUKVkBERUEooU5VTAREVIEBwiICrKlUKpaTISihSqArdUAaaUO4Fjs/4rit1H7eX4D3LUegxdOvdJY6F7z4xhac/0ijTPmCg+Q1F9y4YNXcdMOrdTtvJnAAphCIwwbQw4nOXB3b1Af2r5o7hNOYq0MbSBpDSyVryT1biwKxdNSyUmo22aCkEj+bid0hc44BcRjDQT1deAs+qufigRhj5GjacwbX4Wcl6OirpxzNAzt1tS3ttfG2lppDKyNrCJHOIxsnA2Q33dXUu/XCs8IONV0djktx2amQxcqyTLmu6jjG8f3n2LugvOy7+tjoq+gpChFzBUigKVQERFQTlFClWyBERUBSFCICpSqFUtJkJVuo/byfAe5Vqip/by/Ae5aXQYemvMFB8hqKdM+YaD5Le5F9y4YMuSCnMgmkjj5TGyJCAHY7M8cLEbbqOmqecwR7ErwQXco7h7icfZai66frK3VLLhzgczbTCMRZLsPDiSdknAyCBnf/SyHQ11VOaeopeRgaw7ExDSCezAdlZy/oyrpmdH0PSHP+aU3PtnBqOTbyuzw8rjjG5Za87ZpC+M15SXRla1lvp3FzniZ21IzGDHsZOBn3jrXoi82aqqdnREooUrBQpzuUIqQ1tVqKyUbg2qu1DE4/xfO0f9rPpp4aqBk9PKyWKQbTZGODg4ewheXVNjtFw8McdGy10XNaOgdNUsbC0NfI7OC4de8hb+XUEkdzl0xou1Qyy0TP8AzSudyVPSE8Buzk784C+h4lSrpmzt1RJJHE0Ole1gJDRtHGT2Bed2rXlxtV1nsWs6J7q2FrZG1VuhMrHsPAuaMke/uWx01V2nV18rbu2G5Ca3SNhZFWnEUbseWyPqcR1nep4mu8LZ2ylcZP4QbfS6gvNBUNaKS00zZZalr9ol5IGwG9uTge1W9N6xuddqdlovFmbbhVUhq6QcqXP2AeDx1HH+IsUqsWddW1tJQRNlramKCMuDQ6V4aHOPADPErIaQRkHIIz715LfrVc714TaK1S6gleKOnfXsPNYyKZxOGtDTuO7G8ru7RZbtR1zZ6/UlbXxAEchJBGxpPaS3etSgkk7JZ0CkFQi5FKlaqf28vwHuVwFUVP6EvwHuW4v2QxdM+YaD5Le5E0z5hoPkt7kX3rhgwbnqiCgvkdpNO507oRNtucGsDSSPeTuKzKy5Rsia7DHHjgSBZJt1I+u56YGc62OTMrdziwEkA+zJKxmWqCmqnVTHTl7wWkPky0f1wWctaOyrpzTNfW86jpbLJS1DH1L+TZKSHN5TsOOo9q69av8A47aRdxeBb4RcAMCowcjdjcOAOOvC2i8zI4etTor+wiKVgoVqGohndI2KRj+SeWSbJzsEDOHdh3q5nBXKVGhLZLXVlVDVXOlZXO26qnp6oxxTO6yRjIz7OK6QUX1mTWeDqE3DUuptTkHkauq5vSuJ3OjjOCR7MgJZae46Qvl9bNaK2vo7hUGrgqaJgec4wWPGdx37jwXb0dJT0NNFS0cLIaeJoayNjcNY0cAP/t6yMLo8vt/wUcrpOyVzL1cNSXtghuFfsxx0zHbQpoW+S0kcXHiVyun6LWNEy6WajtbqOpra+Wae8zPBYxjjuLBxc7HDsXqqY3osz/go8msvg6fF4RJZpqaRtkoo4nxmQ553KBuc70jtbTjnrwt3q2lvlFru2X2zWh9yYKKSlexrwzYe4kguJ4N4Z/td+i15nabFHk1BZtUaV1jLdujpL9LdKUCeWKQMbHOTkjJ4MHAexel2VtxFth6ZfC+uIJlMLcMaSfJHaBwz14Wd/iLMsuy4KJREWQFRUft5Pgd3KtW6j9CX4D3KroMfTPmGg+S3uRNM+YaD5Le5F6K4czTXW2Xir1RFPFM5trbTAbBkJHK7RydkezG8rJdJVVM/NubSwbDMiZ7HNace3KyK/UVDQ3VlseJX1T4xJhoAaGklvEkdYO4ZWVV10bImPIdvGcBzc96zlvR0VdOCjtGr49eUc7J5BaoyTNK6bajfHjcwNO/Oe3r3r0MLmma1szr5T2cvmZVVJLYy+PDC8fxzn/0ukXmZW3VqjqiVyupNQ3u1T1HMdOPq6Klh5WWrkqGxMwMkgDicALqlyPhWrOZ6CupacOnjFO32l5wmKnJJoPhrbfqnWF/tENTZdNU9PHVDMNVU1eWsBONrZ4nC7hj+bU8PPJ4+UDWtdI4hge7G/GT1nKxrBRttdhoKPZxzelYxw9obv++V5bbnXHWlPda42R1wqqqaSmp56uQNpKCIbhsjOS7rO7jjeu2qyNriRi6PZBv4b+vcqZJGRNDpXtY0nGXOAGezevGNbXl9DoQads9ZJW9HNiZcbq15DWHa3RtcPKcT1dQCv3ehm1Toq5aluj6htLTUWLRTF5GzsAAzOHW5xG7sCLAqtv0Wz2JUcvFtvZyjNpgy5u2MtHtHUvOLzq2a36AsMFNWtbebtDDBBJxcwOw10n9Dr7VzPhRtdjslqZbbTRvfdYgw1teJnF8THHGZDnxi88AepWOD6bJZ7ixzXtDmODmneC05BR7msaXPcGtHEuOAF5/qrUMFs00+yWFsdXXC372Rv8SmhDN8jyOHsHElc7omjqNc6foqe4SVIsNspthzQ8tdW1BBJJPHZZkY9qLD6bfC2exBwc0OaQQRkEHcVRLUQwua2aZkZd5Ie8An3ZXl+k9Ux6c8Ekdwq5OVmhkngpYnnLnuDyGs9uAMnsAW0s2mrPftGwXHULudVNwhbU1Ne+XZcz+WGu4Ma3ycBPFTd8JZ6Am03b2NobWM7Od+PcvIrvfKumvFs1Tan1DNMUc0dufykjiKlhJDpQ0/xG7DjvcQultUb754Rqy7se7mNog5jGWk7Ms7iXSY7Q3OP87FfFXsWdyrdR+hL8B7lcVuo/Ql+A9y5rpTH0z5hoPkt7kTTPmGg+S3uReiuHMT2WgnurblJAHVYi5HlHb/ABck8Du4nirLbQyCqM76iaYOaW8lLgsH2Wtu4v0mqI46YyttQpg7aDthpk2jnePGO4N3cN5WQ+vkrJ+Z05lbMxu0XO22g49pbjrWcv6Mq6Y40hYzf473zU88jOYxyh5NrvSDeGVv154yfWTNd0dLs1DrYCecOe0GHkccdrrcO3jn2L0NeXlUlVuzrGiVpdUaeg1JR09LVTyxRQ1LJyIwDymzvDTnqW5UrEZU7RWR2+1cbN4NrLJVVMkVTcqanqZOUmo6eqdHE5x47hwyuzRajOUeEas566aNstfpzoBlOaagD2vEdP4pJac5z1n3raz22lntclskhaaN0PIGMbhsYxgdizEV3k+slHDs8FunRanUL+dyPLmllU+XMsQafFa09TR2Bbml0fZILLPaX0pqYKl21UvqHF8k7+pznccjq7Fv1IW3lm/sUjQ0+kbJTWOrs9FRNpaWrYWTGLy356y47yVn2K0UtjtFNa6JuKenZst2uLu0n2lZ6KOcn1ijk7R4PLBaqqedkU07ZQ9rIaiQvjhD/LDB1ZzjPFYQ8G+nbdFJJUVFe62Ql07qOWpdyDcDJJaOIAHBd0Ec1r2lrgHNIwQRnIW1ll/SUjz3UVzt2srU7S2l3RVgqAxs08IIgoo2lrtonAGdwDWjtXZ2K0UtitVNbaFmzDA3GTxcetx7STkn3rJpKSnomcnSU8UDCclsTA0E9u5X0nktUhQVFR+3l+A9yrVE/wChJ8Du5SL9gx9M+YaD5Le5E0z5hoPkt7kXpLhzFVe6ClrhQvmc6rLOU5GKNzyGekcDcPer1XVRtjY54kDTv/TJ7lhVmnKKsvTbtOHvnbDyIa8gsABJBA6jvO9W+h3sqnSVFRHNC5pa2LkWtwerxh/axmrxuyrpjx6psz7rFaxXN55KSGRlrm5cOI3/AMvYVulyv/BbT/yaG+bdTysDtqKn2hybX48obs568E4XVLyZ6KtfZ1V/YREWEzQRFK2QIiIApUKVSBFClUBTlQiEKkUAqVoBW6j9GX4D3K4rdR+jL8B7lpdBY015goPkt7kTTXmCg+S3uReouHI012uF6bqiOgo43ihFMJTKIwNp5cQW7bgQdwG4AH3rLfdxVy81opxJVMbtOY18bj/i2lXdaCknZT1VXBHO9u02JzxtlvDIHHHtVNVUUzGte58bQf5EcQueb/NlXTz6PUepW66o7Q6jL6Nzi2dppsbDMZD9sDH+OI6sL0TK18d5tktayiiuFK6qkblkQlBc4Yzu7d2/AWevKyyuvVHZEoiLmUJlERMBSoUrRAmURUBERVEJRQpVAUhQiEKlbqP0JfgPcqwqKn9CT4D3La6CxprzBQfJb3ImmvMNB8lvci9VcORh1em46rUIvBqJWv5uIeSaS0bnE5y0gnj1k/0p6PrjUnnk8bqXZw1sT5A7P9uK3yx62KWaAtgeI5P4uLQ7vWMicoNR6VdOHOgYTq2C/Or5SyB5ljgLMuMmMZc/OS3rxjPVldksDo68+s4PpQnR169ZwfSj8r4JfjZZ1szakkbBStd0devWcH0o/Kno69es4PpR+VPiZBujYqFr+jrz6zg+mH5To68+s4PpR+U+JkG6Ngi1/R169ZwfSj8p0devWcH0o/Kq/EyDc2KLXdH3r1nB9KPynR969ZwfSj8q/FmN0bFFruj716zg+lH5To+9es4PpR+U+LMbI2PUi13R969ZwfSj8p0fevWcH0o/KfFmNkbJFrej716zg+lH5To+9es4PpR+VfjTGyNlnG9Yl1q46K3VE0pGGMIA9JxG4f2dysdH3r1nB9KPyqI9PyVFVHPd619XyRzHFshkbT24H/a3D8aSdsmyM6wROhstFG4Yc2Fuf8RbBoAAAGABgBF9hglERUBERAEREAREQBERAEREAREQBERAEREAREQBERAf/9k="/>
          <p:cNvSpPr>
            <a:spLocks noChangeAspect="1" noChangeArrowheads="1"/>
          </p:cNvSpPr>
          <p:nvPr/>
        </p:nvSpPr>
        <p:spPr bwMode="auto">
          <a:xfrm>
            <a:off x="155575" y="-585788"/>
            <a:ext cx="1228725" cy="1228726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9464" name="Picture 8" descr="http://www.themoneyalert.com/images/Joint-Tenancy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96000" y="2133600"/>
            <a:ext cx="2000250" cy="2000251"/>
          </a:xfrm>
          <a:prstGeom prst="rect">
            <a:avLst/>
          </a:prstGeom>
          <a:noFill/>
        </p:spPr>
      </p:pic>
      <p:sp>
        <p:nvSpPr>
          <p:cNvPr id="19466" name="AutoShape 10" descr="data:image/jpg;base64,/9j/4AAQSkZJRgABAQAAAQABAAD/2wBDAAkGBwgHBgkIBwgKCgkLDRYPDQwMDRsUFRAWIB0iIiAdHx8kKDQsJCYxJx8fLT0tMTU3Ojo6Iys/RD84QzQ5Ojf/2wBDAQoKCg0MDRoPDxo3JR8lNzc3Nzc3Nzc3Nzc3Nzc3Nzc3Nzc3Nzc3Nzc3Nzc3Nzc3Nzc3Nzc3Nzc3Nzc3Nzc3Nzf/wAARCACdAO0DASIAAhEBAxEB/8QAGwAAAgMBAQEAAAAAAAAAAAAABAUCAwYBAAf/xAA9EAACAQMDAgQEAwUGBgMAAAABAgMABBEFEiExQQYTUWEicYGRFDKhI0JiscEHFVLR4fAWJDNDU3KCkvH/xAAYAQEBAQEBAAAAAAAAAAAAAAAAAQIDBP/EAB0RAQEBAAMAAwEAAAAAAAAAAAABEQISIRMxQVH/2gAMAwEAAhEDEQA/APrMdvBHIzxxoHIAZsc4HbNW1njqGoK5w8bf+wqcetXKjEluG9Srf0rk0e12lMetwHiVHQ+4OKLivrWYgRTKT6ZoCTVbRRswYoCwOQaluB713pxQCzXB3nY6ZGRjnrnn9KvUbvj2jOPvXTFGTkqOev8Av1oG71qytH8jf5k4/wC1Gu5vrjpTUkFSpK8karlY1OWbPJ9hXpDHaRtNdSquSSWY4AHpSmbUr+4H7KLyQR1Zxu+2DSa70xrtwbn9rnuzuf61GsXa143S3ymmW5ZsYM8oIRffA5NB3s8TGGa8v0vpVw5t1P7N1PpjofnU49DhjJKRw+hO1j/M1G30K3tpRLHBZkryN8RIH0zREtOt9Q1GVzBFLb2hbIVXIyBjGT9O1O7LwvawuslwzSygs2c4zuOcE9/rXY9QvYRtaC3ZB0CEr/SpSarDcRNDeRzQqwwSp4x8xQGT3drZRkRDLLg7IlBPtSW81e91CKSLTi9vcI2fKkhOHUdsn+lEaVpcKwCOLUPxSICIy4BZVPYkdfrR13pZk097eyuDbTFNqzAZI/8A2qEUltHE8V/IsizRxHfFE+5nHoQeWHzonStQiuYnmgjieN5Au4k7gcc5B6Yq6Lw8Xu7e9vDE15Eu0yxAgNxjkGnNtZwQIFjjAxzuPWgUQaROsiMZ5o4h+ZHk3j/P9aKUW1opkijMrA4dhyR9KPuLdLiIo+5fdTzS8h7Rh+K+IdplHPyagV61qNxIjNZyI8IHxZ7/ACpJA9xdTxsNyox2kyPg59h1ppeWrpI8ts6qzHcB1U85oS8vreWKQ3JWG6A2jYOHPqD2+VHn5e32iWjvdOcN5rSwqMyAAkqPcUZYX4dQ9tNwT36f6UDbtChS3vJpInK8ytKQhoG5SSG936ajbWbHPKkAck/Pt8qJ363W4t70O4hmHlzDsf3vke9F5pbYxSXOnQreRFZVQcnqDRPmxW5WIuclR+vTPpUegTkVWJk8wpvXeBnbnnFBmaSeXyZRJA4O0beQSff6VfJALgKbhRvQ53LxmquixVLXUCsVM0YI6guOKpvreWe3aKCdoWI4Ze496y88FvBM8chcsvBJGSTRYgNagllFvaqs8xYb2U8KO/JpgGWT/psrAdSpzWeufD8Njbo11e3TNJwsUQG4n5Dk0y8O6FqXneZIfKs/3POQCUj6f1qsmWQABjOa8NJe8ILpsUfv5x/KmlzLZaZGJLiSOIHpv5J+Q6ms/qfi6XeI9OtmQM/l/iZ1wqn37D61FaC2gh02B2muXKD96V8KKV3Xiq0EiQacpu5nPw4yq/8A571hPEo1NbiUapfedJHJhY2kzuGM5VR0HvjjFHaXF58UVwFdJ7omPdnkRr1I+fT5CoND+OvdRfy47giIHa7xLgN/Cg9PfrTWy02K2Xe6qoAxtDcn5nvVekrHEdqoBgfCAOnyFQ1XM0hCxqSG2rlzn7dKDt5rumWziDMfmHjbxxSvULr8QhISWMr+WUHCj5050zQrS1y7Qhpj8RduT+tM5Ik2lSqkHtig+dWM+pXV35drdMMHrIMitD/dWrEb5b+FT/ClOiscR+CJFAHG1QK6HWQEEAk+tAhuFv7YZZYplHUgY/Su2l2LnCbSj91603eNWyVwcDrSjUtPjx5806JGT8Ls20qfY1ROW1UtuO5XH7yNg/eiba+u7YfGPxUfYHhx/Q0u0+7L7oLiTfIBlZAchx/nTBRkYxkUDay1G2vQfKkG9fzRnhl+Yov2yM49azr2yy4JXDD8rjhh9aKh1Ka02pdjzIf/ADAcr/7D+tA5zUWAYEMMg9QeleRlddynIIyCK7QK7rTyhL2wDKeTC3Q/L0oJtK07UYigDRSA/EjYyp9a0PShZ/w8DG5lX4sY3BST9qJZL9s3F4SYTlZrt3iUjDE/0703tNMsdJiDAM7bgNzHdyf5c0bczTiIzWoVlVCcdSx4wPSqI7Znw8B2jfuO9SSR3HPUfOjM4cZ7I89y8sTPEQ0WSpVSQwHfHvVkaFMeYy+UVwQ2c5/pU5PKtA8oRgXILN7CoXE5RSJQpjccBTyT8qjci2SRLeNSQWAIAPU4/rViMxJypVc8Z70v2tHGHlkaCNV6Eguo9C3alFxr4eOSHQ4/OdWAOAx698dTVXGhvL+3sojJcyrGv+Jjgf79qzk3jaxWZ1KMQDwwQHd+tCta2OoWCX2pakknO4hFD7R3XHY1Xcz6FclWtNIe6OPjkA2DPYdcE/KhGpvdV0rSiWlnQS5xx8T/ACz2pTJruo34jFlDFax3BKxPJLhmOM8Nt254PHz5FYc6jp8dvafhFliukXczySqArc4IbHTJyRjHGPentppura2zzXKD8NLL5xjB8uLfgfFjufvnk1EUpdRR3BN48t3cxTN5EisGUseCkgPGODg7ug7VO0ttQuvMj01bq3jlJMlvCSUUnr8ZOMfLFai08MWcZla7xcNKyl1C7UyowOO/Hr9qcqscSrEgSNQPhRcD7CqMfpvg+wG/8fdea7EGSOJ+D6An057V1oIrbXXtoI1jt7e3VUjUYC5IJ/nWsFvCsxmWJfMfkt9MZ+1ZzUY/J8RsTz58OF9yD/kKA7TVzNvJxgYz6VRfobOVrgY2lg7HbkjB56fMVdaS/h3+LGCfWhNRlL6hh5dsQAO3PUg/6/pUD9ZQU3DODyK6H3ClcF3suFgcZSTlZAe+BwR+tMQNp4XPHUUHZfLjRnkOABkknAA96zt14js9xNik1yVbloxhcfM9ac6lE13GkLJujb8yMfhPpu9R3+lDHR4gzyXE3mc4RdgVU46ADrQVXkd1qGnx3GjXcUTsu4qy53D0B7GgP7slmkjbUJ97Ip8wSruPtg9APpT6ziW0tYotoUbiF424GeM12e5tE3RXUqFlAbBPKg9M/Pnr6VRn/wC7Io1dlkY56cV3T7/ZMLO5zvAwrN39jQ8uqSyXH/KCVrbGNwG5SfYda7PZXdxGXVMr6lG4NXEOiwxwa4W3deaT2V69tIbS/JwANk/Y89G9PnTVaKhbzvpkrNuZ7QnLITny/ce1aON0ljWSNtynoRWfZcqQa7pNz+Au/wAHLxBJkwn/AA+q1BoDyCM4zQT29yt2ZLeb9k5JeNwWAPt6Ub9/Sp+UWxyPrTLSwNHbJFJJImdzc7d3wj5DtUczq65UFTncAenpRfkn51IRheSa11qeF0tuQyusgXjDllzx7DpmkWp65aaXcLawxvLeydRyXI9Se3yH6Vriq+lCXWnW1xMs7IBOgYJKuQy5681ei6wsv95XV4JdYstSjtAw2iGPIA9Tg/60Zc61pulSmPRnFxJMQJY2YmMHGMs/Y/LPSiNe0fxHdGO2t72OS0I2uxOxj/7kckewxnvTHSPDNlpwiZ445ZoxwSmFB7kL61izGiK10a+1iWWW+RYYXPBjXZH9EH5vma1Njo9lZQ+WkIc/vNJ8RJqeoanaacmZ5CWI+FE5ZvkKzq+Jry83SwxC2jDlVVxljj1zXPlzkXKaaR4X0rSipihMs6/9+U5b6DoO9NHuYlZ1Zw0qIX8pTl9o/h60qfUprmRTC01uICyToqh2QjGHwR8ScEcY/Q1ZZ2yzwW91FEttcLM7N8JCyAnDcdcMMEemB6c7ce2/Ti6g2pZTT7pIHAO7eqs3IypGCRjPXuMetSubZtV0+Nynk3kR3LuBHlyjhhkc4PPI7YIoxLG3S5E6odwZnUbyVVm/MQvQE85PuaJXoMjGKpON/VNnFLDDsmnMxHRioBx6HHBPvSvxPas0MV7GCZLZ9/A/MvQj/ftTs1xlV1KkZBGCDRueMyrLKFdeUZc4Hoa7KqyIVYHpx7VxdMu7K9a1jhke3f44nQEhf4TTBNJumGSgHuxpgW29hM7Kkt4iB/ih2Rkuyr1LHoKYC4mtFVZyzr1VxzkepHajrfTJEOJJFKg8Yzke4ParJdKjmnhnkmk8yIEALjDA+tXrTQ8d6rLuHI9c5zV8atcnhMe5q+20+0tcmCJQT1J5/nRXA4A4+1XqmhH0+GUg3AEgHRegFXC2gGcRIcnPTv61ZXq3kRCOCKPOxEUk5JVcE1MnIwRkV6vUwDXFhaXGfOto2zxyM1FtPtGAHkhR6LkUUa9g5xTAEdMtsH4W/wDsaputCs7lVVjMuxwylXwQRTMHPSq7i4itk33EqRJ/idsD9aZBNECAAZJxyfWu5AoVNRs5LSS7huY5reMEs8LbwMfKkU3jrRlsXv7Zrm7s42CzT28BZYsnA3E4qjT9a4az+reK7GxstNu4WWeLUZligkJ2oAerMcEgD71JtX1aC01V7zRikllEzwsku+O5AB4BwGHTpige17tWN0TxHquqWum39hbjULaf4L2NY/JNu/GdrHhgCehycdDWwyCFIwQRkHOaDtBau0yWu+GURAH43PZfajKquYRcQPC3Rxg1OU2LKw1raSahcvdhyjMcKJBkEds1fdQJZxxpLcWyu5Z2bdgEnHQU3ML28KwRRxsikiQPxn6/76UBqASSWFIIHjCwK21OMA5xXnnCRvdaSO1hiuHuFDGVhtLu7MQuc7Rk8D2GKtlkjiVnlkCL3ZztFTA5qBsbeWQSTxiVh+XfyF+Q6Z9+tdJNY8UpeRSE+Sk0oHdYjj7nFXws8xIMMseP/IAM/Y0QoCgBQAB6CpZPY1vpDVQjPqKsVQOterv1Hvmr1iOjjOOPYV7P+81Qt5bNN5CXETTdfLVwWx64FWscKxALYBOB1NUSrhIHf9KUaJrFxqNpcT32lXGlmFiAl2R8QA69sDtk8fOsr4P8T6h4pvwrX4s5YJyZLNLTzUeIjgb/AN08MMk854oPoVRdgiFznA9BzWYufGCCDUrjT7QXkGmSeVcN54RmYDLbAQc498Z7U60fVbfV9Ogv7PzBFKMgSDaykHBBHrQL7fxdpNzrZ0W2eZ74btyNEUC46/mx25p3JLHFjzJFTJwNzAZ9K+X/ANqdnLo2t6b4n08AOrqsmP8AGvTPzUFfkKO/tIs7fX/CMHiCxUNLAqzq+ASYmxuBPtwfoag2Vn4g0e+vXsrPUraa5TOY0fJ4649ce1Lj4wspLm9trKL8RPaS+U8ZmSN3IOG2KxBYD261iNeefVrLw54o0KB5NTgKwz29umWyuccAdBhh8mFaPXvDVjr1zFdz+HnP4iIPJMkv4aeN/Rg3Dex9uvSijPFviufw5f6eLizjfTLp9jXIcho+mcrjrgg9egNCt4l1Cw8dJourPbmwu4g1lPFHsOTyuTk9wR9jVlh4PafwcdD1+5eZvNZ4nV9zQDJ2gMeuB17ckdKmvgSzuLeyj1a/vr17IBbdy4iMajt8I55A568CiEOpSXkPjc6Br2o3k2j6iN1v+1KncfyruXB4bII7/DmnnjGzj0jT7PV7OK+ubrSlWKCNZ2IKngmTqWXjnufXHR/d6Np188Ml9aRXUsK7Y3uB5hX6HjJ47dhRwAUBVAUKMDA6VR8t8PfjNH8UpqOl2l/daNqqft3SzKBJTyWCcYAY8H0LcnFM9J8O3ml+J9ashYNL4c1JTu+JQI2IzwCc8Ekce3pW/PPJJJ+dczjvxQYLQPBV2fDlx4f8ReXJZCYyWksUw8yE89sY75x05INPdG0TVtOEUFxr8l1aQ4CIbZVkIHRTJknH6+4rQZrhIAoM+vg7S4b6W7sXvbFpjmVLO6aJHPuo6fTFPoYo4YY4ol2pGAqqOgAGB713Ptk/au5xyQceooOivcjkdqonu4LZd00qoMZ5PNVxalazIWhnU8dqmqRz3kc8l1HKjFVcx5CluT2IHY9PnTM2cRmaXdICVC4DcADOAB9aps9j3M00ahfMPxED82OlGjpXFpe7OqM0a7iBkL61fFIrqCCDkAgj0qsdOOPlUbeJYXcICFdi2O2e+PTp0963xuM2Ca9XBXq6I7Vc8MNxE0U8SSxt1VxkGp17NB8o8I7vCP8AaNeaJIdtreEpHu4B/eiPzOcfOvqN9cxWdlPc3BxFFGzuM87QO1ZbxV4L/wCItbtdRW9Fi1uoAeJd7uQdwPYDB6dab3mgpqVubfVry7vIHHxxb1hRvmsYBPyJIoMTqEo8Kf2lWt4ZD/dWrx7WEjkqu7APU9A20/JqtvrafQv7UINQ022muLO/TNytvGX2g8MTt9wG+9b86fZEwlrSFmhQJGXQMVUdgTzRI+EBV4A7DigwE/hPVtL8STax4dSxure7YvLa33w+WScnBxxzk5HI9DWy0wah5Ty6o0P4hzkRQEmOIYwFBPJ7knjrRleJoANa0ey1u0FpqQaWAOGMasV3kdM49KlYaRp1haC0tLSNLcf9o5ZeuehyOtGgZ6nA7mh/x9oJTCbiISDqu8ZBHXPp9aAjhV2j4V9BwK9xnIA+1YvVP7QdNhupbSykSR4lLPO/Ea4PIz6+g71l5f7QdcvdRiTTAkVu3w5aDcXJ7qvX9fpWe0XH13IAJJyQMnNBSavp0btG17B5gxlQ2SPnisPpen+K9SDNrWrzR2zHIiRFDsPthRj5mn1h4dsdOtzHDDFEgBLMT9SST/M1i87+GHa6pYscC4TJ6VJ9Qs0GXu7dR/FIBWRm1C1uZTb6L5c8mMeeRmNT6/xfyoNfDlqJDdajJ+IuGOTJcSAY9lXOAPlWflv8ayNpLq9hFCJTdRMuCcI4Yn5YpLd+L1AX8Hp9xLk43ONg9qXiSzhGy2i3Ef8Agi/q1dE+X3RRbXxndIwds8EYHQdR27+1X5LUyC4fFt0QXuNKMUIH/V84YJ9ACBVF34zkcyjT9NlkCqSryHGTnjgZ4oO5iMzma5m82UEYyOPYDPTt6daqWRVUpGY5EO7cyjlgo55JHAzyew+Qp3pga71DX9TgtYl1EwG4kAVYU2sQWJwT2+ED9T2p9cWradpm6+1Ced05YySH43Jz9Oe3pUvClm0hfUp1/PlYcjBbOAzjj22r0O1f4qzfjG9/v3WksIjutLQksVONz9/t0+9ZtrWQzsNNa4iSW5nklckkAnO0HsKfW9lsACpxjGazFo95YgCzvGAA4jlG9fl6im9v4oS3Krq0DQhuPOj+KPPueo+oqSJafwRCFcAYq0cCqknhMIlSRWjIBDdc56dPpULCUzQtJI6sN5ClcdB8q0hhiuE967mufSirkfcoNSzxQiTRifylkUtgkKD6URk4ya68b4zUq9VYkQtt3ru9M1MEYznj1q6jtczQmoaja2CbrmTBI4VRlj9KTDxZEYwyWUm5gCIs5c55HwgelS8pFxpOvFB3uo2tkpM8gyP3Act9qRzz6peqWuHawhGcRoQXI7EnOB8qQX2q20MhiskMu5julAJXPuer/Ice5qXn/DGpuPFVjb2sk8ySqE4+MAAfM9B8uvtSGL+0GS5E34PRpZQgJVg2OnUsCOB7+1Rj8L315Z3MlxNGXkiPkRPkc4yOn5B8uap0rxEdEsZLG/0srfRY2Q2qjJ93I4XHXJPfoaz2phbrfi3UntR594Va7tvNt47WJ0RTj4SWIG5T3x7cYryeILQaYiLYpNqU0WZ0I3woTwcnv2OB06E16DTJvEOqNN+FhQBt7x2seIwf43PU/wCwK1mkeEbS0ne6v2F1cMejDEa+2O/zP2pfftWN8O+ELrUbg3Tw20MLHiRosIB1IRRjPz/U19C0nQrLTPjt03zuMGZ8Fj7ew9hR13dQWVu811KkMSD4mZsDAFYTxR4p1m63WuiWk9tAet4yZdv/AEXt8zz8qyNB4l8WaV4bixdOZbphmO1h5dvn/hHufpmvl/ibW9c8TIwmP4e0yGFnE2Aw7bu7H9PbvVsdnboJXmimadjl5XdtzHp3HX70HsuYf2sK+agPAYEYP+dUS0Z47cgRq3lkdSQDn6jn709TUZxhY4JlB4B2qB/OltvKbthuswHUZJIIx9cH+VPbBXMZDhiVOD17dsmlFkd1LLExIkG0g5faN36+5+/26k0yZP4dCvQnzVb9BXbq4t7eFpGYYj5IxnnA6D15Helr3pvYnZLeOJE+HzJwhA5P7uRz0OMms4GE0sIiOUQOeAzqSCSOMc8n0A+1V21rqGpaza6V5bRWdu6ySIWXB4J+IDrjAwPXHtSiSKDfG8873DFcQpGhSQ88BQDgDOOeM+lfRPCWlf3dp7zzyPLcXR3u7kdMDofTv9vSr9CHizW4PD2i7g6xSyYhgBOOcdfp1z8qxugRRLAZY5FkJOWZTkZoPxPqEviTxIY7ZDPbW4KwjI2gA4LnPqaKsNGjkjSSS7EMijBEaYII/wB+lTNaOQwIz29a8V3LjGVbj51RcW2qWUSPG8d0u4EkL8Qx6juPXvVHiHVHv9Jd7RUjkU7LhVGDsPcY9+PlVxC2y1yWxvJjCAbJ3x5DD4WHTPtk81sItet57KFtORkbc3mocllOBjOTn1+1fOrBI0T8RLIDIrARpnOOM5+lFuGeNJVguZpZMl/w+Rx2JGDyeftVsR9oU7l3LyPaoTyNGo2xlyzbRj1pPouqLKnxFuuGDDLKff0p2rhl3KQUPeoAY7aWR1nuSsLBidsPG7pjd7/KiGt1Y8szeuWoHUry/iZhbWzqikftVAYsSeir09etQ0i0u0mkubtQu9MYdi0meuT6fLrQMBawg58tf61BrMNGyJLLGGGCUasl4h8WXJuZrLR1GYSBJKq7mP8Ai2j1HB96XxwX93suH1WW6gfJSVWIB9iByD6ig3MWlWUKyDyVwykOW5JHfJpTrPiCw0ofs4wJRGoG1cYXtz2Hyz9KXHUNR0K2F00st5YpxNDK290U8blY84HcEmk/iPWrbWru3gazb8OGOJOhBIwOOwx9z8qAjRbm98R3xE1/b24Ykxw4yx9SFP5m92+1Ha7EPDdvIbW/RRcQhERyvnBv8Q+ElwfTgVjYJLm0vxFZSkMrhkBjGQcenryPsOK13h7wrqc9yb7V5grScs7LvmkPuW/L8qoXaO+rtp9tpkEs0MDsWMcHMrqTyNw/Ivy+9aXRfCcVo7PJK6QnpBGxG4fxN3P860NnZwWcRWCMKDyzZyW9yT1pLrni6w0qY20QN5eD/sRHhOM5duijFND5IobaHZGkcUSdFHAFUG6Mp22i5HQu4IX/AFpFomt2evOFuZWS66/hZBtXP8P+L+ftitGqhQApwvTFZ9v2oKfSrW7O6+T8S/YydF+Q6CqZPD9i+7aJI87s7ZCPzYyfnwKaZ9qjLIkUbSSHCoCzE9ABVQmk8OK5Yi8m+IscEDvjP8vpz61W3hnLEi8cckjCgfvZ6Yx7fLim2n3bXVt57oqKxym1s5XsaKzQZ7/hiNQHe/mUA8HhQDnPf6/Tir4/DFgpUyec4GAN7EgYzj7ZP3obXrkXUxt1BeO3G5gqk5Y9B0+fv1ojU9RudH0ISTukl8y7IwRx5h+XYevtQZXxW1tDcw2+mhYDbSjD4IEkgHTd0yAR8zn0pRcO+2Lz0SSEIzsxX4wx/Nk8c5I9uaovLtSRCWuUKAiTzWDLISeSw9SfnVlu+6NrUqxjmVo1RGygYjr6gDAJ9h8qobeGdNj1bVzeiBook4Ku2c8c4P2HtkntWk8bak9nossFq2y6uAY029VGOSPTg4o7QNPTS9MROhxl2fqOuc/qayMl5LrWuSySJm0Q7bc88Aevz61i31vCzw1pYjt755XCj9kuWBGeGPOO2RTGG3lTZIjwbwxwifDwSPUZOetHXVvJa3MN1buxjdlEiADYTzg8jqM05TT0uII/M2blA2nb2/371WWYupLi3fKI5EeMqSNxz2J9OnFZ6+nFrqG9FClwCyKMqM9sd/evoGtI8dkFjGSHB/dOfYZzWBv4jNcOHZIlUlpGk+EIo6k+n9cj1rURQsMTXrQlikWBKMY4BHArY+EdMj1iyluVnktgH2rtflgBxn/feslGBcG6uYyYYWVY41IG7oAv1xg1oNBnnisIvwElyTsUOIVDYxkDPv1q1Y0OuaM9jI17p4BQdYwCF9hgDnk1doer71CSHDg8iQjI/wAq0bjIIIByMcjNZLXtC/DyteWagxj80fYDB7Yyck1lEtU8b2dtI0FhC13MDgkfCvX171n7PXdYGsWbyzEtcz7XtwfhEXckdsdQaoNhM8yJpcDKuD5oOAyfU/lHy59KaQi60lI5LyC0NszqjvAzbkJIAJyPiHPPzouCRpkEd7NJbbWDtkH1z/r6V670m9tme70gKszEGa1bhJvf2b3+9R8WXtvZaZJaE77yf4YI1OGB/wAXsB6/SqNGsJr+3FsUubgCPEk8k77Nx+vT5UFHiDWRdaX/AHZFCy3lyNs6tgi2XvuI+XAqzRvDUlzKJYVdIAPhlcYD+hCnr/vmtJoXhmy0iIhszOTlgwwn0Xp96dzTRxDdI23PT1poWaP4fsNKzLDH5lw3555OXPrz2qet65YaLZvcX8uNq58qMb3b0+Ec/wBKSeLtb1Ow8kWkBigkDbpsbpDjqqjoCRzk54rC6tZNqVmmpWO6fULaMR6goffJlej9c8g845zSXQbqfju61G+C3Uc1ppQQlraFis1wegVpP3R64q2Ce+nhtZrGX/kVGRZ3aA4GT8AIBzwOCSDS+98PQm/tRHfwGAwpJKpJWRnIyc5GOc4HtTkeTEpkaXCowRUA5JPRQAeSfniqgDVEFotvew29zEJGIaIqxkikB3Mn3YkOckdq+ieGNUbVdMWWU7p42MchxjPAIbHbII/WsjqEcOzynklmmaVrmb4huR2AVIyM4JC4yvuK0HgS2kg0uWVwMTyApjuFULn6kHFQaCeRIYmkkGVUcikMMcl9OSzhDNh5kJOQnZcdP9ijr27Ek5jEayRxDcxPTcOiiibOFbeN5CG3Stvbdgkeg98UFxKQRgAARqvA6ALVikEAg5B6GkL6gusOlpCWRNxaduCGQEj9cVHVdWlsLK5ukRwEAgtoXH/UkOME+3+RoCdS1zT9Pn8mRy9yQGaOFNzAdi2Bge2ay+t3yaxeKyFHiERSG3kJicsw5YMw256YGelBJaSLBugvEuriVt80U6+XIzH8xznB5/pQ1yzRMyXlvLExDYEinaf/AJdKoTgGKXaRcRlSdwePcUP5foec1qvAuli5uPxsnlsiZ27Rwx/eP3GPoaEmWWXUbaCJAL97eI3Erfutt5JHc425z3rfadaw6Zp6xcRBVyxPbAqWkhT4z1M2tollAQZrrIxnGEHWklvcC0tkiEahz1wwweKnLpI8RajLqs7uiP8ADCjL+VB0xz9frV0vh9rUF1IdUIIYnn7VmT3V1XDqUs6OTGXjGBtzjb8/brU455reWRl3gAfkzuBHqtStbRh8O8Dc35UUjd9DTG10UzgPdO6rkELkA5+daQte+ur9ZIbaVZHxypXCqfVj681ntctrYrBBFKblg2+6mXB3kdFA7gc8VpvFdxDpditnbIqS3IIITjC9z7k9PvWREE04BZQiYwoGQMd/nVgbWei6ZcaRBcatLJHA58xEZwrN1wTjufQUxHi7T7NfI06w2wr0/wC3n3wP60gisI5HVrgSMy7VG/pjoPpREUESkqeAAMY+/wDLFUfUkfPwHlv510gEEHvSTRNYbV7UStAIiewbOD9qcwuXXntXOVcI9R057JpbzToUcEEvEePU5GOazd8NX1l41sgsex1Bh54bGd3PHFfQ8ZNVxRKgIQKvPO1cZPrWjWW0PwbHA34rVZjdXb/E46jPue/6CtOWihjGSkcajjPAAoPWNRbT7dZViV2Zto5xj/OgbzSv70j/AOZupSJIsMmAU2nqAp7+9S38KOF89w7R2UbBV482RcL/APHPX59KuggCnzHJeT/E3WrIY1SIKgwFAxU+1SRJVN9Z29/aPbXSb427dwexHoRWIl8H3uk3putLIlXnaUO10HXAHQZOPXvxW9qQ5FVXzma8vldTqNgjXACgyPAY2bpuJIxn97AOeg71WVvZ0kTS7VoZc/s5IrYkuMkjJOSOpzyOea+lZIHU47DNdALfmYmiMbYeFZbudLnVVWFFGREh+M+oJ7A9x/LmtRcyJaW4ji8tDjbEp4UfaihyQKz2oXUjXFyc42FYl9sjrVBdrax3U4kl8mRY2DAglgHxzk/QVdrLTm1/5eRo2yx3DjnacfrVufwtk2zB8uPPTqcZzSa0LX+thZXYRxkyBAeM4GKgItbVobcxRqkNxcjMhU/EoHGPt3oDxPLp72aWcV5Al1ayB40Y5GRkbTjpnNU+J9Rn0/TLi4tyFuLiZYFlHVFbI+tJLEqIAkSBFHHHUnuSe+aohMzGF5Hi3RqACyDeo+ZGRULWVFRrjczWsZBFt5h/aHsGGcKueo6nirvONveJLGoDCZUb+NSQCD7EGhvK8rW5NOO1opJni3bcMFHP9MVdGn8IWMkxfUb1y88hzuK4OOoz/P8A+tWeLdRZnh0q25kmw0pxkKn+tPIFFtZgIBgJn07ViNHZr65udRmYmaRzx2ABwAKxb6pwssixhFIVRxgLiqXLtzuarXJPWoitIqjknhf4ZCAfTioz3+sLkWlzFj0lj3H6EVI/Eea6F/Tn7UGYuZ7mW+le9Ba5JG4sc9Ow9qIjMoXfkAd+alrR8ue3lABzlCD3x7/WulQMjtgGqOiSUnaM5PvUJpyuPMdVPviuGYmV0HHqfqKt1OWLTpVjaATsRks5x9h2qK//2Q=="/>
          <p:cNvSpPr>
            <a:spLocks noChangeAspect="1" noChangeArrowheads="1"/>
          </p:cNvSpPr>
          <p:nvPr/>
        </p:nvSpPr>
        <p:spPr bwMode="auto">
          <a:xfrm>
            <a:off x="155575" y="-617538"/>
            <a:ext cx="1933575" cy="1285876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9468" name="AutoShape 12" descr="data:image/jpg;base64,/9j/4AAQSkZJRgABAQAAAQABAAD/2wBDAAkGBwgHBgkIBwgKCgkLDRYPDQwMDRsUFRAWIB0iIiAdHx8kKDQsJCYxJx8fLT0tMTU3Ojo6Iys/RD84QzQ5Ojf/2wBDAQoKCg0MDRoPDxo3JR8lNzc3Nzc3Nzc3Nzc3Nzc3Nzc3Nzc3Nzc3Nzc3Nzc3Nzc3Nzc3Nzc3Nzc3Nzc3Nzc3Nzf/wAARCACdAO0DASIAAhEBAxEB/8QAGwAAAgMBAQEAAAAAAAAAAAAABAUCAwYBAAf/xAA9EAACAQMDAgQEAwUGBgMAAAABAgMABBEFEiExQQYTUWEicYGRFDKhI0JiscEHFVLR4fAWJDNDU3KCkvH/xAAYAQEBAQEBAAAAAAAAAAAAAAAAAQIDBP/EAB0RAQEBAAMAAwEAAAAAAAAAAAABEQISIRMxQVH/2gAMAwEAAhEDEQA/APrMdvBHIzxxoHIAZsc4HbNW1njqGoK5w8bf+wqcetXKjEluG9Srf0rk0e12lMetwHiVHQ+4OKLivrWYgRTKT6ZoCTVbRRswYoCwOQaluB713pxQCzXB3nY6ZGRjnrnn9KvUbvj2jOPvXTFGTkqOev8Av1oG71qytH8jf5k4/wC1Gu5vrjpTUkFSpK8karlY1OWbPJ9hXpDHaRtNdSquSSWY4AHpSmbUr+4H7KLyQR1Zxu+2DSa70xrtwbn9rnuzuf61GsXa143S3ymmW5ZsYM8oIRffA5NB3s8TGGa8v0vpVw5t1P7N1PpjofnU49DhjJKRw+hO1j/M1G30K3tpRLHBZkryN8RIH0zREtOt9Q1GVzBFLb2hbIVXIyBjGT9O1O7LwvawuslwzSygs2c4zuOcE9/rXY9QvYRtaC3ZB0CEr/SpSarDcRNDeRzQqwwSp4x8xQGT3drZRkRDLLg7IlBPtSW81e91CKSLTi9vcI2fKkhOHUdsn+lEaVpcKwCOLUPxSICIy4BZVPYkdfrR13pZk097eyuDbTFNqzAZI/8A2qEUltHE8V/IsizRxHfFE+5nHoQeWHzonStQiuYnmgjieN5Au4k7gcc5B6Yq6Lw8Xu7e9vDE15Eu0yxAgNxjkGnNtZwQIFjjAxzuPWgUQaROsiMZ5o4h+ZHk3j/P9aKUW1opkijMrA4dhyR9KPuLdLiIo+5fdTzS8h7Rh+K+IdplHPyagV61qNxIjNZyI8IHxZ7/ACpJA9xdTxsNyox2kyPg59h1ppeWrpI8ts6qzHcB1U85oS8vreWKQ3JWG6A2jYOHPqD2+VHn5e32iWjvdOcN5rSwqMyAAkqPcUZYX4dQ9tNwT36f6UDbtChS3vJpInK8ytKQhoG5SSG936ajbWbHPKkAck/Pt8qJ363W4t70O4hmHlzDsf3vke9F5pbYxSXOnQreRFZVQcnqDRPmxW5WIuclR+vTPpUegTkVWJk8wpvXeBnbnnFBmaSeXyZRJA4O0beQSff6VfJALgKbhRvQ53LxmquixVLXUCsVM0YI6guOKpvreWe3aKCdoWI4Ze496y88FvBM8chcsvBJGSTRYgNagllFvaqs8xYb2U8KO/JpgGWT/psrAdSpzWeufD8Njbo11e3TNJwsUQG4n5Dk0y8O6FqXneZIfKs/3POQCUj6f1qsmWQABjOa8NJe8ILpsUfv5x/KmlzLZaZGJLiSOIHpv5J+Q6ms/qfi6XeI9OtmQM/l/iZ1wqn37D61FaC2gh02B2muXKD96V8KKV3Xiq0EiQacpu5nPw4yq/8A571hPEo1NbiUapfedJHJhY2kzuGM5VR0HvjjFHaXF58UVwFdJ7omPdnkRr1I+fT5CoND+OvdRfy47giIHa7xLgN/Cg9PfrTWy02K2Xe6qoAxtDcn5nvVekrHEdqoBgfCAOnyFQ1XM0hCxqSG2rlzn7dKDt5rumWziDMfmHjbxxSvULr8QhISWMr+WUHCj5050zQrS1y7Qhpj8RduT+tM5Ik2lSqkHtig+dWM+pXV35drdMMHrIMitD/dWrEb5b+FT/ClOiscR+CJFAHG1QK6HWQEEAk+tAhuFv7YZZYplHUgY/Su2l2LnCbSj91603eNWyVwcDrSjUtPjx5806JGT8Ls20qfY1ROW1UtuO5XH7yNg/eiba+u7YfGPxUfYHhx/Q0u0+7L7oLiTfIBlZAchx/nTBRkYxkUDay1G2vQfKkG9fzRnhl+Yov2yM49azr2yy4JXDD8rjhh9aKh1Ka02pdjzIf/ADAcr/7D+tA5zUWAYEMMg9QeleRlddynIIyCK7QK7rTyhL2wDKeTC3Q/L0oJtK07UYigDRSA/EjYyp9a0PShZ/w8DG5lX4sY3BST9qJZL9s3F4SYTlZrt3iUjDE/0703tNMsdJiDAM7bgNzHdyf5c0bczTiIzWoVlVCcdSx4wPSqI7Znw8B2jfuO9SSR3HPUfOjM4cZ7I89y8sTPEQ0WSpVSQwHfHvVkaFMeYy+UVwQ2c5/pU5PKtA8oRgXILN7CoXE5RSJQpjccBTyT8qjci2SRLeNSQWAIAPU4/rViMxJypVc8Z70v2tHGHlkaCNV6Eguo9C3alFxr4eOSHQ4/OdWAOAx698dTVXGhvL+3sojJcyrGv+Jjgf79qzk3jaxWZ1KMQDwwQHd+tCta2OoWCX2pakknO4hFD7R3XHY1Xcz6FclWtNIe6OPjkA2DPYdcE/KhGpvdV0rSiWlnQS5xx8T/ACz2pTJruo34jFlDFax3BKxPJLhmOM8Nt254PHz5FYc6jp8dvafhFliukXczySqArc4IbHTJyRjHGPentppura2zzXKD8NLL5xjB8uLfgfFjufvnk1EUpdRR3BN48t3cxTN5EisGUseCkgPGODg7ug7VO0ttQuvMj01bq3jlJMlvCSUUnr8ZOMfLFai08MWcZla7xcNKyl1C7UyowOO/Hr9qcqscSrEgSNQPhRcD7CqMfpvg+wG/8fdea7EGSOJ+D6An057V1oIrbXXtoI1jt7e3VUjUYC5IJ/nWsFvCsxmWJfMfkt9MZ+1ZzUY/J8RsTz58OF9yD/kKA7TVzNvJxgYz6VRfobOVrgY2lg7HbkjB56fMVdaS/h3+LGCfWhNRlL6hh5dsQAO3PUg/6/pUD9ZQU3DODyK6H3ClcF3suFgcZSTlZAe+BwR+tMQNp4XPHUUHZfLjRnkOABkknAA96zt14js9xNik1yVbloxhcfM9ac6lE13GkLJujb8yMfhPpu9R3+lDHR4gzyXE3mc4RdgVU46ADrQVXkd1qGnx3GjXcUTsu4qy53D0B7GgP7slmkjbUJ97Ip8wSruPtg9APpT6ziW0tYotoUbiF424GeM12e5tE3RXUqFlAbBPKg9M/Pnr6VRn/wC7Io1dlkY56cV3T7/ZMLO5zvAwrN39jQ8uqSyXH/KCVrbGNwG5SfYda7PZXdxGXVMr6lG4NXEOiwxwa4W3deaT2V69tIbS/JwANk/Y89G9PnTVaKhbzvpkrNuZ7QnLITny/ce1aON0ljWSNtynoRWfZcqQa7pNz+Au/wAHLxBJkwn/AA+q1BoDyCM4zQT29yt2ZLeb9k5JeNwWAPt6Ub9/Sp+UWxyPrTLSwNHbJFJJImdzc7d3wj5DtUczq65UFTncAenpRfkn51IRheSa11qeF0tuQyusgXjDllzx7DpmkWp65aaXcLawxvLeydRyXI9Se3yH6Vriq+lCXWnW1xMs7IBOgYJKuQy5681ei6wsv95XV4JdYstSjtAw2iGPIA9Tg/60Zc61pulSmPRnFxJMQJY2YmMHGMs/Y/LPSiNe0fxHdGO2t72OS0I2uxOxj/7kckewxnvTHSPDNlpwiZ445ZoxwSmFB7kL61izGiK10a+1iWWW+RYYXPBjXZH9EH5vma1Njo9lZQ+WkIc/vNJ8RJqeoanaacmZ5CWI+FE5ZvkKzq+Jry83SwxC2jDlVVxljj1zXPlzkXKaaR4X0rSipihMs6/9+U5b6DoO9NHuYlZ1Zw0qIX8pTl9o/h60qfUprmRTC01uICyToqh2QjGHwR8ScEcY/Q1ZZ2yzwW91FEttcLM7N8JCyAnDcdcMMEemB6c7ce2/Ti6g2pZTT7pIHAO7eqs3IypGCRjPXuMetSubZtV0+Nynk3kR3LuBHlyjhhkc4PPI7YIoxLG3S5E6odwZnUbyVVm/MQvQE85PuaJXoMjGKpON/VNnFLDDsmnMxHRioBx6HHBPvSvxPas0MV7GCZLZ9/A/MvQj/ftTs1xlV1KkZBGCDRueMyrLKFdeUZc4Hoa7KqyIVYHpx7VxdMu7K9a1jhke3f44nQEhf4TTBNJumGSgHuxpgW29hM7Kkt4iB/ih2Rkuyr1LHoKYC4mtFVZyzr1VxzkepHajrfTJEOJJFKg8Yzke4ParJdKjmnhnkmk8yIEALjDA+tXrTQ8d6rLuHI9c5zV8atcnhMe5q+20+0tcmCJQT1J5/nRXA4A4+1XqmhH0+GUg3AEgHRegFXC2gGcRIcnPTv61ZXq3kRCOCKPOxEUk5JVcE1MnIwRkV6vUwDXFhaXGfOto2zxyM1FtPtGAHkhR6LkUUa9g5xTAEdMtsH4W/wDsaputCs7lVVjMuxwylXwQRTMHPSq7i4itk33EqRJ/idsD9aZBNECAAZJxyfWu5AoVNRs5LSS7huY5reMEs8LbwMfKkU3jrRlsXv7Zrm7s42CzT28BZYsnA3E4qjT9a4az+reK7GxstNu4WWeLUZligkJ2oAerMcEgD71JtX1aC01V7zRikllEzwsku+O5AB4BwGHTpige17tWN0TxHquqWum39hbjULaf4L2NY/JNu/GdrHhgCehycdDWwyCFIwQRkHOaDtBau0yWu+GURAH43PZfajKquYRcQPC3Rxg1OU2LKw1raSahcvdhyjMcKJBkEds1fdQJZxxpLcWyu5Z2bdgEnHQU3ML28KwRRxsikiQPxn6/76UBqASSWFIIHjCwK21OMA5xXnnCRvdaSO1hiuHuFDGVhtLu7MQuc7Rk8D2GKtlkjiVnlkCL3ZztFTA5qBsbeWQSTxiVh+XfyF+Q6Z9+tdJNY8UpeRSE+Sk0oHdYjj7nFXws8xIMMseP/IAM/Y0QoCgBQAB6CpZPY1vpDVQjPqKsVQOterv1Hvmr1iOjjOOPYV7P+81Qt5bNN5CXETTdfLVwWx64FWscKxALYBOB1NUSrhIHf9KUaJrFxqNpcT32lXGlmFiAl2R8QA69sDtk8fOsr4P8T6h4pvwrX4s5YJyZLNLTzUeIjgb/AN08MMk854oPoVRdgiFznA9BzWYufGCCDUrjT7QXkGmSeVcN54RmYDLbAQc498Z7U60fVbfV9Ogv7PzBFKMgSDaykHBBHrQL7fxdpNzrZ0W2eZ74btyNEUC46/mx25p3JLHFjzJFTJwNzAZ9K+X/ANqdnLo2t6b4n08AOrqsmP8AGvTPzUFfkKO/tIs7fX/CMHiCxUNLAqzq+ASYmxuBPtwfoag2Vn4g0e+vXsrPUraa5TOY0fJ4649ce1Lj4wspLm9trKL8RPaS+U8ZmSN3IOG2KxBYD261iNeefVrLw54o0KB5NTgKwz29umWyuccAdBhh8mFaPXvDVjr1zFdz+HnP4iIPJMkv4aeN/Rg3Dex9uvSijPFviufw5f6eLizjfTLp9jXIcho+mcrjrgg9egNCt4l1Cw8dJourPbmwu4g1lPFHsOTyuTk9wR9jVlh4PafwcdD1+5eZvNZ4nV9zQDJ2gMeuB17ckdKmvgSzuLeyj1a/vr17IBbdy4iMajt8I55A568CiEOpSXkPjc6Br2o3k2j6iN1v+1KncfyruXB4bII7/DmnnjGzj0jT7PV7OK+ubrSlWKCNZ2IKngmTqWXjnufXHR/d6Np188Ml9aRXUsK7Y3uB5hX6HjJ47dhRwAUBVAUKMDA6VR8t8PfjNH8UpqOl2l/daNqqft3SzKBJTyWCcYAY8H0LcnFM9J8O3ml+J9ashYNL4c1JTu+JQI2IzwCc8Ekce3pW/PPJJJ+dczjvxQYLQPBV2fDlx4f8ReXJZCYyWksUw8yE89sY75x05INPdG0TVtOEUFxr8l1aQ4CIbZVkIHRTJknH6+4rQZrhIAoM+vg7S4b6W7sXvbFpjmVLO6aJHPuo6fTFPoYo4YY4ol2pGAqqOgAGB713Ptk/au5xyQceooOivcjkdqonu4LZd00qoMZ5PNVxalazIWhnU8dqmqRz3kc8l1HKjFVcx5CluT2IHY9PnTM2cRmaXdICVC4DcADOAB9aps9j3M00ahfMPxED82OlGjpXFpe7OqM0a7iBkL61fFIrqCCDkAgj0qsdOOPlUbeJYXcICFdi2O2e+PTp0963xuM2Ca9XBXq6I7Vc8MNxE0U8SSxt1VxkGp17NB8o8I7vCP8AaNeaJIdtreEpHu4B/eiPzOcfOvqN9cxWdlPc3BxFFGzuM87QO1ZbxV4L/wCItbtdRW9Fi1uoAeJd7uQdwPYDB6dab3mgpqVubfVry7vIHHxxb1hRvmsYBPyJIoMTqEo8Kf2lWt4ZD/dWrx7WEjkqu7APU9A20/JqtvrafQv7UINQ022muLO/TNytvGX2g8MTt9wG+9b86fZEwlrSFmhQJGXQMVUdgTzRI+EBV4A7DigwE/hPVtL8STax4dSxure7YvLa33w+WScnBxxzk5HI9DWy0wah5Ty6o0P4hzkRQEmOIYwFBPJ7knjrRleJoANa0ey1u0FpqQaWAOGMasV3kdM49KlYaRp1haC0tLSNLcf9o5ZeuehyOtGgZ6nA7mh/x9oJTCbiISDqu8ZBHXPp9aAjhV2j4V9BwK9xnIA+1YvVP7QdNhupbSykSR4lLPO/Ea4PIz6+g71l5f7QdcvdRiTTAkVu3w5aDcXJ7qvX9fpWe0XH13IAJJyQMnNBSavp0btG17B5gxlQ2SPnisPpen+K9SDNrWrzR2zHIiRFDsPthRj5mn1h4dsdOtzHDDFEgBLMT9SST/M1i87+GHa6pYscC4TJ6VJ9Qs0GXu7dR/FIBWRm1C1uZTb6L5c8mMeeRmNT6/xfyoNfDlqJDdajJ+IuGOTJcSAY9lXOAPlWflv8ayNpLq9hFCJTdRMuCcI4Yn5YpLd+L1AX8Hp9xLk43ONg9qXiSzhGy2i3Ef8Agi/q1dE+X3RRbXxndIwds8EYHQdR27+1X5LUyC4fFt0QXuNKMUIH/V84YJ9ACBVF34zkcyjT9NlkCqSryHGTnjgZ4oO5iMzma5m82UEYyOPYDPTt6daqWRVUpGY5EO7cyjlgo55JHAzyew+Qp3pga71DX9TgtYl1EwG4kAVYU2sQWJwT2+ED9T2p9cWradpm6+1Ced05YySH43Jz9Oe3pUvClm0hfUp1/PlYcjBbOAzjj22r0O1f4qzfjG9/v3WksIjutLQksVONz9/t0+9ZtrWQzsNNa4iSW5nklckkAnO0HsKfW9lsACpxjGazFo95YgCzvGAA4jlG9fl6im9v4oS3Krq0DQhuPOj+KPPueo+oqSJafwRCFcAYq0cCqknhMIlSRWjIBDdc56dPpULCUzQtJI6sN5ClcdB8q0hhiuE967mufSirkfcoNSzxQiTRifylkUtgkKD6URk4ya68b4zUq9VYkQtt3ru9M1MEYznj1q6jtczQmoaja2CbrmTBI4VRlj9KTDxZEYwyWUm5gCIs5c55HwgelS8pFxpOvFB3uo2tkpM8gyP3Act9qRzz6peqWuHawhGcRoQXI7EnOB8qQX2q20MhiskMu5julAJXPuer/Ice5qXn/DGpuPFVjb2sk8ySqE4+MAAfM9B8uvtSGL+0GS5E34PRpZQgJVg2OnUsCOB7+1Rj8L315Z3MlxNGXkiPkRPkc4yOn5B8uap0rxEdEsZLG/0srfRY2Q2qjJ93I4XHXJPfoaz2phbrfi3UntR594Va7tvNt47WJ0RTj4SWIG5T3x7cYryeILQaYiLYpNqU0WZ0I3woTwcnv2OB06E16DTJvEOqNN+FhQBt7x2seIwf43PU/wCwK1mkeEbS0ne6v2F1cMejDEa+2O/zP2pfftWN8O+ELrUbg3Tw20MLHiRosIB1IRRjPz/U19C0nQrLTPjt03zuMGZ8Fj7ew9hR13dQWVu811KkMSD4mZsDAFYTxR4p1m63WuiWk9tAet4yZdv/AEXt8zz8qyNB4l8WaV4bixdOZbphmO1h5dvn/hHufpmvl/ibW9c8TIwmP4e0yGFnE2Aw7bu7H9PbvVsdnboJXmimadjl5XdtzHp3HX70HsuYf2sK+agPAYEYP+dUS0Z47cgRq3lkdSQDn6jn709TUZxhY4JlB4B2qB/OltvKbthuswHUZJIIx9cH+VPbBXMZDhiVOD17dsmlFkd1LLExIkG0g5faN36+5+/26k0yZP4dCvQnzVb9BXbq4t7eFpGYYj5IxnnA6D15Helr3pvYnZLeOJE+HzJwhA5P7uRz0OMms4GE0sIiOUQOeAzqSCSOMc8n0A+1V21rqGpaza6V5bRWdu6ySIWXB4J+IDrjAwPXHtSiSKDfG8873DFcQpGhSQ88BQDgDOOeM+lfRPCWlf3dp7zzyPLcXR3u7kdMDofTv9vSr9CHizW4PD2i7g6xSyYhgBOOcdfp1z8qxugRRLAZY5FkJOWZTkZoPxPqEviTxIY7ZDPbW4KwjI2gA4LnPqaKsNGjkjSSS7EMijBEaYII/wB+lTNaOQwIz29a8V3LjGVbj51RcW2qWUSPG8d0u4EkL8Qx6juPXvVHiHVHv9Jd7RUjkU7LhVGDsPcY9+PlVxC2y1yWxvJjCAbJ3x5DD4WHTPtk81sItet57KFtORkbc3mocllOBjOTn1+1fOrBI0T8RLIDIrARpnOOM5+lFuGeNJVguZpZMl/w+Rx2JGDyeftVsR9oU7l3LyPaoTyNGo2xlyzbRj1pPouqLKnxFuuGDDLKff0p2rhl3KQUPeoAY7aWR1nuSsLBidsPG7pjd7/KiGt1Y8szeuWoHUry/iZhbWzqikftVAYsSeir09etQ0i0u0mkubtQu9MYdi0meuT6fLrQMBawg58tf61BrMNGyJLLGGGCUasl4h8WXJuZrLR1GYSBJKq7mP8Ai2j1HB96XxwX93suH1WW6gfJSVWIB9iByD6ig3MWlWUKyDyVwykOW5JHfJpTrPiCw0ofs4wJRGoG1cYXtz2Hyz9KXHUNR0K2F00st5YpxNDK290U8blY84HcEmk/iPWrbWru3gazb8OGOJOhBIwOOwx9z8qAjRbm98R3xE1/b24Ykxw4yx9SFP5m92+1Ha7EPDdvIbW/RRcQhERyvnBv8Q+ElwfTgVjYJLm0vxFZSkMrhkBjGQcenryPsOK13h7wrqc9yb7V5grScs7LvmkPuW/L8qoXaO+rtp9tpkEs0MDsWMcHMrqTyNw/Ivy+9aXRfCcVo7PJK6QnpBGxG4fxN3P860NnZwWcRWCMKDyzZyW9yT1pLrni6w0qY20QN5eD/sRHhOM5duijFND5IobaHZGkcUSdFHAFUG6Mp22i5HQu4IX/AFpFomt2evOFuZWS66/hZBtXP8P+L+ftitGqhQApwvTFZ9v2oKfSrW7O6+T8S/YydF+Q6CqZPD9i+7aJI87s7ZCPzYyfnwKaZ9qjLIkUbSSHCoCzE9ABVQmk8OK5Yi8m+IscEDvjP8vpz61W3hnLEi8cckjCgfvZ6Yx7fLim2n3bXVt57oqKxym1s5XsaKzQZ7/hiNQHe/mUA8HhQDnPf6/Tir4/DFgpUyec4GAN7EgYzj7ZP3obXrkXUxt1BeO3G5gqk5Y9B0+fv1ojU9RudH0ISTukl8y7IwRx5h+XYevtQZXxW1tDcw2+mhYDbSjD4IEkgHTd0yAR8zn0pRcO+2Lz0SSEIzsxX4wx/Nk8c5I9uaovLtSRCWuUKAiTzWDLISeSw9SfnVlu+6NrUqxjmVo1RGygYjr6gDAJ9h8qobeGdNj1bVzeiBook4Ku2c8c4P2HtkntWk8bak9nossFq2y6uAY029VGOSPTg4o7QNPTS9MROhxl2fqOuc/qayMl5LrWuSySJm0Q7bc88Aevz61i31vCzw1pYjt755XCj9kuWBGeGPOO2RTGG3lTZIjwbwxwifDwSPUZOetHXVvJa3MN1buxjdlEiADYTzg8jqM05TT0uII/M2blA2nb2/371WWYupLi3fKI5EeMqSNxz2J9OnFZ6+nFrqG9FClwCyKMqM9sd/evoGtI8dkFjGSHB/dOfYZzWBv4jNcOHZIlUlpGk+EIo6k+n9cj1rURQsMTXrQlikWBKMY4BHArY+EdMj1iyluVnktgH2rtflgBxn/feslGBcG6uYyYYWVY41IG7oAv1xg1oNBnnisIvwElyTsUOIVDYxkDPv1q1Y0OuaM9jI17p4BQdYwCF9hgDnk1doer71CSHDg8iQjI/wAq0bjIIIByMcjNZLXtC/DyteWagxj80fYDB7Yyck1lEtU8b2dtI0FhC13MDgkfCvX171n7PXdYGsWbyzEtcz7XtwfhEXckdsdQaoNhM8yJpcDKuD5oOAyfU/lHy59KaQi60lI5LyC0NszqjvAzbkJIAJyPiHPPzouCRpkEd7NJbbWDtkH1z/r6V670m9tme70gKszEGa1bhJvf2b3+9R8WXtvZaZJaE77yf4YI1OGB/wAXsB6/SqNGsJr+3FsUubgCPEk8k77Nx+vT5UFHiDWRdaX/AHZFCy3lyNs6tgi2XvuI+XAqzRvDUlzKJYVdIAPhlcYD+hCnr/vmtJoXhmy0iIhszOTlgwwn0Xp96dzTRxDdI23PT1poWaP4fsNKzLDH5lw3555OXPrz2qet65YaLZvcX8uNq58qMb3b0+Ec/wBKSeLtb1Ow8kWkBigkDbpsbpDjqqjoCRzk54rC6tZNqVmmpWO6fULaMR6goffJlej9c8g845zSXQbqfju61G+C3Uc1ppQQlraFis1wegVpP3R64q2Ce+nhtZrGX/kVGRZ3aA4GT8AIBzwOCSDS+98PQm/tRHfwGAwpJKpJWRnIyc5GOc4HtTkeTEpkaXCowRUA5JPRQAeSfniqgDVEFotvew29zEJGIaIqxkikB3Mn3YkOckdq+ieGNUbVdMWWU7p42MchxjPAIbHbII/WsjqEcOzynklmmaVrmb4huR2AVIyM4JC4yvuK0HgS2kg0uWVwMTyApjuFULn6kHFQaCeRIYmkkGVUcikMMcl9OSzhDNh5kJOQnZcdP9ijr27Ek5jEayRxDcxPTcOiiibOFbeN5CG3Stvbdgkeg98UFxKQRgAARqvA6ALVikEAg5B6GkL6gusOlpCWRNxaduCGQEj9cVHVdWlsLK5ukRwEAgtoXH/UkOME+3+RoCdS1zT9Pn8mRy9yQGaOFNzAdi2Bge2ay+t3yaxeKyFHiERSG3kJicsw5YMw256YGelBJaSLBugvEuriVt80U6+XIzH8xznB5/pQ1yzRMyXlvLExDYEinaf/AJdKoTgGKXaRcRlSdwePcUP5foec1qvAuli5uPxsnlsiZ27Rwx/eP3GPoaEmWWXUbaCJAL97eI3Erfutt5JHc425z3rfadaw6Zp6xcRBVyxPbAqWkhT4z1M2tollAQZrrIxnGEHWklvcC0tkiEahz1wwweKnLpI8RajLqs7uiP8ADCjL+VB0xz9frV0vh9rUF1IdUIIYnn7VmT3V1XDqUs6OTGXjGBtzjb8/brU455reWRl3gAfkzuBHqtStbRh8O8Dc35UUjd9DTG10UzgPdO6rkELkA5+daQte+ur9ZIbaVZHxypXCqfVj681ntctrYrBBFKblg2+6mXB3kdFA7gc8VpvFdxDpditnbIqS3IIITjC9z7k9PvWREE04BZQiYwoGQMd/nVgbWei6ZcaRBcatLJHA58xEZwrN1wTjufQUxHi7T7NfI06w2wr0/wC3n3wP60gisI5HVrgSMy7VG/pjoPpREUESkqeAAMY+/wDLFUfUkfPwHlv510gEEHvSTRNYbV7UStAIiewbOD9qcwuXXntXOVcI9R057JpbzToUcEEvEePU5GOazd8NX1l41sgsex1Bh54bGd3PHFfQ8ZNVxRKgIQKvPO1cZPrWjWW0PwbHA34rVZjdXb/E46jPue/6CtOWihjGSkcajjPAAoPWNRbT7dZViV2Zto5xj/OgbzSv70j/AOZupSJIsMmAU2nqAp7+9S38KOF89w7R2UbBV482RcL/APHPX59KuggCnzHJeT/E3WrIY1SIKgwFAxU+1SRJVN9Z29/aPbXSb427dwexHoRWIl8H3uk3putLIlXnaUO10HXAHQZOPXvxW9qQ5FVXzma8vldTqNgjXACgyPAY2bpuJIxn97AOeg71WVvZ0kTS7VoZc/s5IrYkuMkjJOSOpzyOea+lZIHU47DNdALfmYmiMbYeFZbudLnVVWFFGREh+M+oJ7A9x/LmtRcyJaW4ji8tDjbEp4UfaihyQKz2oXUjXFyc42FYl9sjrVBdrax3U4kl8mRY2DAglgHxzk/QVdrLTm1/5eRo2yx3DjnacfrVufwtk2zB8uPPTqcZzSa0LX+thZXYRxkyBAeM4GKgItbVobcxRqkNxcjMhU/EoHGPt3oDxPLp72aWcV5Al1ayB40Y5GRkbTjpnNU+J9Rn0/TLi4tyFuLiZYFlHVFbI+tJLEqIAkSBFHHHUnuSe+aohMzGF5Hi3RqACyDeo+ZGRULWVFRrjczWsZBFt5h/aHsGGcKueo6nirvONveJLGoDCZUb+NSQCD7EGhvK8rW5NOO1opJni3bcMFHP9MVdGn8IWMkxfUb1y88hzuK4OOoz/P8A+tWeLdRZnh0q25kmw0pxkKn+tPIFFtZgIBgJn07ViNHZr65udRmYmaRzx2ABwAKxb6pwssixhFIVRxgLiqXLtzuarXJPWoitIqjknhf4ZCAfTioz3+sLkWlzFj0lj3H6EVI/Eea6F/Tn7UGYuZ7mW+le9Ba5JG4sc9Ow9qIjMoXfkAd+alrR8ue3lABzlCD3x7/WulQMjtgGqOiSUnaM5PvUJpyuPMdVPviuGYmV0HHqfqKt1OWLTpVjaATsRks5x9h2qK//2Q=="/>
          <p:cNvSpPr>
            <a:spLocks noChangeAspect="1" noChangeArrowheads="1"/>
          </p:cNvSpPr>
          <p:nvPr/>
        </p:nvSpPr>
        <p:spPr bwMode="auto">
          <a:xfrm>
            <a:off x="155575" y="-617538"/>
            <a:ext cx="1933575" cy="1285876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9470" name="Picture 14" descr="http://www.michaelferrarainsurance.com/images/life-insurance-upturn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953000" y="4343400"/>
            <a:ext cx="3133725" cy="2079319"/>
          </a:xfrm>
          <a:prstGeom prst="rect">
            <a:avLst/>
          </a:prstGeom>
          <a:noFill/>
        </p:spPr>
      </p:pic>
      <p:pic>
        <p:nvPicPr>
          <p:cNvPr id="19472" name="Picture 16" descr="http://t0.gstatic.com/images?q=tbn:dtwIWVT1e5tQ6M:http://retirementplanningservices.info/images/retirement_plan/retirement_plan_250x251.jpg&amp;t=1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745347" y="2440547"/>
            <a:ext cx="1905000" cy="1905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upbjmu.files.wordpress.com/2010/02/happy-groundhog-day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13045" y="260304"/>
            <a:ext cx="4981433" cy="62298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698236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Intestate Succession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/>
              <a:t>Common Law Split:</a:t>
            </a:r>
          </a:p>
          <a:p>
            <a:endParaRPr lang="en-US" b="1" dirty="0" smtClean="0"/>
          </a:p>
          <a:p>
            <a:pPr lvl="1"/>
            <a:r>
              <a:rPr lang="en-US" b="1" dirty="0" smtClean="0"/>
              <a:t>Crown = real property</a:t>
            </a:r>
            <a:br>
              <a:rPr lang="en-US" b="1" dirty="0" smtClean="0"/>
            </a:br>
            <a:endParaRPr lang="en-US" b="1" dirty="0" smtClean="0"/>
          </a:p>
          <a:p>
            <a:pPr lvl="1"/>
            <a:r>
              <a:rPr lang="en-US" b="1" dirty="0" smtClean="0"/>
              <a:t>Church = personal property</a:t>
            </a:r>
            <a:endParaRPr lang="en-US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odule">
  <a:themeElements>
    <a:clrScheme name="Module">
      <a:dk1>
        <a:sysClr val="windowText" lastClr="000000"/>
      </a:dk1>
      <a:lt1>
        <a:sysClr val="window" lastClr="FFFFFF"/>
      </a:lt1>
      <a:dk2>
        <a:srgbClr val="5A6378"/>
      </a:dk2>
      <a:lt2>
        <a:srgbClr val="D4D4D6"/>
      </a:lt2>
      <a:accent1>
        <a:srgbClr val="F0AD00"/>
      </a:accent1>
      <a:accent2>
        <a:srgbClr val="60B5CC"/>
      </a:accent2>
      <a:accent3>
        <a:srgbClr val="E66C7D"/>
      </a:accent3>
      <a:accent4>
        <a:srgbClr val="6BB76D"/>
      </a:accent4>
      <a:accent5>
        <a:srgbClr val="E88651"/>
      </a:accent5>
      <a:accent6>
        <a:srgbClr val="C64847"/>
      </a:accent6>
      <a:hlink>
        <a:srgbClr val="168BBA"/>
      </a:hlink>
      <a:folHlink>
        <a:srgbClr val="680000"/>
      </a:folHlink>
    </a:clrScheme>
    <a:fontScheme name="Module">
      <a:maj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Modul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7500"/>
                <a:satMod val="137000"/>
              </a:schemeClr>
            </a:gs>
            <a:gs pos="55000">
              <a:schemeClr val="phClr">
                <a:shade val="69000"/>
                <a:satMod val="137000"/>
              </a:schemeClr>
            </a:gs>
            <a:gs pos="100000">
              <a:schemeClr val="phClr">
                <a:shade val="98000"/>
                <a:satMod val="137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8000"/>
                <a:satMod val="300000"/>
              </a:schemeClr>
            </a:gs>
            <a:gs pos="12000">
              <a:schemeClr val="phClr">
                <a:tint val="48000"/>
                <a:satMod val="300000"/>
              </a:schemeClr>
            </a:gs>
            <a:gs pos="20000">
              <a:schemeClr val="phClr">
                <a:tint val="49000"/>
                <a:satMod val="30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10000" t="-25000" r="10000" b="125000"/>
          </a:path>
        </a:gradFill>
        <a:blipFill>
          <a:blip xmlns:r="http://schemas.openxmlformats.org/officeDocument/2006/relationships" r:embed="rId1">
            <a:duotone>
              <a:schemeClr val="phClr">
                <a:shade val="75000"/>
                <a:satMod val="105000"/>
              </a:schemeClr>
              <a:schemeClr val="phClr">
                <a:tint val="95000"/>
                <a:satMod val="105000"/>
              </a:schemeClr>
            </a:duotone>
          </a:blip>
          <a:tile tx="0" ty="0" sx="38000" sy="38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Module</Template>
  <TotalTime>645</TotalTime>
  <Words>203</Words>
  <Application>Microsoft Office PowerPoint</Application>
  <PresentationFormat>On-screen Show (4:3)</PresentationFormat>
  <Paragraphs>60</Paragraphs>
  <Slides>22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3" baseType="lpstr">
      <vt:lpstr>Module</vt:lpstr>
      <vt:lpstr>Transfers Upon Death</vt:lpstr>
      <vt:lpstr>Basic Premise</vt:lpstr>
      <vt:lpstr>History of At-Death Property Disposition</vt:lpstr>
      <vt:lpstr>History of At-Death Property Disposition</vt:lpstr>
      <vt:lpstr>History of At-Death Property Disposition</vt:lpstr>
      <vt:lpstr>History of At-Death Property Disposition</vt:lpstr>
      <vt:lpstr>History of At-Death Property Disposition</vt:lpstr>
      <vt:lpstr>PowerPoint Presentation</vt:lpstr>
      <vt:lpstr>Intestate Succession</vt:lpstr>
      <vt:lpstr>Intestate Succession -- Terminology</vt:lpstr>
      <vt:lpstr>Intestate Succession -- Terminology</vt:lpstr>
      <vt:lpstr>Intestate Succession -- Terminology</vt:lpstr>
      <vt:lpstr>Testate Succession -- Terminology</vt:lpstr>
      <vt:lpstr>Testate Succession -- Terminology</vt:lpstr>
      <vt:lpstr>Testate Succession -- Terminology</vt:lpstr>
      <vt:lpstr>Testate Succession -- Terminology</vt:lpstr>
      <vt:lpstr>Testate Succession -- Terminology</vt:lpstr>
      <vt:lpstr>Testate Succession -- Terminology</vt:lpstr>
      <vt:lpstr>Requirements of a Valid Will</vt:lpstr>
      <vt:lpstr>Requirements of a Valid Will</vt:lpstr>
      <vt:lpstr>Requirements of a Valid Will</vt:lpstr>
      <vt:lpstr>Requirements of a Valid Will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Wills and Trusts</dc:title>
  <dc:creator>Gerry W. Beyer</dc:creator>
  <cp:lastModifiedBy>Gerry W. Beyer</cp:lastModifiedBy>
  <cp:revision>44</cp:revision>
  <dcterms:created xsi:type="dcterms:W3CDTF">2010-08-22T16:14:53Z</dcterms:created>
  <dcterms:modified xsi:type="dcterms:W3CDTF">2012-02-01T20:30:48Z</dcterms:modified>
</cp:coreProperties>
</file>