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58" r:id="rId14"/>
    <p:sldId id="259" r:id="rId15"/>
    <p:sldId id="260" r:id="rId16"/>
    <p:sldId id="261" r:id="rId17"/>
    <p:sldId id="262" r:id="rId18"/>
    <p:sldId id="263" r:id="rId19"/>
    <p:sldId id="276" r:id="rId20"/>
    <p:sldId id="264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19943-B9D7-4DAE-8D0B-38D77A51E3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DE9AE3-4689-4387-94BF-8793A77BA7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3B923-D67D-4422-8421-2DB82781A9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07BAC-D64E-4B54-B0A7-4FCD1FB9C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9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4B4BD-EC44-4FCB-9314-42B65BF1BC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A0C6E-C99E-4E63-845B-4E443660C2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033062-E8F0-4713-B3AC-0D35E3801B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E1307-C680-4878-B096-B1748FCE25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3BCA85-0D92-400B-9BDA-4BA4533F51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00374-7C7B-4899-A510-9FC853DD76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CDD495-8296-41DE-884C-5CED2FEC97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DF0812-4F91-4209-962E-EA668D6A616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EB87D02-F802-4F20-88AC-0DC656BD8C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lfeigen.com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600200"/>
            <a:ext cx="8077200" cy="1673352"/>
          </a:xfrm>
        </p:spPr>
        <p:txBody>
          <a:bodyPr/>
          <a:lstStyle/>
          <a:p>
            <a:pPr algn="ctr" eaLnBrk="1" hangingPunct="1"/>
            <a:r>
              <a:rPr lang="en-US" b="1" smtClean="0"/>
              <a:t>Bona Fide Purchaser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4.  Transferee (Purchaser) is a “buyer in the ordinary course of business” (</a:t>
            </a:r>
            <a:r>
              <a:rPr lang="en-US" b="1" err="1" smtClean="0"/>
              <a:t>BIOCOB</a:t>
            </a:r>
            <a:r>
              <a:rPr lang="en-US" b="1" smtClean="0"/>
              <a:t>)</a:t>
            </a:r>
          </a:p>
          <a:p>
            <a:endParaRPr lang="en-US" b="1"/>
          </a:p>
          <a:p>
            <a:pPr lvl="1"/>
            <a:r>
              <a:rPr lang="en-US" b="1" smtClean="0"/>
              <a:t>A.  Good faith</a:t>
            </a:r>
          </a:p>
          <a:p>
            <a:pPr lvl="2"/>
            <a:r>
              <a:rPr lang="en-US" b="1" smtClean="0"/>
              <a:t>Honesty in fact (subjective), plus</a:t>
            </a:r>
          </a:p>
          <a:p>
            <a:pPr lvl="2"/>
            <a:r>
              <a:rPr lang="en-US" b="1" smtClean="0"/>
              <a:t>Observance of reasonable commercial standards (objective).</a:t>
            </a:r>
          </a:p>
        </p:txBody>
      </p:sp>
    </p:spTree>
    <p:extLst>
      <p:ext uri="{BB962C8B-B14F-4D97-AF65-F5344CB8AC3E}">
        <p14:creationId xmlns:p14="http://schemas.microsoft.com/office/powerpoint/2010/main" val="258923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4.  Transferee (Purchaser) is a “buyer in the ordinary course of business” (</a:t>
            </a:r>
            <a:r>
              <a:rPr lang="en-US" b="1" err="1" smtClean="0"/>
              <a:t>BIOCOB</a:t>
            </a:r>
            <a:r>
              <a:rPr lang="en-US" b="1" smtClean="0"/>
              <a:t>)</a:t>
            </a:r>
          </a:p>
          <a:p>
            <a:endParaRPr lang="en-US" b="1"/>
          </a:p>
          <a:p>
            <a:pPr lvl="1"/>
            <a:r>
              <a:rPr lang="en-US" b="1" smtClean="0"/>
              <a:t>A.  Good faith</a:t>
            </a:r>
          </a:p>
          <a:p>
            <a:pPr lvl="1"/>
            <a:r>
              <a:rPr lang="en-US" b="1" smtClean="0"/>
              <a:t>B.  Without knowledge that sale violates ownership rights of </a:t>
            </a:r>
            <a:r>
              <a:rPr lang="en-US" b="1" err="1" smtClean="0"/>
              <a:t>entruster</a:t>
            </a:r>
            <a:endParaRPr lang="en-US" b="1" smtClean="0"/>
          </a:p>
        </p:txBody>
      </p:sp>
    </p:spTree>
    <p:extLst>
      <p:ext uri="{BB962C8B-B14F-4D97-AF65-F5344CB8AC3E}">
        <p14:creationId xmlns:p14="http://schemas.microsoft.com/office/powerpoint/2010/main" val="40491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4.  Transferee (Purchaser) is a “buyer in the ordinary course of business” (</a:t>
            </a:r>
            <a:r>
              <a:rPr lang="en-US" b="1" err="1" smtClean="0"/>
              <a:t>BIOCOB</a:t>
            </a:r>
            <a:r>
              <a:rPr lang="en-US" b="1" smtClean="0"/>
              <a:t>)</a:t>
            </a:r>
          </a:p>
          <a:p>
            <a:endParaRPr lang="en-US" b="1"/>
          </a:p>
          <a:p>
            <a:pPr lvl="1"/>
            <a:r>
              <a:rPr lang="en-US" b="1" smtClean="0"/>
              <a:t>A.  Good faith</a:t>
            </a:r>
          </a:p>
          <a:p>
            <a:pPr lvl="1"/>
            <a:r>
              <a:rPr lang="en-US" b="1" smtClean="0"/>
              <a:t>B.  Without knowledge that sale violates ownership rights of </a:t>
            </a:r>
            <a:r>
              <a:rPr lang="en-US" b="1" err="1" smtClean="0"/>
              <a:t>entruster</a:t>
            </a:r>
            <a:endParaRPr lang="en-US" b="1" smtClean="0"/>
          </a:p>
          <a:p>
            <a:pPr lvl="1"/>
            <a:r>
              <a:rPr lang="en-US" b="1" smtClean="0"/>
              <a:t>C.  Pays value</a:t>
            </a:r>
          </a:p>
          <a:p>
            <a:pPr lvl="2"/>
            <a:r>
              <a:rPr lang="en-US" b="1" smtClean="0"/>
              <a:t>Not a gift</a:t>
            </a:r>
          </a:p>
        </p:txBody>
      </p:sp>
    </p:spTree>
    <p:extLst>
      <p:ext uri="{BB962C8B-B14F-4D97-AF65-F5344CB8AC3E}">
        <p14:creationId xmlns:p14="http://schemas.microsoft.com/office/powerpoint/2010/main" val="181105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Porter v. Wertz</a:t>
            </a:r>
          </a:p>
        </p:txBody>
      </p:sp>
      <p:pic>
        <p:nvPicPr>
          <p:cNvPr id="4099" name="Picture 5" descr="Utrillo Phot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274" y="1774825"/>
            <a:ext cx="4861451" cy="4625975"/>
          </a:xfrm>
          <a:noFill/>
        </p:spPr>
      </p:pic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304800" y="3276600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Maurice Utrillo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Porter v. Wertz</a:t>
            </a:r>
          </a:p>
        </p:txBody>
      </p:sp>
      <p:pic>
        <p:nvPicPr>
          <p:cNvPr id="5123" name="Picture 7" descr="Utrillo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443" y="1774825"/>
            <a:ext cx="5933114" cy="4625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Porter v. Wertz</a:t>
            </a:r>
          </a:p>
        </p:txBody>
      </p:sp>
      <p:pic>
        <p:nvPicPr>
          <p:cNvPr id="6147" name="Picture 5" descr="Utrillo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1676400"/>
            <a:ext cx="3813175" cy="5029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Porter v. Wertz</a:t>
            </a:r>
          </a:p>
        </p:txBody>
      </p:sp>
      <p:pic>
        <p:nvPicPr>
          <p:cNvPr id="7171" name="Picture 5" descr="Utrillo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345" y="1774825"/>
            <a:ext cx="6079310" cy="4625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Porter v. Wertz</a:t>
            </a:r>
          </a:p>
        </p:txBody>
      </p:sp>
      <p:pic>
        <p:nvPicPr>
          <p:cNvPr id="8195" name="Picture 5" descr="Porter (Richard Feigen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95600" y="2133600"/>
            <a:ext cx="3314700" cy="3314700"/>
          </a:xfrm>
          <a:noFill/>
        </p:spPr>
      </p:pic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733800" y="58674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hlinkClick r:id="rId3"/>
              </a:rPr>
              <a:t>Richard Feigen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Porter v. Wertz</a:t>
            </a:r>
            <a:endParaRPr lang="en-US" i="1"/>
          </a:p>
        </p:txBody>
      </p:sp>
      <p:pic>
        <p:nvPicPr>
          <p:cNvPr id="9218" name="Picture 7" descr="Porter (Diagram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676400"/>
            <a:ext cx="3581400" cy="4883728"/>
          </a:xfrm>
          <a:noFill/>
        </p:spPr>
      </p:pic>
      <p:sp>
        <p:nvSpPr>
          <p:cNvPr id="3" name="TextBox 2"/>
          <p:cNvSpPr txBox="1"/>
          <p:nvPr/>
        </p:nvSpPr>
        <p:spPr>
          <a:xfrm flipH="1">
            <a:off x="3941418" y="4598285"/>
            <a:ext cx="586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7030A0"/>
                </a:solidFill>
              </a:rPr>
              <a:t>e</a:t>
            </a:r>
            <a:endParaRPr lang="en-US" b="1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smtClean="0"/>
              <a:t>Porter v. Wertz</a:t>
            </a:r>
            <a:endParaRPr lang="en-US" i="1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Why is </a:t>
            </a:r>
            <a:r>
              <a:rPr lang="en-US" b="1" err="1" smtClean="0"/>
              <a:t>Feigen</a:t>
            </a:r>
            <a:r>
              <a:rPr lang="en-US" b="1" smtClean="0"/>
              <a:t> not a </a:t>
            </a:r>
            <a:r>
              <a:rPr lang="en-US" b="1" err="1" smtClean="0"/>
              <a:t>BIOCOB</a:t>
            </a:r>
            <a:r>
              <a:rPr lang="en-US" b="1" smtClean="0"/>
              <a:t>?</a:t>
            </a:r>
          </a:p>
          <a:p>
            <a:endParaRPr lang="en-US" b="1"/>
          </a:p>
          <a:p>
            <a:pPr lvl="1"/>
            <a:r>
              <a:rPr lang="en-US" b="1" smtClean="0"/>
              <a:t>_______________</a:t>
            </a:r>
          </a:p>
          <a:p>
            <a:pPr lvl="1"/>
            <a:endParaRPr lang="en-US" b="1"/>
          </a:p>
          <a:p>
            <a:pPr lvl="1"/>
            <a:r>
              <a:rPr lang="en-US" b="1" smtClean="0"/>
              <a:t>_______________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6109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Situation</a:t>
            </a:r>
            <a:endParaRPr lang="en-US"/>
          </a:p>
        </p:txBody>
      </p:sp>
      <p:pic>
        <p:nvPicPr>
          <p:cNvPr id="3074" name="Picture 5" descr="BFP -- Diagra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676400"/>
            <a:ext cx="4027170" cy="4893776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Sheridan Suzuki</a:t>
            </a:r>
          </a:p>
        </p:txBody>
      </p:sp>
      <p:pic>
        <p:nvPicPr>
          <p:cNvPr id="10243" name="Picture 5" descr="Sheridan Suzuki (diagram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2084815"/>
            <a:ext cx="4656667" cy="4191000"/>
          </a:xfrm>
          <a:noFill/>
        </p:spPr>
      </p:pic>
      <p:pic>
        <p:nvPicPr>
          <p:cNvPr id="10245" name="Picture 5" descr="http://www.suzukicycles.org/photos/suzuki-history/1981/1981_GS1100_silver_5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3173">
            <a:off x="332233" y="2600977"/>
            <a:ext cx="4111625" cy="268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Certificate of Title</a:t>
            </a:r>
            <a:endParaRPr lang="en-US"/>
          </a:p>
        </p:txBody>
      </p:sp>
      <p:pic>
        <p:nvPicPr>
          <p:cNvPr id="24578" name="Picture 2" descr="http://2.bp.blogspot.com/-BjmPcMo9epw/TgYZNGHP5-I/AAAAAAAAARg/-Pdux9Eyrgg/s1600/Tit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688092"/>
            <a:ext cx="4638675" cy="4889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342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Law </a:t>
            </a:r>
            <a:r>
              <a:rPr lang="en-US" err="1" smtClean="0"/>
              <a:t>BFP</a:t>
            </a:r>
            <a:r>
              <a:rPr lang="en-US" smtClean="0"/>
              <a:t> Elements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1.  Transferee paid value</a:t>
            </a:r>
          </a:p>
          <a:p>
            <a:pPr marL="118872" indent="0">
              <a:buNone/>
            </a:pPr>
            <a:endParaRPr lang="en-US" b="1" smtClean="0"/>
          </a:p>
          <a:p>
            <a:pPr lvl="1"/>
            <a:r>
              <a:rPr lang="en-US" b="1" smtClean="0"/>
              <a:t>Not a gift</a:t>
            </a:r>
          </a:p>
          <a:p>
            <a:pPr lvl="1"/>
            <a:r>
              <a:rPr lang="en-US" b="1" smtClean="0"/>
              <a:t>Thus, “earned” protection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83253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Law </a:t>
            </a:r>
            <a:r>
              <a:rPr lang="en-US" err="1" smtClean="0"/>
              <a:t>BFP</a:t>
            </a:r>
            <a:r>
              <a:rPr lang="en-US" smtClean="0"/>
              <a:t> Elements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2.  Transferee had no notice of true owner’s claim</a:t>
            </a:r>
          </a:p>
          <a:p>
            <a:pPr marL="118872" indent="0">
              <a:buNone/>
            </a:pPr>
            <a:endParaRPr lang="en-US" b="1" smtClean="0"/>
          </a:p>
          <a:p>
            <a:pPr lvl="1"/>
            <a:r>
              <a:rPr lang="en-US" b="1" smtClean="0"/>
              <a:t>Thus, “deserved” protection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78497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Basic Idea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A purchaser of goods acquires all title which the transferor (</a:t>
            </a:r>
            <a:r>
              <a:rPr lang="en-US" b="1" err="1" smtClean="0"/>
              <a:t>bailee</a:t>
            </a:r>
            <a:r>
              <a:rPr lang="en-US" b="1" smtClean="0"/>
              <a:t>) either:</a:t>
            </a:r>
          </a:p>
          <a:p>
            <a:endParaRPr lang="en-US" b="1"/>
          </a:p>
          <a:p>
            <a:pPr lvl="1"/>
            <a:r>
              <a:rPr lang="en-US" b="1" smtClean="0"/>
              <a:t>Actually had, or</a:t>
            </a:r>
          </a:p>
          <a:p>
            <a:pPr lvl="1"/>
            <a:r>
              <a:rPr lang="en-US" b="1" smtClean="0"/>
              <a:t>Had the power to transfer</a:t>
            </a:r>
          </a:p>
          <a:p>
            <a:pPr lvl="2"/>
            <a:r>
              <a:rPr lang="en-US" b="1" smtClean="0"/>
              <a:t>Expressly from true owner, or</a:t>
            </a:r>
          </a:p>
          <a:p>
            <a:pPr lvl="2"/>
            <a:r>
              <a:rPr lang="en-US" b="1" smtClean="0"/>
              <a:t>Implied by law.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82344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1.  True owner “entrusts” goods</a:t>
            </a:r>
          </a:p>
          <a:p>
            <a:endParaRPr lang="en-US" b="1"/>
          </a:p>
          <a:p>
            <a:pPr lvl="1"/>
            <a:r>
              <a:rPr lang="en-US" b="1" smtClean="0"/>
              <a:t>Generally, a bailment </a:t>
            </a:r>
          </a:p>
          <a:p>
            <a:pPr lvl="1"/>
            <a:r>
              <a:rPr lang="en-US" b="1" smtClean="0"/>
              <a:t>Not an acquisition by theft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11296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2.  The “evil” </a:t>
            </a:r>
            <a:r>
              <a:rPr lang="en-US" b="1" err="1" smtClean="0"/>
              <a:t>bailee</a:t>
            </a:r>
            <a:r>
              <a:rPr lang="en-US" b="1" smtClean="0"/>
              <a:t> is a merchant</a:t>
            </a:r>
          </a:p>
          <a:p>
            <a:endParaRPr lang="en-US" b="1"/>
          </a:p>
          <a:p>
            <a:pPr lvl="1"/>
            <a:r>
              <a:rPr lang="en-US" b="1" smtClean="0"/>
              <a:t>The transferor sells goods as a business</a:t>
            </a:r>
          </a:p>
        </p:txBody>
      </p:sp>
    </p:spTree>
    <p:extLst>
      <p:ext uri="{BB962C8B-B14F-4D97-AF65-F5344CB8AC3E}">
        <p14:creationId xmlns:p14="http://schemas.microsoft.com/office/powerpoint/2010/main" val="114563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3.  Merchant (</a:t>
            </a:r>
            <a:r>
              <a:rPr lang="en-US" b="1" err="1" smtClean="0"/>
              <a:t>bailee</a:t>
            </a:r>
            <a:r>
              <a:rPr lang="en-US" b="1" smtClean="0"/>
              <a:t>) deals with goods of the kind</a:t>
            </a:r>
          </a:p>
          <a:p>
            <a:endParaRPr lang="en-US" b="1"/>
          </a:p>
          <a:p>
            <a:pPr lvl="1"/>
            <a:r>
              <a:rPr lang="en-US" b="1" smtClean="0"/>
              <a:t>Merchant (</a:t>
            </a:r>
            <a:r>
              <a:rPr lang="en-US" b="1" err="1" smtClean="0"/>
              <a:t>bailee</a:t>
            </a:r>
            <a:r>
              <a:rPr lang="en-US" b="1" smtClean="0"/>
              <a:t>/seller) sells the same type of goods as those the true owner entrusted.</a:t>
            </a:r>
          </a:p>
        </p:txBody>
      </p:sp>
    </p:spTree>
    <p:extLst>
      <p:ext uri="{BB962C8B-B14F-4D97-AF65-F5344CB8AC3E}">
        <p14:creationId xmlns:p14="http://schemas.microsoft.com/office/powerpoint/2010/main" val="17684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U.C.C. </a:t>
            </a:r>
            <a:r>
              <a:rPr lang="en-US" err="1" smtClean="0"/>
              <a:t>BFP</a:t>
            </a:r>
            <a:r>
              <a:rPr lang="en-US" smtClean="0"/>
              <a:t> Elements -- § 2-403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4.  Transferee (Purchaser) is a “buyer in the ordinary course of business” (</a:t>
            </a:r>
            <a:r>
              <a:rPr lang="en-US" b="1" err="1" smtClean="0"/>
              <a:t>BIOCOB</a:t>
            </a:r>
            <a:r>
              <a:rPr lang="en-US" b="1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3188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160</TotalTime>
  <Words>380</Words>
  <Application>Microsoft Office PowerPoint</Application>
  <PresentationFormat>On-screen Show (4:3)</PresentationFormat>
  <Paragraphs>68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Module</vt:lpstr>
      <vt:lpstr>Bona Fide Purchaser</vt:lpstr>
      <vt:lpstr>The Situation</vt:lpstr>
      <vt:lpstr>Common Law BFP Elements</vt:lpstr>
      <vt:lpstr>Common Law BFP Elements</vt:lpstr>
      <vt:lpstr>U.C.C. BFP Basic Idea -- § 2-403</vt:lpstr>
      <vt:lpstr>U.C.C. BFP Elements -- § 2-403</vt:lpstr>
      <vt:lpstr>U.C.C. BFP Elements -- § 2-403</vt:lpstr>
      <vt:lpstr>U.C.C. BFP Elements -- § 2-403</vt:lpstr>
      <vt:lpstr>U.C.C. BFP Elements -- § 2-403</vt:lpstr>
      <vt:lpstr>U.C.C. BFP Elements -- § 2-403</vt:lpstr>
      <vt:lpstr>U.C.C. BFP Elements -- § 2-403</vt:lpstr>
      <vt:lpstr>U.C.C. BFP Elements -- § 2-403</vt:lpstr>
      <vt:lpstr>Porter v. Wertz</vt:lpstr>
      <vt:lpstr>Porter v. Wertz</vt:lpstr>
      <vt:lpstr>Porter v. Wertz</vt:lpstr>
      <vt:lpstr>Porter v. Wertz</vt:lpstr>
      <vt:lpstr>Porter v. Wertz</vt:lpstr>
      <vt:lpstr>Porter v. Wertz</vt:lpstr>
      <vt:lpstr>Porter v. Wertz</vt:lpstr>
      <vt:lpstr>Sheridan Suzuki</vt:lpstr>
      <vt:lpstr>Certificate of Title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Bona Fide Purchaser</dc:title>
  <dc:creator>Gerry W. Beyer</dc:creator>
  <cp:lastModifiedBy>Gerry W. Beyer</cp:lastModifiedBy>
  <cp:revision>8</cp:revision>
  <dcterms:created xsi:type="dcterms:W3CDTF">2006-01-24T20:28:17Z</dcterms:created>
  <dcterms:modified xsi:type="dcterms:W3CDTF">2012-01-25T23:28:36Z</dcterms:modified>
</cp:coreProperties>
</file>