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7" r:id="rId18"/>
    <p:sldId id="258" r:id="rId19"/>
    <p:sldId id="259" r:id="rId20"/>
    <p:sldId id="264" r:id="rId21"/>
    <p:sldId id="265" r:id="rId22"/>
    <p:sldId id="260" r:id="rId23"/>
    <p:sldId id="285" r:id="rId24"/>
    <p:sldId id="267" r:id="rId25"/>
    <p:sldId id="268" r:id="rId26"/>
    <p:sldId id="266" r:id="rId27"/>
    <p:sldId id="286" r:id="rId28"/>
    <p:sldId id="269" r:id="rId29"/>
    <p:sldId id="288" r:id="rId30"/>
    <p:sldId id="289" r:id="rId31"/>
    <p:sldId id="290" r:id="rId32"/>
    <p:sldId id="261" r:id="rId33"/>
    <p:sldId id="262" r:id="rId34"/>
    <p:sldId id="291" r:id="rId35"/>
    <p:sldId id="292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2C19C-C1E7-4BD0-A266-4AB6A43826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EA49-0C7F-4BA6-BD48-137ED8516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B0BC-A5D7-4DEF-A38A-68FF52EBA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39E2D-C54C-4363-BBAD-7B3C595079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27FAE-85CC-4453-A14A-7FBC06746F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288C9-42DC-44FC-AC1B-B5D265038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A6208-8CFB-4606-A7D1-D272AB947F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446C5-9990-4A38-BAA3-AA4EB76803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E79EB-93E4-4AE2-BFE0-BBC9334DF3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8CF49-67BA-494B-AF50-D1803B3F0D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7AC1C48-F7FB-46AB-9025-8B3F2F321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DEBCCDB-D745-48C6-A542-7EA659309E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SU%20Property\Barry%20Bond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XpCKv6L1_8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H:\Property\Up%20for%20Grabs%20%20%20MLB.com%20%20Fan%20Forum.flv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Auguste_de_Chatillon_-_Le_Petit_Ramoneur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077200" cy="2971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Personal Property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“Finder”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person who rightfully acquires possession</a:t>
            </a:r>
            <a:r>
              <a:rPr lang="en-US" b="1" i="1" dirty="0" smtClean="0"/>
              <a:t> </a:t>
            </a:r>
            <a:r>
              <a:rPr lang="en-US" b="1" dirty="0" smtClean="0"/>
              <a:t>of personal property that did not originally belong to the person.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“rightful” – not conversion or theft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“possession” – not necessarily ownership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52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property that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1.  First occupant</a:t>
            </a:r>
          </a:p>
          <a:p>
            <a:pPr marL="633222" indent="-514350">
              <a:buAutoNum type="arabicPeriod"/>
            </a:pPr>
            <a:endParaRPr lang="en-US" b="1" dirty="0"/>
          </a:p>
          <a:p>
            <a:pPr marL="411480" lvl="1" indent="0">
              <a:buNone/>
            </a:pPr>
            <a:r>
              <a:rPr lang="en-US" b="1" dirty="0" smtClean="0"/>
              <a:t>Property which has not yet been subject to ownership.</a:t>
            </a:r>
          </a:p>
          <a:p>
            <a:pPr marL="633222" indent="-514350">
              <a:buAutoNum type="arabicPeriod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404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property that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  Lost</a:t>
            </a:r>
          </a:p>
          <a:p>
            <a:pPr marL="633222" indent="-514350">
              <a:buAutoNum type="arabicPeriod"/>
            </a:pPr>
            <a:endParaRPr lang="en-US" b="1" dirty="0"/>
          </a:p>
          <a:p>
            <a:pPr marL="411480" lvl="1" indent="0">
              <a:buNone/>
            </a:pPr>
            <a:r>
              <a:rPr lang="en-US" b="1" dirty="0" smtClean="0"/>
              <a:t>True owner has parted with casually, involuntarily, accidentally, unconsciously, etc.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2867"/>
            <a:ext cx="3906308" cy="18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property that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3.  Misplaced/Mislaid</a:t>
            </a:r>
          </a:p>
          <a:p>
            <a:pPr marL="633222" indent="-514350">
              <a:buAutoNum type="arabicPeriod"/>
            </a:pPr>
            <a:endParaRPr lang="en-US" b="1" dirty="0"/>
          </a:p>
          <a:p>
            <a:pPr marL="411480" lvl="1" indent="0">
              <a:buNone/>
            </a:pPr>
            <a:r>
              <a:rPr lang="en-US" b="1" dirty="0" smtClean="0"/>
              <a:t>True owner intentionally placed the property somewhere and then unintentionally left it and/or forgot where it was left.</a:t>
            </a:r>
          </a:p>
          <a:p>
            <a:pPr marL="11887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4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property that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4.  Abandoned</a:t>
            </a:r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 smtClean="0"/>
              <a:t>      Owner has intentionally relinquished possession and claim to the property.</a:t>
            </a:r>
          </a:p>
        </p:txBody>
      </p:sp>
      <p:pic>
        <p:nvPicPr>
          <p:cNvPr id="2050" name="Picture 2" descr="Coloring page t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1807312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sheknows.com/articles/crave/dumpster_dive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2858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property that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5.  Treasure Trove</a:t>
            </a:r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Money (gold, silver, etc.) concealed in the ground or 0ther hiding place with no known owner.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3457575" cy="24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1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Claimants to Found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Finder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True Owner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Owner of land on which property was found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Government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14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Goddard v. Winchell</a:t>
            </a:r>
          </a:p>
        </p:txBody>
      </p:sp>
      <p:pic>
        <p:nvPicPr>
          <p:cNvPr id="3075" name="Picture 6" descr="Godd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05000"/>
            <a:ext cx="6248400" cy="452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Peekskill Car</a:t>
            </a:r>
          </a:p>
        </p:txBody>
      </p:sp>
      <p:pic>
        <p:nvPicPr>
          <p:cNvPr id="4099" name="Picture 5" descr="Peekskill C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68525"/>
            <a:ext cx="5715000" cy="3838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Peekskill Meteorite</a:t>
            </a:r>
          </a:p>
        </p:txBody>
      </p:sp>
      <p:pic>
        <p:nvPicPr>
          <p:cNvPr id="5123" name="Picture 5" descr="Peekstill Meteroi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6781800" cy="5233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study personal property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Less complex legal rules.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Easier to have personal identification with issues.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Provides foundation for later material, both in Property and other law school courses.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8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327660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   Hole made by meteorite in Freehold Township, New Jersey in January 2007.</a:t>
            </a:r>
          </a:p>
        </p:txBody>
      </p:sp>
      <p:pic>
        <p:nvPicPr>
          <p:cNvPr id="6148" name="Picture 5" descr="meteorite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1950"/>
            <a:ext cx="46672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Philip Mani, San Antonio lawyer, who specializes in meteorite law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7283823" cy="44911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Eads v. Brazelton</a:t>
            </a:r>
          </a:p>
        </p:txBody>
      </p:sp>
      <p:pic>
        <p:nvPicPr>
          <p:cNvPr id="8195" name="Picture 11" descr="Eads (Steam-boat America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23" y="1774825"/>
            <a:ext cx="6248754" cy="4625975"/>
          </a:xfrm>
          <a:noFill/>
        </p:spPr>
      </p:pic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0" y="2971800"/>
            <a:ext cx="1447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Steamboat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Eads v. Brazelton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Which one is “lead in pigs”</a:t>
            </a:r>
            <a:endParaRPr lang="en-US" b="1" dirty="0"/>
          </a:p>
        </p:txBody>
      </p:sp>
      <p:pic>
        <p:nvPicPr>
          <p:cNvPr id="5122" name="Picture 2" descr="http://www.osha.gov/SLTC/etools/leadsmelter/images/casting_pigs_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t="25844" r="24432" b="11802"/>
          <a:stretch/>
        </p:blipFill>
        <p:spPr bwMode="auto">
          <a:xfrm>
            <a:off x="5867399" y="3097069"/>
            <a:ext cx="2510051" cy="23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_Sj2CPzOoMzQ/S8hiOOH5-tI/AAAAAAAAFrw/kJnI-cGp7DA/s400/Wilb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9" y="27432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08" y="3485105"/>
            <a:ext cx="14763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653512" y="5257800"/>
            <a:ext cx="2537488" cy="296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29200" y="4038699"/>
            <a:ext cx="1828800" cy="228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2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Popov v. Hayashi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24" y="1828800"/>
            <a:ext cx="38481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04800" y="2133600"/>
            <a:ext cx="2133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 b="1" dirty="0"/>
              <a:t>Barry Bonds hitting home run number 73 on October 7, 2001.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1773" y="3200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 action="ppaction://hlinkfile"/>
              </a:rPr>
              <a:t>Watch video</a:t>
            </a:r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1200" b="1" dirty="0" smtClean="0">
                <a:hlinkClick r:id="rId4"/>
              </a:rPr>
              <a:t>[YouTube Link]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Popov v. Hayashi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81000" y="31242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/>
              <a:t>The actual ball.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42100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Popov v. Hayashi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5605"/>
            <a:ext cx="2219325" cy="4144963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5193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1011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Initially “caught” ball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4444" y="5969167"/>
            <a:ext cx="24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Picked up ball as it was rolling around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Popov v. Hayashi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676400"/>
            <a:ext cx="75438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Todd  McFarlane purchased ball at auction for $450,000 plus $67,500 in fees [total of $517,500].</a:t>
            </a:r>
            <a:endParaRPr lang="en-US" sz="2000" b="1" dirty="0"/>
          </a:p>
        </p:txBody>
      </p:sp>
      <p:pic>
        <p:nvPicPr>
          <p:cNvPr id="6146" name="Picture 2" descr="http://images.wikia.com/marveldatabase/images/6/69/Todd_McFar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94" y="3104039"/>
            <a:ext cx="2533397" cy="33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en/thumb/d/d9/Spawn_Classic.jpg/215px-Spawn_Class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17292" r="8375" b="13405"/>
          <a:stretch/>
        </p:blipFill>
        <p:spPr bwMode="auto">
          <a:xfrm>
            <a:off x="5410200" y="3048000"/>
            <a:ext cx="2695433" cy="34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Popov v. Hayashi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63" y="1727494"/>
            <a:ext cx="2743200" cy="406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209800" y="6096000"/>
            <a:ext cx="464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Made into movie – “Up for Grabs”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hlinkClick r:id="rId3" action="ppaction://hlinkfile"/>
              </a:rPr>
              <a:t>Play Trailer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Armory v. </a:t>
            </a:r>
            <a:r>
              <a:rPr lang="en-US" i="1" dirty="0" err="1" smtClean="0"/>
              <a:t>Delamirie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6583"/>
            <a:ext cx="8382000" cy="4625609"/>
          </a:xfrm>
        </p:spPr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Finder of lost property</a:t>
            </a:r>
            <a:br>
              <a:rPr lang="en-US" b="1" dirty="0" smtClean="0"/>
            </a:br>
            <a:r>
              <a:rPr lang="en-US" b="1" dirty="0" smtClean="0"/>
              <a:t>vs.</a:t>
            </a:r>
            <a:br>
              <a:rPr lang="en-US" b="1" dirty="0" smtClean="0"/>
            </a:br>
            <a:r>
              <a:rPr lang="en-US" b="1" dirty="0" smtClean="0"/>
              <a:t>Person who took away from finder</a:t>
            </a:r>
            <a:endParaRPr lang="en-US" b="1" dirty="0"/>
          </a:p>
        </p:txBody>
      </p:sp>
      <p:pic>
        <p:nvPicPr>
          <p:cNvPr id="1026" name="Picture 2" descr="http://upload.wikimedia.org/wikipedia/commons/thumb/a/a2/Auguste_de_Chatillon_-_Le_Petit_Ramoneur.jpg/180px-Auguste_de_Chatillon_-_Le_Petit_Ramoneur.jpg">
            <a:hlinkClick r:id="rId2" tooltip="File:Auguste de Chatillon - Le Petit Ramoneur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90383"/>
            <a:ext cx="2705100" cy="31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Acquisition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1236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Bridges v. </a:t>
            </a:r>
            <a:r>
              <a:rPr lang="en-US" i="1" dirty="0" err="1" smtClean="0"/>
              <a:t>Hawkesworth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800" b="1" dirty="0" smtClean="0"/>
              <a:t>Finder of lost property</a:t>
            </a:r>
          </a:p>
          <a:p>
            <a:pPr marL="118872" indent="0" algn="ctr">
              <a:buNone/>
            </a:pPr>
            <a:r>
              <a:rPr lang="en-US" sz="2800" b="1" dirty="0" smtClean="0"/>
              <a:t>vs.</a:t>
            </a:r>
          </a:p>
          <a:p>
            <a:pPr marL="118872" indent="0" algn="ctr">
              <a:buNone/>
            </a:pPr>
            <a:r>
              <a:rPr lang="en-US" sz="2800" b="1" dirty="0" smtClean="0"/>
              <a:t>Owner of land on which property found</a:t>
            </a:r>
          </a:p>
          <a:p>
            <a:pPr marL="118872" indent="0" algn="ctr">
              <a:buNone/>
            </a:pPr>
            <a:endParaRPr lang="en-US" sz="2800" b="1" dirty="0"/>
          </a:p>
        </p:txBody>
      </p:sp>
      <p:pic>
        <p:nvPicPr>
          <p:cNvPr id="2052" name="Picture 4" descr="http://maidenking.files.wordpress.com/2009/01/financial_money_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03" y="3429000"/>
            <a:ext cx="3152775" cy="33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i="1" smtClean="0"/>
              <a:t>South Staffordshire Water v.</a:t>
            </a:r>
            <a:br>
              <a:rPr lang="en-US" sz="4000" b="1" i="1" smtClean="0"/>
            </a:br>
            <a:r>
              <a:rPr lang="en-US" sz="4000" b="1" i="1" smtClean="0"/>
              <a:t>Sharman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Finder of lost property</a:t>
            </a:r>
          </a:p>
          <a:p>
            <a:pPr marL="118872" indent="0" algn="ctr">
              <a:buNone/>
            </a:pPr>
            <a:r>
              <a:rPr lang="en-US" b="1" dirty="0" smtClean="0"/>
              <a:t>vs.</a:t>
            </a:r>
          </a:p>
          <a:p>
            <a:pPr marL="118872" indent="0" algn="ctr">
              <a:buNone/>
            </a:pPr>
            <a:r>
              <a:rPr lang="en-US" b="1" dirty="0" smtClean="0"/>
              <a:t>Owner of land on which property found</a:t>
            </a:r>
          </a:p>
          <a:p>
            <a:pPr marL="118872" indent="0" algn="ctr">
              <a:buNone/>
            </a:pPr>
            <a:r>
              <a:rPr lang="en-US" sz="2400" b="1" dirty="0" smtClean="0"/>
              <a:t>[but, is there more?]</a:t>
            </a:r>
          </a:p>
        </p:txBody>
      </p:sp>
      <p:pic>
        <p:nvPicPr>
          <p:cNvPr id="3074" name="Picture 2" descr="http://weddingringsite.net/wp-content/uploads/2010/07/two-wedding-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i="1" smtClean="0"/>
              <a:t>South Staffordshire Water v.</a:t>
            </a:r>
            <a:br>
              <a:rPr lang="en-US" sz="4000" b="1" i="1" smtClean="0"/>
            </a:br>
            <a:r>
              <a:rPr lang="en-US" sz="4000" b="1" i="1" smtClean="0"/>
              <a:t>Sharman</a:t>
            </a:r>
          </a:p>
        </p:txBody>
      </p:sp>
      <p:pic>
        <p:nvPicPr>
          <p:cNvPr id="14340" name="Picture 8" descr="south Staffordhsire (Minster Pool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620857" cy="4379600"/>
          </a:xfrm>
          <a:noFill/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590800" y="6358079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Minster Pool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Hannah v. Peel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Finder vs. Property owner</a:t>
            </a:r>
          </a:p>
          <a:p>
            <a:pPr marL="118872" indent="0" algn="ctr">
              <a:buNone/>
            </a:pPr>
            <a:r>
              <a:rPr lang="en-US" b="1" dirty="0" smtClean="0"/>
              <a:t>Classification of found property?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86" y="3048000"/>
            <a:ext cx="3850266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3.gstatic.com/images?q=tbn:ANd9GcQkYzFmtj-4P9LGh1zw9TNb_McUJ8eA9jZSud5vQeT8XExa70ztuUS1Xl8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86" y="3048000"/>
            <a:ext cx="2196664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Hannah v. Peel</a:t>
            </a:r>
          </a:p>
        </p:txBody>
      </p:sp>
      <p:pic>
        <p:nvPicPr>
          <p:cNvPr id="15363" name="Picture 5" descr="Hannah (Overton-on-Dee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752600"/>
            <a:ext cx="7010400" cy="3690938"/>
          </a:xfrm>
          <a:noFill/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438400" y="5715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Overton-on-Dee</a:t>
            </a:r>
          </a:p>
        </p:txBody>
      </p:sp>
    </p:spTree>
    <p:extLst>
      <p:ext uri="{BB962C8B-B14F-4D97-AF65-F5344CB8AC3E}">
        <p14:creationId xmlns:p14="http://schemas.microsoft.com/office/powerpoint/2010/main" val="16500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McAvoy</a:t>
            </a:r>
            <a:r>
              <a:rPr lang="en-US" i="1" dirty="0" smtClean="0"/>
              <a:t> v. Medina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Finder of mislaid property</a:t>
            </a:r>
          </a:p>
          <a:p>
            <a:pPr marL="118872" indent="0" algn="ctr">
              <a:buNone/>
            </a:pPr>
            <a:r>
              <a:rPr lang="en-US" b="1" dirty="0" smtClean="0"/>
              <a:t>vs.</a:t>
            </a:r>
          </a:p>
          <a:p>
            <a:pPr marL="118872" indent="0" algn="ctr">
              <a:buNone/>
            </a:pPr>
            <a:r>
              <a:rPr lang="en-US" b="1" dirty="0" smtClean="0"/>
              <a:t>Owner of property on which property found</a:t>
            </a:r>
          </a:p>
        </p:txBody>
      </p:sp>
      <p:pic>
        <p:nvPicPr>
          <p:cNvPr id="5122" name="Picture 2" descr="http://glendafeilen.com/wp-content/uploads/2011/06/money_wal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19015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ondersandmarvels.com/wp-content/uploads/2011/10/barbers_pole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9015"/>
            <a:ext cx="1740081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Schley v. Couch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/>
              <a:t>Is “treasure trove” still</a:t>
            </a:r>
            <a:br>
              <a:rPr lang="en-US" b="1" dirty="0" smtClean="0"/>
            </a:br>
            <a:r>
              <a:rPr lang="en-US" b="1" dirty="0" smtClean="0"/>
              <a:t>a viable type of found</a:t>
            </a:r>
            <a:br>
              <a:rPr lang="en-US" b="1" dirty="0" smtClean="0"/>
            </a:br>
            <a:r>
              <a:rPr lang="en-US" b="1" dirty="0" smtClean="0"/>
              <a:t>property?</a:t>
            </a:r>
            <a:endParaRPr lang="en-US" b="1" dirty="0"/>
          </a:p>
        </p:txBody>
      </p:sp>
      <p:pic>
        <p:nvPicPr>
          <p:cNvPr id="2050" name="Picture 2" descr="http://upload.wikimedia.org/wikipedia/commons/f/f4/$5Hawaii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12693"/>
            <a:ext cx="4686300" cy="20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00wm/400/400/marylooo/marylooo1101/marylooo110100039/8646119-money-in-glass-jar-close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95308"/>
            <a:ext cx="1770205" cy="26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owns found property?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True owner </a:t>
            </a:r>
            <a:r>
              <a:rPr lang="en-US" sz="2000" b="1" dirty="0" smtClean="0"/>
              <a:t>(unless first occupant </a:t>
            </a:r>
            <a:r>
              <a:rPr lang="en-US" sz="2000" b="1" smtClean="0"/>
              <a:t>or abandoned)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If cannot find true owner:</a:t>
            </a:r>
          </a:p>
          <a:p>
            <a:pPr lvl="1"/>
            <a:r>
              <a:rPr lang="en-US" b="1" dirty="0" smtClean="0"/>
              <a:t>Finder</a:t>
            </a:r>
          </a:p>
          <a:p>
            <a:pPr lvl="1"/>
            <a:r>
              <a:rPr lang="en-US" b="1" dirty="0" smtClean="0"/>
              <a:t>Landowner</a:t>
            </a:r>
          </a:p>
          <a:p>
            <a:pPr lvl="1"/>
            <a:r>
              <a:rPr lang="en-US" b="1" dirty="0" smtClean="0"/>
              <a:t>Government</a:t>
            </a:r>
            <a:endParaRPr lang="en-US" b="1" dirty="0"/>
          </a:p>
          <a:p>
            <a:pPr lvl="1"/>
            <a:r>
              <a:rPr lang="en-US" b="1" dirty="0" smtClean="0"/>
              <a:t>Divide between/among claimants</a:t>
            </a:r>
          </a:p>
        </p:txBody>
      </p:sp>
    </p:spTree>
    <p:extLst>
      <p:ext uri="{BB962C8B-B14F-4D97-AF65-F5344CB8AC3E}">
        <p14:creationId xmlns:p14="http://schemas.microsoft.com/office/powerpoint/2010/main" val="32094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Acquisition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Find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Borrow (hold as </a:t>
            </a:r>
            <a:r>
              <a:rPr lang="en-US" b="1" dirty="0" err="1" smtClean="0"/>
              <a:t>bailee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6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Acquisition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Find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Borrow (hold as </a:t>
            </a:r>
            <a:r>
              <a:rPr lang="en-US" b="1" dirty="0" err="1" smtClean="0"/>
              <a:t>bailee</a:t>
            </a:r>
            <a:r>
              <a:rPr lang="en-US" b="1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Purchase</a:t>
            </a:r>
          </a:p>
        </p:txBody>
      </p:sp>
    </p:spTree>
    <p:extLst>
      <p:ext uri="{BB962C8B-B14F-4D97-AF65-F5344CB8AC3E}">
        <p14:creationId xmlns:p14="http://schemas.microsoft.com/office/powerpoint/2010/main" val="18119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Acquisition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Find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Borrow (hold as </a:t>
            </a:r>
            <a:r>
              <a:rPr lang="en-US" b="1" dirty="0" err="1" smtClean="0"/>
              <a:t>bailee</a:t>
            </a:r>
            <a:r>
              <a:rPr lang="en-US" b="1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Purchase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Take in unauthorized manner (convert/steal)</a:t>
            </a:r>
          </a:p>
        </p:txBody>
      </p:sp>
    </p:spTree>
    <p:extLst>
      <p:ext uri="{BB962C8B-B14F-4D97-AF65-F5344CB8AC3E}">
        <p14:creationId xmlns:p14="http://schemas.microsoft.com/office/powerpoint/2010/main" val="22988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Acquisition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Find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Borrow (hold as </a:t>
            </a:r>
            <a:r>
              <a:rPr lang="en-US" b="1" dirty="0" err="1" smtClean="0"/>
              <a:t>bailee</a:t>
            </a:r>
            <a:r>
              <a:rPr lang="en-US" b="1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Purchase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Take in unauthorized manner (convert/steal)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Benefit from another’s mistaken improvement</a:t>
            </a:r>
          </a:p>
        </p:txBody>
      </p:sp>
    </p:spTree>
    <p:extLst>
      <p:ext uri="{BB962C8B-B14F-4D97-AF65-F5344CB8AC3E}">
        <p14:creationId xmlns:p14="http://schemas.microsoft.com/office/powerpoint/2010/main" val="32173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Acquisition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>
            <a:normAutofit fontScale="925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Find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Borrow (hold as </a:t>
            </a:r>
            <a:r>
              <a:rPr lang="en-US" b="1" dirty="0" err="1" smtClean="0"/>
              <a:t>bailee</a:t>
            </a:r>
            <a:r>
              <a:rPr lang="en-US" b="1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Purchase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Take in unauthorized manner (convert/steal)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Benefit from another’s mistaken improvement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Receive as a gift: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dirty="0" smtClean="0"/>
              <a:t>From living donor (inter vivos gift; gift </a:t>
            </a:r>
            <a:r>
              <a:rPr lang="en-US" b="1" dirty="0" err="1" smtClean="0"/>
              <a:t>causa</a:t>
            </a:r>
            <a:r>
              <a:rPr lang="en-US" b="1" dirty="0" smtClean="0"/>
              <a:t> mortis, trust, etc.)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dirty="0" smtClean="0"/>
              <a:t>Receive from dead donor (intestacy, wills, </a:t>
            </a:r>
            <a:r>
              <a:rPr lang="en-US" b="1" smtClean="0"/>
              <a:t>non-probate transfers, etc.)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68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76400"/>
            <a:ext cx="5486400" cy="1673352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Finding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922</TotalTime>
  <Words>590</Words>
  <Application>Microsoft Office PowerPoint</Application>
  <PresentationFormat>On-screen Show (4:3)</PresentationFormat>
  <Paragraphs>127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Personal Property  Introduction</vt:lpstr>
      <vt:lpstr>Why study personal property first?</vt:lpstr>
      <vt:lpstr>Overview of Acquisition Methods</vt:lpstr>
      <vt:lpstr>Overview of Acquisition Methods</vt:lpstr>
      <vt:lpstr>Overview of Acquisition Methods</vt:lpstr>
      <vt:lpstr>Overview of Acquisition Methods</vt:lpstr>
      <vt:lpstr>Overview of Acquisition Methods</vt:lpstr>
      <vt:lpstr>Overview of Acquisition Methods</vt:lpstr>
      <vt:lpstr>Finding</vt:lpstr>
      <vt:lpstr>“Finder” defined</vt:lpstr>
      <vt:lpstr>Types of property that may be found</vt:lpstr>
      <vt:lpstr>Types of property that may be found</vt:lpstr>
      <vt:lpstr>Types of property that may be found</vt:lpstr>
      <vt:lpstr>Types of property that may be found</vt:lpstr>
      <vt:lpstr>Types of property that may be found</vt:lpstr>
      <vt:lpstr>Claimants to Found Property</vt:lpstr>
      <vt:lpstr>Goddard v. Winchell</vt:lpstr>
      <vt:lpstr>Peekskill Car</vt:lpstr>
      <vt:lpstr>Peekskill Meteorite</vt:lpstr>
      <vt:lpstr>PowerPoint Presentation</vt:lpstr>
      <vt:lpstr>Philip Mani, San Antonio lawyer, who specializes in meteorite law</vt:lpstr>
      <vt:lpstr>Eads v. Brazelton</vt:lpstr>
      <vt:lpstr>Eads v. Brazelton</vt:lpstr>
      <vt:lpstr>Popov v. Hayashi</vt:lpstr>
      <vt:lpstr>Popov v. Hayashi</vt:lpstr>
      <vt:lpstr>Popov v. Hayashi</vt:lpstr>
      <vt:lpstr>Popov v. Hayashi</vt:lpstr>
      <vt:lpstr>Popov v. Hayashi</vt:lpstr>
      <vt:lpstr>Armory v. Delamirie</vt:lpstr>
      <vt:lpstr>Bridges v. Hawkesworth</vt:lpstr>
      <vt:lpstr>South Staffordshire Water v. Sharman</vt:lpstr>
      <vt:lpstr>South Staffordshire Water v. Sharman</vt:lpstr>
      <vt:lpstr>Hannah v. Peel</vt:lpstr>
      <vt:lpstr>Hannah v. Peel</vt:lpstr>
      <vt:lpstr>McAvoy v. Medina</vt:lpstr>
      <vt:lpstr>Schley v. Couch</vt:lpstr>
      <vt:lpstr>Who owns found property?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</dc:title>
  <dc:creator>Gerry W. Beyer</dc:creator>
  <cp:lastModifiedBy>Gerry W. Beyer</cp:lastModifiedBy>
  <cp:revision>35</cp:revision>
  <dcterms:created xsi:type="dcterms:W3CDTF">2006-01-18T21:10:32Z</dcterms:created>
  <dcterms:modified xsi:type="dcterms:W3CDTF">2012-01-18T20:36:30Z</dcterms:modified>
</cp:coreProperties>
</file>