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7" r:id="rId3"/>
    <p:sldId id="298" r:id="rId4"/>
    <p:sldId id="262" r:id="rId5"/>
    <p:sldId id="329" r:id="rId6"/>
    <p:sldId id="300" r:id="rId7"/>
    <p:sldId id="301" r:id="rId8"/>
    <p:sldId id="302" r:id="rId9"/>
    <p:sldId id="303" r:id="rId10"/>
    <p:sldId id="305" r:id="rId11"/>
    <p:sldId id="306" r:id="rId12"/>
    <p:sldId id="309" r:id="rId13"/>
    <p:sldId id="310" r:id="rId14"/>
    <p:sldId id="311" r:id="rId15"/>
    <p:sldId id="312" r:id="rId16"/>
    <p:sldId id="291" r:id="rId17"/>
    <p:sldId id="289" r:id="rId18"/>
    <p:sldId id="288" r:id="rId19"/>
    <p:sldId id="328" r:id="rId20"/>
    <p:sldId id="318" r:id="rId21"/>
    <p:sldId id="265" r:id="rId22"/>
    <p:sldId id="266" r:id="rId23"/>
    <p:sldId id="267" r:id="rId24"/>
    <p:sldId id="268" r:id="rId25"/>
    <p:sldId id="269" r:id="rId26"/>
    <p:sldId id="270" r:id="rId27"/>
    <p:sldId id="280" r:id="rId28"/>
    <p:sldId id="271" r:id="rId29"/>
    <p:sldId id="272" r:id="rId30"/>
    <p:sldId id="273" r:id="rId31"/>
    <p:sldId id="274" r:id="rId32"/>
    <p:sldId id="275" r:id="rId33"/>
    <p:sldId id="317" r:id="rId34"/>
    <p:sldId id="314" r:id="rId35"/>
    <p:sldId id="315" r:id="rId36"/>
    <p:sldId id="316" r:id="rId37"/>
    <p:sldId id="337" r:id="rId38"/>
    <p:sldId id="319" r:id="rId39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396" autoAdjust="0"/>
  </p:normalViewPr>
  <p:slideViewPr>
    <p:cSldViewPr>
      <p:cViewPr varScale="1">
        <p:scale>
          <a:sx n="49" d="100"/>
          <a:sy n="49" d="100"/>
        </p:scale>
        <p:origin x="1778" y="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56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0860" cy="470258"/>
          </a:xfrm>
          <a:prstGeom prst="rect">
            <a:avLst/>
          </a:prstGeom>
        </p:spPr>
        <p:txBody>
          <a:bodyPr vert="horz" lIns="94030" tIns="47014" rIns="94030" bIns="470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2" y="1"/>
            <a:ext cx="3070860" cy="470258"/>
          </a:xfrm>
          <a:prstGeom prst="rect">
            <a:avLst/>
          </a:prstGeom>
        </p:spPr>
        <p:txBody>
          <a:bodyPr vert="horz" lIns="94030" tIns="47014" rIns="94030" bIns="47014" rtlCol="0"/>
          <a:lstStyle>
            <a:lvl1pPr algn="r">
              <a:defRPr sz="1200"/>
            </a:lvl1pPr>
          </a:lstStyle>
          <a:p>
            <a:fld id="{989C7F85-E6C3-4C2D-A68A-8CA3E7EFD7AA}" type="datetime1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02346"/>
            <a:ext cx="3070860" cy="470257"/>
          </a:xfrm>
          <a:prstGeom prst="rect">
            <a:avLst/>
          </a:prstGeom>
        </p:spPr>
        <p:txBody>
          <a:bodyPr vert="horz" lIns="94030" tIns="47014" rIns="94030" bIns="470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2" y="8902346"/>
            <a:ext cx="3070860" cy="470257"/>
          </a:xfrm>
          <a:prstGeom prst="rect">
            <a:avLst/>
          </a:prstGeom>
        </p:spPr>
        <p:txBody>
          <a:bodyPr vert="horz" lIns="94030" tIns="47014" rIns="94030" bIns="47014" rtlCol="0" anchor="b"/>
          <a:lstStyle>
            <a:lvl1pPr algn="r">
              <a:defRPr sz="1200"/>
            </a:lvl1pPr>
          </a:lstStyle>
          <a:p>
            <a:fld id="{75EEE975-9593-4FB6-91EA-B5BFA0C13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6267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0159" cy="469909"/>
          </a:xfrm>
          <a:prstGeom prst="rect">
            <a:avLst/>
          </a:prstGeom>
        </p:spPr>
        <p:txBody>
          <a:bodyPr vert="horz" lIns="92522" tIns="46262" rIns="92522" bIns="46262" rtlCol="0"/>
          <a:lstStyle>
            <a:lvl1pPr algn="l">
              <a:defRPr sz="1200"/>
            </a:lvl1pPr>
          </a:lstStyle>
          <a:p>
            <a:r>
              <a:rPr lang="en-US" dirty="0"/>
              <a:t>Property Introduction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825" y="1"/>
            <a:ext cx="3070159" cy="469909"/>
          </a:xfrm>
          <a:prstGeom prst="rect">
            <a:avLst/>
          </a:prstGeom>
        </p:spPr>
        <p:txBody>
          <a:bodyPr vert="horz" lIns="92522" tIns="46262" rIns="92522" bIns="46262" rtlCol="0"/>
          <a:lstStyle>
            <a:lvl1pPr algn="r">
              <a:defRPr sz="1200"/>
            </a:lvl1pPr>
          </a:lstStyle>
          <a:p>
            <a:fld id="{4F2C288C-FB68-4DA9-BBE8-4A0802FD9ABA}" type="datetime1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3513" y="798513"/>
            <a:ext cx="4219575" cy="3163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22" tIns="46262" rIns="92522" bIns="462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498" y="4291028"/>
            <a:ext cx="5669604" cy="4282789"/>
          </a:xfrm>
          <a:prstGeom prst="rect">
            <a:avLst/>
          </a:prstGeom>
        </p:spPr>
        <p:txBody>
          <a:bodyPr vert="horz" lIns="92522" tIns="46262" rIns="92522" bIns="46262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02693"/>
            <a:ext cx="3070159" cy="469909"/>
          </a:xfrm>
          <a:prstGeom prst="rect">
            <a:avLst/>
          </a:prstGeom>
        </p:spPr>
        <p:txBody>
          <a:bodyPr vert="horz" lIns="92522" tIns="46262" rIns="92522" bIns="462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825" y="8902693"/>
            <a:ext cx="3070159" cy="469909"/>
          </a:xfrm>
          <a:prstGeom prst="rect">
            <a:avLst/>
          </a:prstGeom>
        </p:spPr>
        <p:txBody>
          <a:bodyPr vert="horz" lIns="92522" tIns="46262" rIns="92522" bIns="46262" rtlCol="0" anchor="b"/>
          <a:lstStyle>
            <a:lvl1pPr algn="r">
              <a:defRPr sz="1200"/>
            </a:lvl1pPr>
          </a:lstStyle>
          <a:p>
            <a:fld id="{B65E168E-A5F1-4687-87E1-A934B7C99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2033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400" b="1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400" b="1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400" b="1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400" b="1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400" b="1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3513" y="798513"/>
            <a:ext cx="4219575" cy="3163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E168E-A5F1-4687-87E1-A934B7C99B38}" type="slidenum">
              <a:rPr lang="en-US" smtClean="0"/>
              <a:t>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B7BAA30-B743-4E44-A4CA-6A907F3BC3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B5DDCA4-0FB8-4B02-ACDE-543C94142869}" type="datetime1">
              <a:rPr lang="en-US" smtClean="0"/>
              <a:t>1/11/2022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59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915988"/>
            <a:ext cx="4243388" cy="3182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63061C-3C8E-4713-9027-F9B7A9342F8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4F9EFAF-98C9-4CEF-9630-0B98C45CB216}" type="datetime1">
              <a:rPr lang="en-US" smtClean="0"/>
              <a:t>1/11/2022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79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915988"/>
            <a:ext cx="4243388" cy="3182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E4058-35D1-4308-835C-B1B0A41DE14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BEF020C-EF32-4FBF-9BB1-A4D651E793B1}" type="datetime1">
              <a:rPr lang="en-US" smtClean="0"/>
              <a:t>1/11/2022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88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915988"/>
            <a:ext cx="4243388" cy="3182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2F742-574E-44E1-9FC4-0C4F6383296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8DED36B-A0A0-4CE9-8CD8-CF26AA9EC8CA}" type="datetime1">
              <a:rPr lang="en-US" smtClean="0"/>
              <a:t>1/11/2022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64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915988"/>
            <a:ext cx="4243388" cy="3182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7A0B2-5D63-4678-96DD-06FC41FC0C3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44AD162-0A01-4150-925B-940AC53437EA}" type="datetime1">
              <a:rPr lang="en-US" smtClean="0"/>
              <a:t>1/11/2022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68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915988"/>
            <a:ext cx="4243388" cy="3182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F9D68D-E770-4028-9A50-85D744EB5E7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3E7F018-4D69-4224-9160-EFD2A4F51AB2}" type="datetime1">
              <a:rPr lang="en-US" smtClean="0"/>
              <a:t>1/11/2022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81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915988"/>
            <a:ext cx="4243388" cy="3182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4C21A-DA3F-4926-BB2C-055CFF66058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881058D-F2F9-436A-9FF4-5171C16FC998}" type="datetime1">
              <a:rPr lang="en-US" smtClean="0"/>
              <a:t>1/11/2022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81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3513" y="798513"/>
            <a:ext cx="4219575" cy="3163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E168E-A5F1-4687-87E1-A934B7C99B38}" type="slidenum">
              <a:rPr lang="en-US" smtClean="0"/>
              <a:t>16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9BDBA36-13F6-4E24-84D7-078DC3E44BC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1F61260-0043-4268-A598-3FDD38623483}" type="datetime1">
              <a:rPr lang="en-US" smtClean="0"/>
              <a:t>1/11/2022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29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E168E-A5F1-4687-87E1-A934B7C99B38}" type="slidenum">
              <a:rPr lang="en-US" smtClean="0"/>
              <a:t>17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857AF99-3BFA-4CC7-BFA9-2EBD9B7E270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6C0CC85-F691-41AF-9EDF-9ABF3AA9E149}" type="datetime1">
              <a:rPr lang="en-US" smtClean="0"/>
              <a:t>1/11/2022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82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3513" y="798513"/>
            <a:ext cx="4219575" cy="3163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E168E-A5F1-4687-87E1-A934B7C99B38}" type="slidenum">
              <a:rPr lang="en-US" smtClean="0"/>
              <a:t>18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E10AAE-CECE-4765-BD27-4DB52F7F13A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C250033-9ACB-4E29-9479-273B5C444951}" type="datetime1">
              <a:rPr lang="en-US" smtClean="0"/>
              <a:t>1/11/2022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27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7488" y="652463"/>
            <a:ext cx="4244975" cy="3182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0A999-0D1F-480A-82A3-AEF1541E3BFD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DD2B9F9-F4B6-4E9B-ADDD-013F295B6ABA}" type="datetime1">
              <a:rPr lang="en-US" smtClean="0"/>
              <a:t>1/11/2022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421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915988"/>
            <a:ext cx="4243388" cy="3182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BB072-EC5E-4CBF-A1D9-D05CA2CEDB5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A6BBE21-3FC8-4B23-8750-5181D1FCEF83}" type="datetime1">
              <a:rPr lang="en-US" smtClean="0"/>
              <a:t>1/11/2022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20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F2C288C-FB68-4DA9-BBE8-4A0802FD9ABA}" type="datetime1">
              <a:rPr lang="en-US" smtClean="0"/>
              <a:t>1/11/2022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E168E-A5F1-4687-87E1-A934B7C99B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72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E168E-A5F1-4687-87E1-A934B7C99B38}" type="slidenum">
              <a:rPr lang="en-US" smtClean="0"/>
              <a:t>21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622429B-B3BE-4BC7-831E-9E246574633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9A3A37A-6413-4862-A086-C628BF57CC18}" type="datetime1">
              <a:rPr lang="en-US" smtClean="0"/>
              <a:t>1/11/2022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641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E168E-A5F1-4687-87E1-A934B7C99B38}" type="slidenum">
              <a:rPr lang="en-US" smtClean="0"/>
              <a:t>22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257FBB6-8797-4643-8DF5-D5019790DC2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4EDD461-F59D-4775-93DE-7E8DD8E822D2}" type="datetime1">
              <a:rPr lang="en-US" smtClean="0"/>
              <a:t>1/11/2022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177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3513" y="798513"/>
            <a:ext cx="4219575" cy="3163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E168E-A5F1-4687-87E1-A934B7C99B38}" type="slidenum">
              <a:rPr lang="en-US" smtClean="0"/>
              <a:t>23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E3D03C2-42F0-4327-860F-3DE5B03B62E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FF84701-0C3A-4135-9EDE-173D77A5DCCC}" type="datetime1">
              <a:rPr lang="en-US" smtClean="0"/>
              <a:t>1/11/2022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224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3513" y="798513"/>
            <a:ext cx="4219575" cy="3163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E168E-A5F1-4687-87E1-A934B7C99B38}" type="slidenum">
              <a:rPr lang="en-US" smtClean="0"/>
              <a:t>24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0F82C50-B481-4E64-B2A0-682E5763370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5EC9A07-2297-4B98-8F8B-BC8EC0FB416F}" type="datetime1">
              <a:rPr lang="en-US" smtClean="0"/>
              <a:t>1/11/2022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855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3513" y="798513"/>
            <a:ext cx="4219575" cy="3163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E168E-A5F1-4687-87E1-A934B7C99B38}" type="slidenum">
              <a:rPr lang="en-US" smtClean="0"/>
              <a:t>25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15DE652-EE34-4684-837E-05F2748AC77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3672DBC-4F8E-4409-8701-AB07F594750C}" type="datetime1">
              <a:rPr lang="en-US" smtClean="0"/>
              <a:t>1/11/2022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169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3513" y="798513"/>
            <a:ext cx="4219575" cy="3163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E168E-A5F1-4687-87E1-A934B7C99B38}" type="slidenum">
              <a:rPr lang="en-US" smtClean="0"/>
              <a:t>26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E55FA4-8822-464B-93FC-0838815CE3C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5671A73-1EF9-42B6-9B25-C8CFD28A81F7}" type="datetime1">
              <a:rPr lang="en-US" smtClean="0"/>
              <a:t>1/11/2022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32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3513" y="798513"/>
            <a:ext cx="4219575" cy="3163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E168E-A5F1-4687-87E1-A934B7C99B38}" type="slidenum">
              <a:rPr lang="en-US" smtClean="0"/>
              <a:t>27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8518D4-9F08-459C-A350-98D18D2EDA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2376D4F-75B6-457A-AF98-0217C09F346C}" type="datetime1">
              <a:rPr lang="en-US" smtClean="0"/>
              <a:t>1/11/2022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865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3513" y="798513"/>
            <a:ext cx="4219575" cy="3163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E168E-A5F1-4687-87E1-A934B7C99B38}" type="slidenum">
              <a:rPr lang="en-US" smtClean="0"/>
              <a:t>28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703DDC-87BB-4024-9CA0-86A65E192E8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9947E62-A8A8-4193-A1D0-83ED6022CA42}" type="datetime1">
              <a:rPr lang="en-US" smtClean="0"/>
              <a:t>1/11/2022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46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3513" y="798513"/>
            <a:ext cx="4219575" cy="3163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E168E-A5F1-4687-87E1-A934B7C99B38}" type="slidenum">
              <a:rPr lang="en-US" smtClean="0"/>
              <a:t>29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96A00B5-15A5-4D83-9F43-F105172B870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69A392E-A10E-47CF-A14D-DFAB9CC307ED}" type="datetime1">
              <a:rPr lang="en-US" smtClean="0"/>
              <a:t>1/11/2022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10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915988"/>
            <a:ext cx="4243388" cy="3182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1D4CB-242C-4741-A7B0-0C642C97B7D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388C81A-37AD-4B37-8AC2-138BF4A7E14F}" type="datetime1">
              <a:rPr lang="en-US" smtClean="0"/>
              <a:t>1/11/2022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291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3513" y="798513"/>
            <a:ext cx="4219575" cy="3163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E168E-A5F1-4687-87E1-A934B7C99B38}" type="slidenum">
              <a:rPr lang="en-US" smtClean="0"/>
              <a:t>30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4404E82-63A4-4921-8D41-49FEB3B94D2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A8C01CB-6B86-448F-BC7D-E775ED8F71C4}" type="datetime1">
              <a:rPr lang="en-US" smtClean="0"/>
              <a:t>1/11/2022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135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3513" y="798513"/>
            <a:ext cx="4219575" cy="3163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E168E-A5F1-4687-87E1-A934B7C99B38}" type="slidenum">
              <a:rPr lang="en-US" smtClean="0"/>
              <a:t>31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721D7D-61F2-41E0-9DD4-3A91379DCFC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B98898D-1E64-4944-BDED-B7767980B5D7}" type="datetime1">
              <a:rPr lang="en-US" smtClean="0"/>
              <a:t>1/11/2022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184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3513" y="798513"/>
            <a:ext cx="4219575" cy="3163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E168E-A5F1-4687-87E1-A934B7C99B38}" type="slidenum">
              <a:rPr lang="en-US" smtClean="0"/>
              <a:t>32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C6AE1EE-9C03-4ED4-B4ED-525A9203D5D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B0020C4-40E4-4279-BE98-D0C4E28306A2}" type="datetime1">
              <a:rPr lang="en-US" smtClean="0"/>
              <a:t>1/11/2022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219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3513" y="798513"/>
            <a:ext cx="4219575" cy="3163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E168E-A5F1-4687-87E1-A934B7C99B38}" type="slidenum">
              <a:rPr lang="en-US" smtClean="0"/>
              <a:t>33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559E80E-A257-4CA6-B3F9-F8D02256185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9C11996-BC39-41EE-813B-779B7940D0D2}" type="datetime1">
              <a:rPr lang="en-US" smtClean="0"/>
              <a:t>1/11/2022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286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3513" y="798513"/>
            <a:ext cx="4219575" cy="3163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E168E-A5F1-4687-87E1-A934B7C99B38}" type="slidenum">
              <a:rPr lang="en-US" smtClean="0"/>
              <a:t>34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5904376-D013-4B0C-A6B6-39404C0C3B8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824100B-4430-4F60-A556-FFECFDF58921}" type="datetime1">
              <a:rPr lang="en-US" smtClean="0"/>
              <a:t>1/11/2022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182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3513" y="798513"/>
            <a:ext cx="4219575" cy="3163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E168E-A5F1-4687-87E1-A934B7C99B38}" type="slidenum">
              <a:rPr lang="en-US" smtClean="0"/>
              <a:t>35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DDD0D7-481A-473D-8975-2BCA7D1BD08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23234B2-6475-477F-8824-C96BD322670B}" type="datetime1">
              <a:rPr lang="en-US" smtClean="0"/>
              <a:t>1/11/2022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721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3513" y="798513"/>
            <a:ext cx="4219575" cy="3163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E168E-A5F1-4687-87E1-A934B7C99B38}" type="slidenum">
              <a:rPr lang="en-US" smtClean="0"/>
              <a:t>36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D454614-60B4-4A20-ABD0-F07BFED5E2A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9B8474E-599C-47DB-B562-133E61FA1DFA}" type="datetime1">
              <a:rPr lang="en-US" smtClean="0"/>
              <a:t>1/11/2022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837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915988"/>
            <a:ext cx="4243388" cy="3182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37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4C21A-DA3F-4926-BB2C-055CFF66058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881058D-F2F9-436A-9FF4-5171C16FC998}" type="datetime1">
              <a:rPr lang="en-US" smtClean="0"/>
              <a:t>1/11/2022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496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F2C288C-FB68-4DA9-BBE8-4A0802FD9ABA}" type="datetime1">
              <a:rPr lang="en-US" smtClean="0"/>
              <a:t>1/11/2022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E168E-A5F1-4687-87E1-A934B7C99B3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80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E168E-A5F1-4687-87E1-A934B7C99B38}" type="slidenum">
              <a:rPr lang="en-US" smtClean="0"/>
              <a:t>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CBAEB09-60A2-466E-85B1-412DB68741A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18B2677-680B-4408-8077-D35D10377E11}" type="datetime1">
              <a:rPr lang="en-US" smtClean="0"/>
              <a:t>1/11/2022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97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6038" y="909638"/>
            <a:ext cx="4214812" cy="3162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25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915988"/>
            <a:ext cx="4243388" cy="3182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8676C-AB83-457E-8604-F9F99639037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C4F647B-A8FF-45D9-A274-40BA4CDDB505}" type="datetime1">
              <a:rPr lang="en-US" smtClean="0"/>
              <a:t>1/11/2022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32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915988"/>
            <a:ext cx="4243388" cy="3182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C0D558-E6CC-4F2E-9269-A7D4DFDD245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25FD1CD-0180-4F59-823D-45C5220F88F8}" type="datetime1">
              <a:rPr lang="en-US" smtClean="0"/>
              <a:t>1/11/2022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66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915988"/>
            <a:ext cx="4243388" cy="3182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7616C-9BB1-4D33-956E-A3ED5336D65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C9306BE-F585-48B4-9FAD-198D894D3D30}" type="datetime1">
              <a:rPr lang="en-US" smtClean="0"/>
              <a:t>1/11/2022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915988"/>
            <a:ext cx="4243388" cy="3182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7ED86-EC83-4D6D-A757-24ED0BBEA89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BF4315B-241D-43A2-A2FB-815ED97BCCA8}" type="datetime1">
              <a:rPr lang="en-US" smtClean="0"/>
              <a:t>1/11/2022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5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0B73-D829-4310-8706-4A1E54BE42E1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491D-62EA-4978-8EB0-15699809B8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823B-BD96-4926-878A-7F7DE7340F27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491D-62EA-4978-8EB0-15699809B8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28DF-ADC1-4451-A452-4629F7E71A0A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491D-62EA-4978-8EB0-15699809B8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A7AB5-7D80-411B-8530-3D39A2CE039A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491D-62EA-4978-8EB0-15699809B8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10E4C-9CDB-4507-9103-C29DEE30DDF8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491D-62EA-4978-8EB0-15699809B8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15E0-2DBB-489C-9F95-4503B43F85F1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491D-62EA-4978-8EB0-15699809B8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633A-BE31-45A5-BEAA-09EE2027F8A9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491D-62EA-4978-8EB0-15699809B8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454D-7750-438F-BADF-F6807F6B96F1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491D-62EA-4978-8EB0-15699809B8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A9DF-D83C-45A0-9E48-0BC9A12E152F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491D-62EA-4978-8EB0-15699809B8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6E21-5727-4DC2-A925-0AB5CDB663CC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491D-62EA-4978-8EB0-15699809B8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1F234C9-D1D2-4F20-9049-7E92AFF0A271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F3E491D-62EA-4978-8EB0-15699809B8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EB000E4-29F4-4343-855B-CCAD0066257B}" type="datetime1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F3E491D-62EA-4978-8EB0-15699809B8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8000"/>
                <a:satMod val="300000"/>
              </a:schemeClr>
            </a:gs>
            <a:gs pos="12000">
              <a:schemeClr val="bg2">
                <a:tint val="48000"/>
                <a:satMod val="300000"/>
              </a:schemeClr>
            </a:gs>
            <a:gs pos="20000">
              <a:schemeClr val="bg2">
                <a:tint val="49000"/>
                <a:satMod val="300000"/>
              </a:schemeClr>
            </a:gs>
            <a:gs pos="28000">
              <a:schemeClr val="bg2">
                <a:shade val="30000"/>
              </a:schemeClr>
            </a:gs>
          </a:gsLst>
          <a:path path="circle">
            <a:fillToRect l="10000" t="-25000" r="10000" b="12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951" y="685800"/>
            <a:ext cx="8077200" cy="2667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300" dirty="0"/>
              <a:t>Property</a:t>
            </a:r>
            <a:br>
              <a:rPr lang="en-US" dirty="0"/>
            </a:br>
            <a:r>
              <a:rPr lang="en-US" dirty="0"/>
              <a:t>-----</a:t>
            </a:r>
            <a:br>
              <a:rPr lang="en-US" dirty="0"/>
            </a:br>
            <a:r>
              <a:rPr lang="en-US" dirty="0"/>
              <a:t> Introduction</a:t>
            </a:r>
            <a:br>
              <a:rPr lang="en-US" dirty="0"/>
            </a:br>
            <a:br>
              <a:rPr lang="en-US" dirty="0"/>
            </a:br>
            <a:r>
              <a:rPr lang="en-US" sz="2200" dirty="0"/>
              <a:t>Section 1</a:t>
            </a:r>
            <a:br>
              <a:rPr lang="en-US" sz="2200" dirty="0"/>
            </a:br>
            <a:r>
              <a:rPr lang="en-US" sz="2200" dirty="0"/>
              <a:t>Spring 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8780" y="5418160"/>
            <a:ext cx="65715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Dr. Gerry  W. Beyer</a:t>
            </a:r>
          </a:p>
          <a:p>
            <a:pPr algn="r"/>
            <a:r>
              <a:rPr lang="en-US" sz="2200" b="1" dirty="0"/>
              <a:t>Governor Preston E. Smith Regents Professor of Law</a:t>
            </a:r>
          </a:p>
          <a:p>
            <a:pPr algn="ctr"/>
            <a:r>
              <a:rPr lang="en-US" sz="2200" b="1" dirty="0"/>
              <a:t>Texas Tech University School of Law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491D-62EA-4978-8EB0-15699809B81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287" y="118441"/>
            <a:ext cx="2674454" cy="26744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1166" y="3525079"/>
            <a:ext cx="5538696" cy="201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0070C0"/>
                </a:solidFill>
                <a:latin typeface="Kredit" panose="02000506000000020004" pitchFamily="2" charset="0"/>
              </a:rPr>
              <a:t>Respond when</a:t>
            </a:r>
            <a:br>
              <a:rPr lang="en-US" sz="4400" b="1" dirty="0">
                <a:solidFill>
                  <a:srgbClr val="0070C0"/>
                </a:solidFill>
                <a:latin typeface="Kredit" panose="02000506000000020004" pitchFamily="2" charset="0"/>
              </a:rPr>
            </a:br>
            <a:r>
              <a:rPr lang="en-US" sz="4400" b="1" dirty="0">
                <a:solidFill>
                  <a:srgbClr val="0070C0"/>
                </a:solidFill>
                <a:latin typeface="Kredit" panose="02000506000000020004" pitchFamily="2" charset="0"/>
              </a:rPr>
              <a:t>requested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341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Combination of:</a:t>
            </a:r>
          </a:p>
          <a:p>
            <a:pPr lvl="1"/>
            <a:r>
              <a:rPr lang="en-US" b="1" dirty="0"/>
              <a:t>Lecture</a:t>
            </a:r>
          </a:p>
          <a:p>
            <a:pPr lvl="1"/>
            <a:r>
              <a:rPr lang="en-US" b="1" dirty="0"/>
              <a:t>Socratic Method</a:t>
            </a:r>
          </a:p>
          <a:p>
            <a:pPr lvl="1"/>
            <a:r>
              <a:rPr lang="en-US" b="1" dirty="0"/>
              <a:t>Top Hat Responses</a:t>
            </a:r>
          </a:p>
          <a:p>
            <a:pPr lvl="1"/>
            <a:r>
              <a:rPr lang="en-US" b="1" dirty="0"/>
              <a:t>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31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81714" y="1905257"/>
            <a:ext cx="3580572" cy="444412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90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Practice for Exam (0%)</a:t>
            </a:r>
          </a:p>
          <a:p>
            <a:pPr lvl="1"/>
            <a:r>
              <a:rPr lang="en-US" b="1" dirty="0"/>
              <a:t>February 3, 2021</a:t>
            </a:r>
          </a:p>
          <a:p>
            <a:pPr lvl="1"/>
            <a:r>
              <a:rPr lang="en-US" b="1" dirty="0"/>
              <a:t>In class</a:t>
            </a:r>
          </a:p>
          <a:p>
            <a:endParaRPr lang="en-US" b="1" dirty="0"/>
          </a:p>
          <a:p>
            <a:r>
              <a:rPr lang="en-US" b="1" dirty="0"/>
              <a:t>Mid-Term Exam (40%)</a:t>
            </a:r>
          </a:p>
          <a:p>
            <a:pPr lvl="1"/>
            <a:r>
              <a:rPr lang="en-US" b="1" dirty="0"/>
              <a:t>March 9, 2022</a:t>
            </a:r>
          </a:p>
          <a:p>
            <a:pPr lvl="1"/>
            <a:r>
              <a:rPr lang="en-US" b="1" dirty="0"/>
              <a:t>1:00 p.m. to 3:00 p.m.</a:t>
            </a:r>
          </a:p>
          <a:p>
            <a:pPr lvl="1"/>
            <a:endParaRPr lang="en-US" b="1" dirty="0"/>
          </a:p>
          <a:p>
            <a:r>
              <a:rPr lang="en-US" b="1" dirty="0"/>
              <a:t>Final Exam (40%)</a:t>
            </a:r>
          </a:p>
          <a:p>
            <a:pPr lvl="1"/>
            <a:r>
              <a:rPr lang="en-US" b="1" dirty="0"/>
              <a:t>May 10, 2022</a:t>
            </a:r>
          </a:p>
          <a:p>
            <a:pPr lvl="1"/>
            <a:r>
              <a:rPr lang="en-US" b="1" dirty="0"/>
              <a:t>1:00 p.m. to 3:00 p.m.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806" y="2309566"/>
            <a:ext cx="3416994" cy="33182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74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Quizzes (20%)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944687"/>
            <a:ext cx="7620000" cy="42862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72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Seating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Wednesday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99" y="3025315"/>
            <a:ext cx="5175394" cy="25553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1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8458200" cy="4625609"/>
          </a:xfrm>
        </p:spPr>
        <p:txBody>
          <a:bodyPr/>
          <a:lstStyle/>
          <a:p>
            <a:r>
              <a:rPr lang="en-US" b="1" dirty="0"/>
              <a:t>Grant Coffey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Sarah Dickie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276600"/>
            <a:ext cx="5069114" cy="2514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491D-62EA-4978-8EB0-15699809B81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80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77212" y="2437837"/>
            <a:ext cx="3607667" cy="34046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491D-62EA-4978-8EB0-15699809B81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550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Purposes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99124"/>
            <a:ext cx="4585737" cy="343487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491D-62EA-4978-8EB0-15699809B81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433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1" y="1956132"/>
            <a:ext cx="6920528" cy="45919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5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59" y="761037"/>
            <a:ext cx="7493364" cy="46325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67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A497D-E61B-45E5-95F6-68CEDA022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1755648"/>
            <a:ext cx="5791200" cy="1673352"/>
          </a:xfrm>
        </p:spPr>
        <p:txBody>
          <a:bodyPr/>
          <a:lstStyle/>
          <a:p>
            <a:pPr algn="ctr"/>
            <a:r>
              <a:rPr lang="en-US" dirty="0"/>
              <a:t>What is Property?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CAAF1-359D-4170-BCCA-A8A217E6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491D-62EA-4978-8EB0-15699809B81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516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“Property”?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4038600"/>
          </a:xfrm>
        </p:spPr>
        <p:txBody>
          <a:bodyPr/>
          <a:lstStyle/>
          <a:p>
            <a:r>
              <a:rPr lang="en-US" b="1" dirty="0"/>
              <a:t>Non-legal</a:t>
            </a:r>
          </a:p>
          <a:p>
            <a:pPr>
              <a:spcBef>
                <a:spcPts val="1200"/>
              </a:spcBef>
            </a:pPr>
            <a:r>
              <a:rPr lang="en-US" b="1" dirty="0"/>
              <a:t>Legal</a:t>
            </a:r>
          </a:p>
          <a:p>
            <a:pPr lvl="1"/>
            <a:r>
              <a:rPr lang="en-US" b="1" dirty="0"/>
              <a:t>Property “does not refer to a thing but rather to the rights between a person and a thing.”</a:t>
            </a:r>
          </a:p>
          <a:p>
            <a:pPr lvl="2"/>
            <a:r>
              <a:rPr lang="en-US" b="1" i="1" dirty="0"/>
              <a:t>Bailey v. Smith</a:t>
            </a:r>
            <a:r>
              <a:rPr lang="en-US" b="1" dirty="0"/>
              <a:t>, 581 S.W.3d 374 (Tex. App.—Austin 2019, pet. denied.</a:t>
            </a:r>
            <a:endParaRPr lang="en-US" b="1" i="1" dirty="0"/>
          </a:p>
          <a:p>
            <a:pPr>
              <a:spcBef>
                <a:spcPts val="1200"/>
              </a:spcBef>
            </a:pPr>
            <a:r>
              <a:rPr lang="en-US" b="1" dirty="0"/>
              <a:t>Analogy = Bundle of Sticks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491D-62EA-4978-8EB0-15699809B81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62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property: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Include</a:t>
            </a:r>
            <a:r>
              <a:rPr lang="en-US" b="1" dirty="0"/>
              <a:t> all things that are property, and</a:t>
            </a:r>
          </a:p>
          <a:p>
            <a:endParaRPr lang="en-US" b="1" dirty="0"/>
          </a:p>
          <a:p>
            <a:r>
              <a:rPr lang="en-US" b="1" i="1" dirty="0"/>
              <a:t>Exclude</a:t>
            </a:r>
            <a:r>
              <a:rPr lang="en-US" b="1" dirty="0"/>
              <a:t> all things that are not property.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491D-62EA-4978-8EB0-15699809B81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619E2B-D9B5-455F-9C68-9C0AD4CA0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977" y="3638011"/>
            <a:ext cx="3424046" cy="29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43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Define by Example – The “Bundles”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t3.gstatic.com/images?q=tbn:ANd9GcSRNJlmQA7iUF97btQCWO03qkUdC0AiJvnbzTNdfzvb0n66s2BI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87221"/>
            <a:ext cx="598714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491D-62EA-4978-8EB0-15699809B81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628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Define by Traits – The “Sticks”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905000"/>
            <a:ext cx="6286500" cy="46101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491D-62EA-4978-8EB0-15699809B81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765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Universality of Property Concept</a:t>
            </a:r>
          </a:p>
        </p:txBody>
      </p:sp>
      <p:pic>
        <p:nvPicPr>
          <p:cNvPr id="9218" name="Picture 2" descr="http://www.matt-gibson.org/wp-content/uploads/2010/08/Sri-Lanka-Dambana-Vedda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4267200" cy="28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10669" y="5496509"/>
            <a:ext cx="236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Vedda of Ceylon – p. 4</a:t>
            </a:r>
          </a:p>
        </p:txBody>
      </p:sp>
      <p:pic>
        <p:nvPicPr>
          <p:cNvPr id="9220" name="Picture 4" descr="http://2.bp.blogspot.com/_YZ64sY-1kFI/TL9sG86dzQI/AAAAAAAAAOw/7v_Fq5Q_INc/s1600/2734995429_8e20c0b4ba_b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19161"/>
            <a:ext cx="3682427" cy="284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599" y="5496509"/>
            <a:ext cx="252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people of New York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491D-62EA-4978-8EB0-15699809B81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37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Theories of Private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b="1" dirty="0"/>
          </a:p>
        </p:txBody>
      </p:sp>
      <p:pic>
        <p:nvPicPr>
          <p:cNvPr id="1026" name="Picture 2" descr="http://www.mailboxworks.com/images/wh-privateproperty-l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137542" cy="444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491D-62EA-4978-8EB0-15699809B81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662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Theories of Private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Occupation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491D-62EA-4978-8EB0-15699809B81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32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Theories of Private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Occupation</a:t>
            </a:r>
          </a:p>
          <a:p>
            <a:r>
              <a:rPr lang="en-US" b="1" dirty="0"/>
              <a:t>2.  Natural Rights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491D-62EA-4978-8EB0-15699809B81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51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Theories of Private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Occupation</a:t>
            </a:r>
          </a:p>
          <a:p>
            <a:r>
              <a:rPr lang="en-US" b="1" dirty="0"/>
              <a:t>2.  Natural Rights</a:t>
            </a:r>
          </a:p>
          <a:p>
            <a:r>
              <a:rPr lang="en-US" b="1" dirty="0"/>
              <a:t>3.  Labor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491D-62EA-4978-8EB0-15699809B81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0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095" y="225287"/>
            <a:ext cx="2935149" cy="2701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339" y="3131169"/>
            <a:ext cx="5300870" cy="350917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98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Theories of Private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Occupation</a:t>
            </a:r>
          </a:p>
          <a:p>
            <a:r>
              <a:rPr lang="en-US" b="1" dirty="0"/>
              <a:t>2.  Natural Rights</a:t>
            </a:r>
          </a:p>
          <a:p>
            <a:r>
              <a:rPr lang="en-US" b="1" dirty="0"/>
              <a:t>3.  Labor</a:t>
            </a:r>
          </a:p>
          <a:p>
            <a:r>
              <a:rPr lang="en-US" b="1" dirty="0"/>
              <a:t>4.  Legal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491D-62EA-4978-8EB0-15699809B81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054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Theories of Private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Occupation</a:t>
            </a:r>
          </a:p>
          <a:p>
            <a:r>
              <a:rPr lang="en-US" b="1" dirty="0"/>
              <a:t>2.  Natural Rights</a:t>
            </a:r>
          </a:p>
          <a:p>
            <a:r>
              <a:rPr lang="en-US" b="1" dirty="0"/>
              <a:t>3.  Labor</a:t>
            </a:r>
          </a:p>
          <a:p>
            <a:r>
              <a:rPr lang="en-US" b="1" dirty="0"/>
              <a:t>4.  Legal</a:t>
            </a:r>
          </a:p>
          <a:p>
            <a:r>
              <a:rPr lang="en-US" b="1" dirty="0"/>
              <a:t>5.  Social Utility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491D-62EA-4978-8EB0-15699809B81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602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5183"/>
            <a:ext cx="8229600" cy="4625609"/>
          </a:xfrm>
        </p:spPr>
        <p:txBody>
          <a:bodyPr/>
          <a:lstStyle/>
          <a:p>
            <a:r>
              <a:rPr lang="en-US" b="1" dirty="0"/>
              <a:t>Bentham – entirely the work of law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491D-62EA-4978-8EB0-15699809B81B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A7E513-D978-41CB-804C-50DC1E690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511714"/>
            <a:ext cx="3420464" cy="419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69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Tragedy of the Commons</a:t>
            </a:r>
          </a:p>
          <a:p>
            <a:pPr lvl="1"/>
            <a:r>
              <a:rPr lang="en-US" b="1" dirty="0"/>
              <a:t>Individually rational decisions involving non-owned land eventually produce collectively irrational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491D-62EA-4978-8EB0-15699809B81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2337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Tragedy of the Commons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0022" y="1774825"/>
            <a:ext cx="8223955" cy="46259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491D-62EA-4978-8EB0-15699809B81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728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Tragedy of the Commons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7160" y="1774825"/>
            <a:ext cx="7989679" cy="462597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491D-62EA-4978-8EB0-15699809B81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03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Economic Theory</a:t>
            </a:r>
          </a:p>
          <a:p>
            <a:pPr lvl="1"/>
            <a:r>
              <a:rPr lang="en-US" b="1" dirty="0"/>
              <a:t>Universality</a:t>
            </a:r>
          </a:p>
          <a:p>
            <a:pPr lvl="1"/>
            <a:r>
              <a:rPr lang="en-US" b="1" dirty="0"/>
              <a:t>Exclusivity</a:t>
            </a:r>
          </a:p>
          <a:p>
            <a:pPr lvl="1"/>
            <a:r>
              <a:rPr lang="en-US" b="1" dirty="0"/>
              <a:t>Transferability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491D-62EA-4978-8EB0-15699809B81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3655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Seating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465" y="2402562"/>
            <a:ext cx="6827070" cy="337086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940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C2C6E3-CD63-4DAF-9573-EC638CD8E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15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Cribbet Casebook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ecx.images-amazon.com/images/I/411ZEz1UukL._SL500_AA3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491D-62EA-4978-8EB0-15699809B81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031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Information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103" y="1752962"/>
            <a:ext cx="4157613" cy="462428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9E518-071A-4300-86A7-A79A164C2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981" y="2429048"/>
            <a:ext cx="35337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22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E-mail Updates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2805" y="1827281"/>
            <a:ext cx="3778389" cy="377838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569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330" y="425518"/>
            <a:ext cx="4724400" cy="1819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85" y="2526610"/>
            <a:ext cx="8668610" cy="384768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88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889818"/>
            <a:ext cx="5803180" cy="3992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33155" y="2083057"/>
            <a:ext cx="290656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Attendance taken</a:t>
            </a:r>
          </a:p>
          <a:p>
            <a:r>
              <a:rPr lang="en-US" sz="2400" b="1" dirty="0"/>
              <a:t>via Top Hat.</a:t>
            </a:r>
            <a:br>
              <a:rPr lang="en-US" sz="2400" b="1" dirty="0"/>
            </a:br>
            <a:endParaRPr lang="en-US" sz="2400" b="1" dirty="0"/>
          </a:p>
          <a:p>
            <a:r>
              <a:rPr lang="en-US" sz="2400" b="1" dirty="0"/>
              <a:t>Attendance will</a:t>
            </a:r>
            <a:br>
              <a:rPr lang="en-US" sz="2400" b="1" dirty="0"/>
            </a:br>
            <a:r>
              <a:rPr lang="en-US" sz="2400" b="1" dirty="0"/>
              <a:t>close at 1:00.00 p.m</a:t>
            </a:r>
            <a:r>
              <a:rPr lang="en-US" sz="2800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911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Etiquette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45" y="2530126"/>
            <a:ext cx="5001509" cy="280084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82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494</Words>
  <Application>Microsoft Office PowerPoint</Application>
  <PresentationFormat>On-screen Show (4:3)</PresentationFormat>
  <Paragraphs>204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Corbel</vt:lpstr>
      <vt:lpstr>Kredit</vt:lpstr>
      <vt:lpstr>Wingdings</vt:lpstr>
      <vt:lpstr>Wingdings 2</vt:lpstr>
      <vt:lpstr>Wingdings 3</vt:lpstr>
      <vt:lpstr>Module</vt:lpstr>
      <vt:lpstr>Property -----  Introduction  Section 1 Spring 2022</vt:lpstr>
      <vt:lpstr>PowerPoint Presentation</vt:lpstr>
      <vt:lpstr>PowerPoint Presentation</vt:lpstr>
      <vt:lpstr>Cribbet Casebook</vt:lpstr>
      <vt:lpstr>Office Information</vt:lpstr>
      <vt:lpstr>E-mail Updates</vt:lpstr>
      <vt:lpstr>PowerPoint Presentation</vt:lpstr>
      <vt:lpstr>Attendance</vt:lpstr>
      <vt:lpstr>Technology Etiquette</vt:lpstr>
      <vt:lpstr>PowerPoint Presentation</vt:lpstr>
      <vt:lpstr>Class Procedure</vt:lpstr>
      <vt:lpstr>Grading</vt:lpstr>
      <vt:lpstr>Examinations</vt:lpstr>
      <vt:lpstr>Quizzes (20%)</vt:lpstr>
      <vt:lpstr>Seating Chart</vt:lpstr>
      <vt:lpstr>Tutors</vt:lpstr>
      <vt:lpstr>Course Outline</vt:lpstr>
      <vt:lpstr>Course Purposes</vt:lpstr>
      <vt:lpstr>Questions?</vt:lpstr>
      <vt:lpstr>What is Property?</vt:lpstr>
      <vt:lpstr>What is “Property”?</vt:lpstr>
      <vt:lpstr>Define property:</vt:lpstr>
      <vt:lpstr>Define by Example – The “Bundles”</vt:lpstr>
      <vt:lpstr>Define by Traits – The “Sticks”</vt:lpstr>
      <vt:lpstr>Universality of Property Concept</vt:lpstr>
      <vt:lpstr>Theories of Private Property</vt:lpstr>
      <vt:lpstr>Theories of Private Property</vt:lpstr>
      <vt:lpstr>Theories of Private Property</vt:lpstr>
      <vt:lpstr>Theories of Private Property</vt:lpstr>
      <vt:lpstr>Theories of Private Property</vt:lpstr>
      <vt:lpstr>Theories of Private Property</vt:lpstr>
      <vt:lpstr>Other Concepts</vt:lpstr>
      <vt:lpstr>Other Concepts</vt:lpstr>
      <vt:lpstr>Tragedy of the Commons</vt:lpstr>
      <vt:lpstr>Tragedy of the Commons</vt:lpstr>
      <vt:lpstr>Other Concepts</vt:lpstr>
      <vt:lpstr>Seating Chart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2022-01-11T16:50:58Z</dcterms:created>
  <dcterms:modified xsi:type="dcterms:W3CDTF">2022-01-11T16:51:08Z</dcterms:modified>
</cp:coreProperties>
</file>