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528" r:id="rId2"/>
    <p:sldId id="302" r:id="rId3"/>
    <p:sldId id="316" r:id="rId4"/>
    <p:sldId id="317" r:id="rId5"/>
    <p:sldId id="318" r:id="rId6"/>
    <p:sldId id="319" r:id="rId7"/>
    <p:sldId id="320" r:id="rId8"/>
    <p:sldId id="321" r:id="rId9"/>
    <p:sldId id="430" r:id="rId10"/>
    <p:sldId id="503" r:id="rId11"/>
    <p:sldId id="504" r:id="rId12"/>
    <p:sldId id="505" r:id="rId13"/>
    <p:sldId id="506" r:id="rId14"/>
    <p:sldId id="507" r:id="rId15"/>
    <p:sldId id="508" r:id="rId16"/>
    <p:sldId id="509" r:id="rId17"/>
    <p:sldId id="510" r:id="rId18"/>
    <p:sldId id="511" r:id="rId19"/>
    <p:sldId id="520" r:id="rId20"/>
    <p:sldId id="513" r:id="rId21"/>
    <p:sldId id="521" r:id="rId22"/>
    <p:sldId id="522" r:id="rId23"/>
    <p:sldId id="524" r:id="rId24"/>
    <p:sldId id="514" r:id="rId25"/>
    <p:sldId id="525" r:id="rId26"/>
    <p:sldId id="523" r:id="rId27"/>
    <p:sldId id="526" r:id="rId28"/>
    <p:sldId id="515" r:id="rId29"/>
    <p:sldId id="518" r:id="rId30"/>
    <p:sldId id="519" r:id="rId31"/>
    <p:sldId id="527" r:id="rId32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56" autoAdjust="0"/>
  </p:normalViewPr>
  <p:slideViewPr>
    <p:cSldViewPr>
      <p:cViewPr varScale="1">
        <p:scale>
          <a:sx n="54" d="100"/>
          <a:sy n="54" d="100"/>
        </p:scale>
        <p:origin x="1634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674" y="3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22A8FE-4F4E-4CC9-BE46-1CA2CAD028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Will Execution and Witness Selection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C0BB43-5F99-4A45-9022-829B1D4012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9C4D1-9D57-40DD-9BA7-B9F7AAA52C59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E47FD-1ED5-4B9D-B901-856EF16668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B9612-BE42-464E-82AD-3C3FE63EFA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14788" y="890270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AD5CC-00F2-45CB-9591-0DC35D13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1194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000" b="1"/>
            </a:lvl1pPr>
          </a:lstStyle>
          <a:p>
            <a:r>
              <a:rPr lang="en-US" dirty="0"/>
              <a:t>Will Execution and Witness Selection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000" b="1"/>
            </a:lvl1pPr>
          </a:lstStyle>
          <a:p>
            <a:fld id="{74FBE16D-9E14-4473-B59A-70CB11EF0361}" type="datetimeFigureOut">
              <a:rPr lang="en-US" smtClean="0"/>
              <a:pPr/>
              <a:t>4/24/2022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3513" y="646113"/>
            <a:ext cx="4219575" cy="3163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4"/>
            <a:ext cx="5669280" cy="3690461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88767B51-A998-4B51-A23C-3CF791644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073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spcAft>
        <a:spcPts val="600"/>
      </a:spcAft>
      <a:defRPr sz="1300" b="1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spcAft>
        <a:spcPts val="600"/>
      </a:spcAft>
      <a:defRPr sz="1300" b="1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spcAft>
        <a:spcPts val="600"/>
      </a:spcAft>
      <a:defRPr sz="1300" b="1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spcAft>
        <a:spcPts val="600"/>
      </a:spcAft>
      <a:defRPr sz="1300" b="1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spcAft>
        <a:spcPts val="600"/>
      </a:spcAft>
      <a:defRPr sz="1300" b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67B51-A998-4B51-A23C-3CF791644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12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726EA17-3112-426A-970F-C5F0F3443A7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545639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78B4F19-9ABD-4176-9ED9-ADB8864F4FD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97342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96460FC7-5E81-455F-8C72-3F3F2BAFE64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572423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241FAE50-B60C-4EB2-A03B-2C0E8463842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1258460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FA9F8F0-2F65-439F-834B-D0013211211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2979581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55ED802-903E-4C7F-83C2-47E7A0FD88A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1807100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9014FD88-B0D6-45F3-96E2-ACCCA2F1D2D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1162613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006213C-C24D-4794-A3D0-BF075578062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2131827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061E217-4658-45C1-A443-8ABF2A5CC19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2475376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483549F-3956-4590-885F-BFC7FAD42AF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157695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67B51-A998-4B51-A23C-3CF791644B36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188095D-EF9A-4344-A077-EC34F83CE48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600644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112017B-5534-43B5-95D8-AE670960E06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4209004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887CC98-C6B4-428D-88EC-392F9DC10DE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2500686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A7AF1BD-8E1D-4B6F-A36E-FD9205BF250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1620425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798C7-AEFD-4DB0-9BD9-99855FF4C47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2854152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CB6BA31-2F40-4E64-8713-0B2BB3B3158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2613944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A700733-B3EF-4AA7-B1B7-907BBC7BECE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34564601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A20F0128-A1E4-4155-AC17-C2092FBB0A4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176081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2649B6A4-0E81-40F0-ADA2-3F20D6C2AAD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34463790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2C4FFC3-E11D-41DD-993D-829692BFE9E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4770648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9BFA581-8BFD-48EF-ADE0-D28E272FEBA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2083667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67B51-A998-4B51-A23C-3CF791644B36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2D9CD715-456E-4A81-B08D-06BAC9C3414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40542314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3DC97B6-6735-4C47-8C31-76755D2744D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5965085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8BC3E5B-CB0D-420A-AE1A-800DFA9A5B3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480631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67B51-A998-4B51-A23C-3CF791644B36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14E3E2B-7863-4998-B218-652817F7E2C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4158439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67B51-A998-4B51-A23C-3CF791644B36}" type="slidenum">
              <a:rPr lang="en-US" smtClean="0"/>
              <a:t>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E6CA65A-3CB6-452B-99A7-19451B53349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2763166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67B51-A998-4B51-A23C-3CF791644B36}" type="slidenum">
              <a:rPr lang="en-US" smtClean="0"/>
              <a:t>6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92407BD6-6F35-4931-B47E-71F71ADA61A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3613305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67B51-A998-4B51-A23C-3CF791644B36}" type="slidenum">
              <a:rPr lang="en-US" smtClean="0"/>
              <a:t>7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EF89317-E4F0-41EF-9657-F7CB0185B7F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232992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67B51-A998-4B51-A23C-3CF791644B36}" type="slidenum">
              <a:rPr lang="en-US" smtClean="0"/>
              <a:t>8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1AE606F-716D-456F-998C-6E0991BBEFC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2672881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58F02D84-A654-4A5A-9040-4A1BD367C78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 Execution and Witness Selection</a:t>
            </a:r>
          </a:p>
        </p:txBody>
      </p:sp>
    </p:spTree>
    <p:extLst>
      <p:ext uri="{BB962C8B-B14F-4D97-AF65-F5344CB8AC3E}">
        <p14:creationId xmlns:p14="http://schemas.microsoft.com/office/powerpoint/2010/main" val="11757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354-9511-4571-B546-CEA27FD032DE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7B0D-60EC-4882-9B8C-593AA0053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D946-5882-48EC-AE77-274273CC27DE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7B0D-60EC-4882-9B8C-593AA005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C3CC-441B-43A6-9E42-F91817F2A832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7B0D-60EC-4882-9B8C-593AA005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489-FB26-4392-99AD-754C1C757F53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7B0D-60EC-4882-9B8C-593AA005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9889-43BE-4E29-8C3B-16C8BB9F22F1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7B0D-60EC-4882-9B8C-593AA005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383E-C5AC-4B4A-9B6C-70B4470E3FB8}" type="datetime1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7B0D-60EC-4882-9B8C-593AA005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EA5F-C0D1-4347-82D2-1F3B7777F5EB}" type="datetime1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7B0D-60EC-4882-9B8C-593AA005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39D1-6D06-441A-8021-C98202E38988}" type="datetime1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7B0D-60EC-4882-9B8C-593AA005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4389-122E-4D5F-9CE4-0CE0CF595A29}" type="datetime1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7B0D-60EC-4882-9B8C-593AA005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11E3-2DD0-4B4B-860B-00D2B3FA2125}" type="datetime1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7B0D-60EC-4882-9B8C-593AA0053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073A380-40B9-4F7C-BE71-1C3264536284}" type="datetime1">
              <a:rPr lang="en-US" smtClean="0"/>
              <a:t>4/24/2022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C9A7B0D-60EC-4882-9B8C-593AA005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87C8A3-0F95-4625-8255-5223794A4D93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C9A7B0D-60EC-4882-9B8C-593AA005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swouQqP3MAhUI5SYKHSRJBNUQjRwIBw&amp;url=http%3A%2F%2Fwww.keyword-suggestions.com%2FYXNwZXJnZXIncyBicmFpbg%2F&amp;bvm=bv.123325700,d.eWE&amp;psig=AFQjCNHsZ4Ty6gke6Kw74vAzrfiO5g6CsA&amp;ust=1464543561475209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95026-B9AF-43CF-9400-C30D9587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128" y="1447800"/>
            <a:ext cx="8077200" cy="1673352"/>
          </a:xfrm>
        </p:spPr>
        <p:txBody>
          <a:bodyPr/>
          <a:lstStyle/>
          <a:p>
            <a:pPr algn="ctr"/>
            <a:r>
              <a:rPr lang="en-US" dirty="0"/>
              <a:t>Document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C8720-4459-40B3-9EDC-A484E2EB6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7B0D-60EC-4882-9B8C-593AA00535D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7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Will Execution Ceremony -- Purposes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Psychological benefits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2971800"/>
            <a:ext cx="5588000" cy="3302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71612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Will Execution Ceremony -- Purposes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Effectuate client’s intent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19400"/>
            <a:ext cx="3555355" cy="34558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2713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Will Execution Ceremony -- Purposes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Limit exposure to malpractice claims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82" y="2925097"/>
            <a:ext cx="5251235" cy="3505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10315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4582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Will Execution Ceremony</a:t>
            </a:r>
            <a:br>
              <a:rPr lang="en-US" dirty="0"/>
            </a:br>
            <a:r>
              <a:rPr lang="en-US" dirty="0"/>
              <a:t>Steps Before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Proofread will carefully</a:t>
            </a:r>
          </a:p>
          <a:p>
            <a:pPr lvl="1"/>
            <a:r>
              <a:rPr lang="en-US" b="1" dirty="0"/>
              <a:t>“I leave $10.000 to Barry Allen.”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“I enjoyed cooking my friends and my children.”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The texting lookout:</a:t>
            </a:r>
          </a:p>
          <a:p>
            <a:pPr lvl="2"/>
            <a:r>
              <a:rPr lang="en-US" b="1" dirty="0"/>
              <a:t>“The police are now here.”</a:t>
            </a:r>
          </a:p>
          <a:p>
            <a:pPr lvl="2"/>
            <a:r>
              <a:rPr lang="en-US" b="1" dirty="0"/>
              <a:t>“The police are nowhere.”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27520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4582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Will Execution Ceremony</a:t>
            </a:r>
            <a:br>
              <a:rPr lang="en-US" dirty="0"/>
            </a:br>
            <a:r>
              <a:rPr lang="en-US" dirty="0"/>
              <a:t>Steps Before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Assure internal integration to avoid fraudulent page insertion or removal.</a:t>
            </a:r>
          </a:p>
          <a:p>
            <a:pPr lvl="1"/>
            <a:r>
              <a:rPr lang="en-US" b="1" dirty="0"/>
              <a:t>Same type, size color, etc. of paper.</a:t>
            </a:r>
          </a:p>
          <a:p>
            <a:pPr lvl="1"/>
            <a:r>
              <a:rPr lang="en-US" b="1" dirty="0"/>
              <a:t>Same font styles.</a:t>
            </a:r>
          </a:p>
          <a:p>
            <a:pPr lvl="1"/>
            <a:r>
              <a:rPr lang="en-US" b="1" dirty="0"/>
              <a:t>Same darkness of toner/ink.</a:t>
            </a:r>
          </a:p>
          <a:p>
            <a:pPr lvl="1"/>
            <a:r>
              <a:rPr lang="en-US" b="1" dirty="0"/>
              <a:t>Ex toto pagination (page x of y).</a:t>
            </a:r>
          </a:p>
          <a:p>
            <a:pPr lvl="1"/>
            <a:r>
              <a:rPr lang="en-US" b="1" dirty="0"/>
              <a:t>Avoid blank spaces.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40730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4582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Will Execution Ceremony</a:t>
            </a:r>
            <a:br>
              <a:rPr lang="en-US" dirty="0"/>
            </a:br>
            <a:r>
              <a:rPr lang="en-US" dirty="0"/>
              <a:t>Steps Before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Review will with client</a:t>
            </a:r>
          </a:p>
          <a:p>
            <a:pPr lvl="1"/>
            <a:r>
              <a:rPr lang="en-US" b="1" dirty="0"/>
              <a:t>Consider reward if client finds errors (either real ones or ones you inserted as a test) to confirm client actually reads the documents.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15</a:t>
            </a:fld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37" y="4023714"/>
            <a:ext cx="4357726" cy="245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31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4582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Will Execution Ceremony</a:t>
            </a:r>
            <a:br>
              <a:rPr lang="en-US" dirty="0"/>
            </a:br>
            <a:r>
              <a:rPr lang="en-US" dirty="0"/>
              <a:t>Steps Before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Explain ceremony to client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16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2352806"/>
            <a:ext cx="66484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73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4582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Will Execution Ceremony</a:t>
            </a:r>
            <a:br>
              <a:rPr lang="en-US" dirty="0"/>
            </a:br>
            <a:r>
              <a:rPr lang="en-US" dirty="0"/>
              <a:t>The ceremony itself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Select proper location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17</a:t>
            </a:fld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19399"/>
            <a:ext cx="47879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52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4582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Will Execution Ceremony</a:t>
            </a:r>
            <a:br>
              <a:rPr lang="en-US" dirty="0"/>
            </a:br>
            <a:r>
              <a:rPr lang="en-US" dirty="0"/>
              <a:t>The ceremony itself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Seat participants strategically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18</a:t>
            </a:fld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46" y="3048000"/>
            <a:ext cx="5334000" cy="3016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262" y="4371572"/>
            <a:ext cx="1086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Attorney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2147" y="4371572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2392" y="2629508"/>
            <a:ext cx="19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Testator/Testatrix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1717" y="6113636"/>
            <a:ext cx="3156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Witness One          Witness Two</a:t>
            </a:r>
          </a:p>
        </p:txBody>
      </p:sp>
    </p:spTree>
    <p:extLst>
      <p:ext uri="{BB962C8B-B14F-4D97-AF65-F5344CB8AC3E}">
        <p14:creationId xmlns:p14="http://schemas.microsoft.com/office/powerpoint/2010/main" val="4212469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4582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Will Execution Ceremony</a:t>
            </a:r>
            <a:br>
              <a:rPr lang="en-US" dirty="0"/>
            </a:br>
            <a:r>
              <a:rPr lang="en-US" dirty="0"/>
              <a:t>The ceremony itself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1792" indent="-457200"/>
            <a:r>
              <a:rPr lang="en-US" b="1" dirty="0"/>
              <a:t>3. Preliminary Matters</a:t>
            </a:r>
          </a:p>
          <a:p>
            <a:pPr marL="914400" lvl="1" indent="-457200"/>
            <a:r>
              <a:rPr lang="en-US" b="1" dirty="0"/>
              <a:t>Make general introductions</a:t>
            </a:r>
          </a:p>
          <a:p>
            <a:pPr marL="914400" lvl="1" indent="-457200"/>
            <a:r>
              <a:rPr lang="en-US" b="1" dirty="0"/>
              <a:t>Be sure everyone has a pen</a:t>
            </a:r>
          </a:p>
          <a:p>
            <a:pPr marL="914400" lvl="1" indent="-457200"/>
            <a:r>
              <a:rPr lang="en-US" b="1" dirty="0"/>
              <a:t>Sheet of paper with date on table</a:t>
            </a:r>
          </a:p>
          <a:p>
            <a:pPr marL="914400" lvl="1" indent="-457200"/>
            <a:r>
              <a:rPr lang="en-US" b="1" dirty="0"/>
              <a:t>Explain ceremony</a:t>
            </a:r>
          </a:p>
          <a:p>
            <a:pPr marL="914400" lvl="1" indent="-457200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6607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Witnesses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nfo.legalzoom.com/DM-Resize/photos.demandstudios.com/getty/article/142/148/86532847.jpg?w=600&amp;h=600&amp;keep_ratio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7B0D-60EC-4882-9B8C-593AA00535D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54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4582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Will Execution Ceremony</a:t>
            </a:r>
            <a:br>
              <a:rPr lang="en-US" dirty="0"/>
            </a:br>
            <a:r>
              <a:rPr lang="en-US" dirty="0"/>
              <a:t>The ceremony itself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4. Establish Testamentary Capacity</a:t>
            </a:r>
          </a:p>
          <a:p>
            <a:pPr lvl="1"/>
            <a:r>
              <a:rPr lang="en-US" b="1" dirty="0"/>
              <a:t>If you think the will may be contested on grounds of lack of capacity, ask questions to demonstrate capacity:</a:t>
            </a:r>
          </a:p>
          <a:p>
            <a:pPr lvl="2"/>
            <a:r>
              <a:rPr lang="en-US" b="1" dirty="0"/>
              <a:t>Understanding that the will disposes of property upon death.</a:t>
            </a:r>
          </a:p>
          <a:p>
            <a:pPr lvl="2"/>
            <a:r>
              <a:rPr lang="en-US" b="1" dirty="0"/>
              <a:t>General nature and extent of property.</a:t>
            </a:r>
          </a:p>
          <a:p>
            <a:pPr lvl="2"/>
            <a:r>
              <a:rPr lang="en-US" b="1" dirty="0"/>
              <a:t>Identity of natural objects of bounty (family members—heirs).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92292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4582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Will Execution Ceremony</a:t>
            </a:r>
            <a:br>
              <a:rPr lang="en-US" dirty="0"/>
            </a:br>
            <a:r>
              <a:rPr lang="en-US" dirty="0"/>
              <a:t>The ceremony itself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76128"/>
          </a:xfrm>
        </p:spPr>
        <p:txBody>
          <a:bodyPr>
            <a:normAutofit/>
          </a:bodyPr>
          <a:lstStyle/>
          <a:p>
            <a:r>
              <a:rPr lang="en-US" b="1" dirty="0"/>
              <a:t>5. Establish Testamentary Intent</a:t>
            </a:r>
          </a:p>
          <a:p>
            <a:pPr lvl="1"/>
            <a:r>
              <a:rPr lang="en-US" b="1" dirty="0"/>
              <a:t>[Testator’s name], is this your will?</a:t>
            </a:r>
          </a:p>
          <a:p>
            <a:pPr lvl="1"/>
            <a:r>
              <a:rPr lang="en-US" b="1" dirty="0"/>
              <a:t>Have you carefully read this will and do you understand it?</a:t>
            </a:r>
          </a:p>
          <a:p>
            <a:pPr lvl="1"/>
            <a:r>
              <a:rPr lang="en-US" b="1" dirty="0"/>
              <a:t>Do you wish to make any additions, deletions, corrections, or other changes to your will?</a:t>
            </a:r>
          </a:p>
          <a:p>
            <a:pPr lvl="1"/>
            <a:r>
              <a:rPr lang="en-US" b="1" dirty="0"/>
              <a:t>Does this will dispose of your property at your death in accordance with your desires?</a:t>
            </a:r>
          </a:p>
          <a:p>
            <a:pPr lvl="1"/>
            <a:r>
              <a:rPr lang="en-US" b="1" dirty="0"/>
              <a:t>Do you request [witnesses’ names] to witness the execution of your will?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54579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4582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Will Execution Ceremony</a:t>
            </a:r>
            <a:br>
              <a:rPr lang="en-US" dirty="0"/>
            </a:br>
            <a:r>
              <a:rPr lang="en-US" dirty="0"/>
              <a:t>The ceremony itself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1792" indent="-457200"/>
            <a:r>
              <a:rPr lang="en-US" b="1" dirty="0"/>
              <a:t>6. Will Execution – One-Step SPA</a:t>
            </a:r>
          </a:p>
          <a:p>
            <a:pPr marL="914400" lvl="1" indent="-457200"/>
            <a:r>
              <a:rPr lang="en-US" b="1" dirty="0"/>
              <a:t>Notary takes oath of testator and witnesses.</a:t>
            </a:r>
          </a:p>
          <a:p>
            <a:pPr marL="914400" lvl="1" indent="-457200"/>
            <a:r>
              <a:rPr lang="en-US" b="1" dirty="0"/>
              <a:t>Notary asks testator questions based on SPA.</a:t>
            </a:r>
          </a:p>
          <a:p>
            <a:pPr marL="914400" lvl="1" indent="-457200"/>
            <a:r>
              <a:rPr lang="en-US" b="1" dirty="0"/>
              <a:t>Testator initials each page and signs at end.</a:t>
            </a:r>
          </a:p>
          <a:p>
            <a:pPr marL="914400" lvl="1" indent="-457200"/>
            <a:r>
              <a:rPr lang="en-US" b="1" dirty="0"/>
              <a:t>Notary asks witnesses questions based on SPA.</a:t>
            </a:r>
          </a:p>
          <a:p>
            <a:pPr marL="914400" lvl="1" indent="-457200"/>
            <a:r>
              <a:rPr lang="en-US" b="1" dirty="0"/>
              <a:t>Witnesses initial each page and sign at the end.</a:t>
            </a:r>
          </a:p>
          <a:p>
            <a:pPr marL="914400" lvl="1" indent="-457200"/>
            <a:r>
              <a:rPr lang="en-US" b="1" dirty="0"/>
              <a:t>Notary signs the affidavit and affixes seal.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48919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4582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Will Execution Ceremony</a:t>
            </a:r>
            <a:br>
              <a:rPr lang="en-US" dirty="0"/>
            </a:br>
            <a:r>
              <a:rPr lang="en-US" dirty="0"/>
              <a:t>The ceremony itself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8709660" cy="4976128"/>
          </a:xfrm>
        </p:spPr>
        <p:txBody>
          <a:bodyPr>
            <a:normAutofit fontScale="92500" lnSpcReduction="10000"/>
          </a:bodyPr>
          <a:lstStyle/>
          <a:p>
            <a:pPr marL="621792" indent="-457200"/>
            <a:r>
              <a:rPr lang="en-US" b="1" dirty="0"/>
              <a:t>7.  Execute other estate planning documents:</a:t>
            </a:r>
          </a:p>
          <a:p>
            <a:pPr marL="914400" lvl="1" indent="-457200"/>
            <a:r>
              <a:rPr lang="en-US" b="1" dirty="0"/>
              <a:t>Trusts</a:t>
            </a:r>
          </a:p>
          <a:p>
            <a:pPr marL="914400" lvl="1" indent="-457200"/>
            <a:r>
              <a:rPr lang="en-US" b="1" dirty="0"/>
              <a:t>Beneficiary designations on non-probate assets</a:t>
            </a:r>
          </a:p>
          <a:p>
            <a:pPr marL="914400" lvl="1" indent="-457200"/>
            <a:r>
              <a:rPr lang="en-US" b="1" dirty="0"/>
              <a:t>Durable power of attorney</a:t>
            </a:r>
          </a:p>
          <a:p>
            <a:pPr marL="914400" lvl="1" indent="-457200"/>
            <a:r>
              <a:rPr lang="en-US" b="1" dirty="0"/>
              <a:t>Guardian self-designation</a:t>
            </a:r>
          </a:p>
          <a:p>
            <a:pPr marL="914400" lvl="1" indent="-457200"/>
            <a:r>
              <a:rPr lang="en-US" b="1" dirty="0"/>
              <a:t>Medical power of attorney</a:t>
            </a:r>
          </a:p>
          <a:p>
            <a:pPr marL="914400" lvl="1" indent="-457200"/>
            <a:r>
              <a:rPr lang="en-US" b="1" dirty="0"/>
              <a:t>HIPAA authorization</a:t>
            </a:r>
          </a:p>
          <a:p>
            <a:pPr marL="914400" lvl="1" indent="-457200"/>
            <a:r>
              <a:rPr lang="en-US" b="1" dirty="0"/>
              <a:t>Directive to physicians</a:t>
            </a:r>
          </a:p>
          <a:p>
            <a:pPr marL="914400" lvl="1" indent="-457200"/>
            <a:r>
              <a:rPr lang="en-US" b="1" dirty="0"/>
              <a:t>Mental health treatment declaration</a:t>
            </a:r>
          </a:p>
          <a:p>
            <a:pPr marL="914400" lvl="1" indent="-457200"/>
            <a:r>
              <a:rPr lang="en-US" b="1" dirty="0"/>
              <a:t>Body disposition document</a:t>
            </a:r>
          </a:p>
          <a:p>
            <a:pPr marL="914400" lvl="1" indent="-457200"/>
            <a:r>
              <a:rPr lang="en-US" b="1" dirty="0"/>
              <a:t>Anatomical gifts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29361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4582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Will Execution Ceremony</a:t>
            </a:r>
            <a:br>
              <a:rPr lang="en-US" dirty="0"/>
            </a:br>
            <a:r>
              <a:rPr lang="en-US" dirty="0"/>
              <a:t>After ceremony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Confirm client’s intent.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24</a:t>
            </a:fld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82" y="3103323"/>
            <a:ext cx="4396636" cy="32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16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4582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Will Execution Ceremony</a:t>
            </a:r>
            <a:br>
              <a:rPr lang="en-US" dirty="0"/>
            </a:br>
            <a:r>
              <a:rPr lang="en-US" dirty="0"/>
              <a:t>After ceremony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Make copies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25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806" y="2782930"/>
            <a:ext cx="2886388" cy="361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8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4582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Will Execution Ceremony</a:t>
            </a:r>
            <a:br>
              <a:rPr lang="en-US" dirty="0"/>
            </a:br>
            <a:r>
              <a:rPr lang="en-US" dirty="0"/>
              <a:t>After ceremony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Discuss safekeeping of will</a:t>
            </a:r>
          </a:p>
          <a:p>
            <a:pPr lvl="1"/>
            <a:r>
              <a:rPr lang="en-US" b="1" dirty="0"/>
              <a:t>Attorney?</a:t>
            </a:r>
          </a:p>
          <a:p>
            <a:pPr lvl="1"/>
            <a:r>
              <a:rPr lang="en-US" b="1" dirty="0"/>
              <a:t>Client?</a:t>
            </a:r>
          </a:p>
          <a:p>
            <a:pPr lvl="1"/>
            <a:r>
              <a:rPr lang="en-US" b="1" dirty="0"/>
              <a:t>Third party?</a:t>
            </a:r>
          </a:p>
          <a:p>
            <a:pPr lvl="1"/>
            <a:endParaRPr lang="en-US" b="1" dirty="0"/>
          </a:p>
          <a:p>
            <a:r>
              <a:rPr lang="en-US" b="1" dirty="0"/>
              <a:t>Regardless, give or obtain receipt.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58756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28" y="10534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Will Execution Ceremony</a:t>
            </a:r>
            <a:br>
              <a:rPr lang="en-US" dirty="0"/>
            </a:br>
            <a:r>
              <a:rPr lang="en-US" dirty="0"/>
              <a:t>After ceremony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1792" indent="-457200"/>
            <a:r>
              <a:rPr lang="en-US" b="1" dirty="0"/>
              <a:t>4. Discuss disposition of any prior will</a:t>
            </a:r>
          </a:p>
          <a:p>
            <a:pPr marL="914400" lvl="1" indent="-457200"/>
            <a:r>
              <a:rPr lang="en-US" b="1" dirty="0"/>
              <a:t>Destroy to prevent confusion, or</a:t>
            </a:r>
          </a:p>
          <a:p>
            <a:pPr marL="914400" lvl="1" indent="-457200"/>
            <a:r>
              <a:rPr lang="en-US" b="1" dirty="0"/>
              <a:t>Retain if fear new will contested and old will better than intestacy.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04833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4582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Will Execution Ceremony</a:t>
            </a:r>
            <a:br>
              <a:rPr lang="en-US" dirty="0"/>
            </a:br>
            <a:r>
              <a:rPr lang="en-US" dirty="0"/>
              <a:t>After ceremony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5. Provide post-will instructions</a:t>
            </a:r>
          </a:p>
          <a:p>
            <a:pPr lvl="1"/>
            <a:r>
              <a:rPr lang="en-US" b="1" dirty="0"/>
              <a:t>Avoid self-help changes.</a:t>
            </a:r>
          </a:p>
          <a:p>
            <a:pPr lvl="1"/>
            <a:r>
              <a:rPr lang="en-US" b="1" dirty="0"/>
              <a:t>Update will when situation changes:</a:t>
            </a:r>
          </a:p>
          <a:p>
            <a:pPr lvl="2"/>
            <a:r>
              <a:rPr lang="en-US" b="1" dirty="0"/>
              <a:t>Divorce</a:t>
            </a:r>
          </a:p>
          <a:p>
            <a:pPr lvl="2"/>
            <a:r>
              <a:rPr lang="en-US" b="1" dirty="0"/>
              <a:t>Births</a:t>
            </a:r>
          </a:p>
          <a:p>
            <a:pPr lvl="2"/>
            <a:r>
              <a:rPr lang="en-US" b="1" dirty="0"/>
              <a:t>Deaths</a:t>
            </a:r>
          </a:p>
          <a:p>
            <a:pPr lvl="2"/>
            <a:r>
              <a:rPr lang="en-US" b="1" dirty="0"/>
              <a:t>Change in feelings about included and excluded relatives</a:t>
            </a:r>
          </a:p>
          <a:p>
            <a:pPr lvl="2"/>
            <a:r>
              <a:rPr lang="en-US" b="1" dirty="0"/>
              <a:t>Change in composition or value of estate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73092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 – Do Not Delegate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28" y="1725087"/>
            <a:ext cx="8229600" cy="4625609"/>
          </a:xfrm>
        </p:spPr>
        <p:txBody>
          <a:bodyPr/>
          <a:lstStyle/>
          <a:p>
            <a:r>
              <a:rPr lang="en-US" b="1" dirty="0"/>
              <a:t>Do not allow your staff to supervise the ceremony!</a:t>
            </a:r>
          </a:p>
          <a:p>
            <a:pPr lvl="1"/>
            <a:r>
              <a:rPr lang="en-US" b="1" dirty="0"/>
              <a:t>May violate PR rules against non-lawyer to practice law.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1026" name="Picture 2" descr="https://seattlewordsmith.files.wordpress.com/2015/10/danger-will-robinson.png?w=300&amp;h=27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25" y="3522621"/>
            <a:ext cx="3169868" cy="291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Witnesses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Normally, little thought is given other than to meet basic requirements: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Age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Competent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Not a beneficiary</a:t>
            </a:r>
          </a:p>
          <a:p>
            <a:pPr lvl="1">
              <a:lnSpc>
                <a:spcPct val="110000"/>
              </a:lnSpc>
            </a:pPr>
            <a:endParaRPr lang="en-US" b="1" dirty="0"/>
          </a:p>
          <a:p>
            <a:pPr>
              <a:lnSpc>
                <a:spcPct val="110000"/>
              </a:lnSpc>
            </a:pPr>
            <a:r>
              <a:rPr lang="en-US" b="1" dirty="0"/>
              <a:t>Less than 5% of wills are contested.</a:t>
            </a:r>
          </a:p>
          <a:p>
            <a:pPr>
              <a:lnSpc>
                <a:spcPct val="110000"/>
              </a:lnSpc>
            </a:pPr>
            <a:endParaRPr lang="en-US" b="1" dirty="0"/>
          </a:p>
          <a:p>
            <a:pPr>
              <a:lnSpc>
                <a:spcPct val="110000"/>
              </a:lnSpc>
            </a:pPr>
            <a:r>
              <a:rPr lang="en-US" b="1" dirty="0"/>
              <a:t>But, if anticipate a will contest, select witnesses with special care.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08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Notary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Notary instructions (script) included in article.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72" y="3120024"/>
            <a:ext cx="3342055" cy="335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54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474" cy="640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Witnesses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Witnesses familiar with testator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3124200"/>
            <a:ext cx="4064000" cy="304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9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Witnesses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 Supernumerary (extra) witnesses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52800"/>
            <a:ext cx="4114800" cy="2057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5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Witnesses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 Youthful and healthy witnesses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2743200"/>
            <a:ext cx="4681728" cy="36164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1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Witnesses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 Traceable witnesses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048000"/>
            <a:ext cx="4101707" cy="30762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6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Witnesses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5.  Witnesses who would favorably impress judge and jury.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430770"/>
            <a:ext cx="4327302" cy="297003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01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726" y="688062"/>
            <a:ext cx="8077200" cy="1673352"/>
          </a:xfrm>
        </p:spPr>
        <p:txBody>
          <a:bodyPr/>
          <a:lstStyle/>
          <a:p>
            <a:pPr algn="ctr"/>
            <a:r>
              <a:rPr lang="en-US" dirty="0"/>
              <a:t>Will Execution Ceremony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02" y="1935539"/>
            <a:ext cx="4298622" cy="290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44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967</Words>
  <Application>Microsoft Office PowerPoint</Application>
  <PresentationFormat>On-screen Show (4:3)</PresentationFormat>
  <Paragraphs>218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Document Execution</vt:lpstr>
      <vt:lpstr>Selecting Witnesses</vt:lpstr>
      <vt:lpstr>Selecting Witnesses</vt:lpstr>
      <vt:lpstr>Selecting Witnesses</vt:lpstr>
      <vt:lpstr>Selecting Witnesses</vt:lpstr>
      <vt:lpstr>Selecting Witnesses</vt:lpstr>
      <vt:lpstr>Selecting Witnesses</vt:lpstr>
      <vt:lpstr>Selecting Witnesses</vt:lpstr>
      <vt:lpstr>Will Execution Ceremony</vt:lpstr>
      <vt:lpstr>Will Execution Ceremony -- Purposes</vt:lpstr>
      <vt:lpstr>Will Execution Ceremony -- Purposes</vt:lpstr>
      <vt:lpstr>Will Execution Ceremony -- Purposes</vt:lpstr>
      <vt:lpstr>Will Execution Ceremony Steps Before</vt:lpstr>
      <vt:lpstr>Will Execution Ceremony Steps Before</vt:lpstr>
      <vt:lpstr>Will Execution Ceremony Steps Before</vt:lpstr>
      <vt:lpstr>Will Execution Ceremony Steps Before</vt:lpstr>
      <vt:lpstr>Will Execution Ceremony The ceremony itself</vt:lpstr>
      <vt:lpstr>Will Execution Ceremony The ceremony itself</vt:lpstr>
      <vt:lpstr>Will Execution Ceremony The ceremony itself</vt:lpstr>
      <vt:lpstr>Will Execution Ceremony The ceremony itself</vt:lpstr>
      <vt:lpstr>Will Execution Ceremony The ceremony itself</vt:lpstr>
      <vt:lpstr>Will Execution Ceremony The ceremony itself</vt:lpstr>
      <vt:lpstr>Will Execution Ceremony The ceremony itself</vt:lpstr>
      <vt:lpstr>Will Execution Ceremony After ceremony</vt:lpstr>
      <vt:lpstr>Will Execution Ceremony After ceremony</vt:lpstr>
      <vt:lpstr>Will Execution Ceremony After ceremony</vt:lpstr>
      <vt:lpstr>Will Execution Ceremony After ceremony</vt:lpstr>
      <vt:lpstr>Will Execution Ceremony After ceremony</vt:lpstr>
      <vt:lpstr>Warning – Do Not Delegate</vt:lpstr>
      <vt:lpstr>Notary Instructions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2022-04-24T22:06:53Z</dcterms:created>
  <dcterms:modified xsi:type="dcterms:W3CDTF">2022-04-24T22:07:26Z</dcterms:modified>
</cp:coreProperties>
</file>