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435" r:id="rId2"/>
    <p:sldId id="436" r:id="rId3"/>
    <p:sldId id="437" r:id="rId4"/>
    <p:sldId id="438" r:id="rId5"/>
    <p:sldId id="439" r:id="rId6"/>
    <p:sldId id="440" r:id="rId7"/>
    <p:sldId id="441" r:id="rId8"/>
    <p:sldId id="442" r:id="rId9"/>
    <p:sldId id="443" r:id="rId10"/>
    <p:sldId id="458" r:id="rId11"/>
    <p:sldId id="444" r:id="rId12"/>
    <p:sldId id="445" r:id="rId13"/>
    <p:sldId id="446" r:id="rId14"/>
    <p:sldId id="447" r:id="rId15"/>
    <p:sldId id="448" r:id="rId16"/>
    <p:sldId id="449" r:id="rId17"/>
    <p:sldId id="450" r:id="rId18"/>
    <p:sldId id="451" r:id="rId19"/>
    <p:sldId id="452" r:id="rId20"/>
    <p:sldId id="453" r:id="rId21"/>
    <p:sldId id="454" r:id="rId22"/>
    <p:sldId id="456" r:id="rId23"/>
    <p:sldId id="455" r:id="rId24"/>
    <p:sldId id="45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8" autoAdjust="0"/>
    <p:restoredTop sz="73183" autoAdjust="0"/>
  </p:normalViewPr>
  <p:slideViewPr>
    <p:cSldViewPr snapToGrid="0">
      <p:cViewPr varScale="1">
        <p:scale>
          <a:sx n="49" d="100"/>
          <a:sy n="49" d="100"/>
        </p:scale>
        <p:origin x="172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2C08E-BB3B-479B-B0F1-2EB81D58274E}" type="datetimeFigureOut">
              <a:rPr lang="en-US" smtClean="0"/>
              <a:t>4/16/2023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58983-7F27-4CC9-A577-EEA5B787C3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12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Co-ownership and Multiple-Party Accounts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A41528-7246-4B49-B416-E32A14C9AE5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3503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Co-ownership and Multiple-Party Accounts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A41528-7246-4B49-B416-E32A14C9AE5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541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458983-7F27-4CC9-A577-EEA5B787C38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51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46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4C1D-67CC-48D5-8943-766DD0D82AF7}" type="datetime1">
              <a:rPr lang="en-US" smtClean="0">
                <a:solidFill>
                  <a:prstClr val="white">
                    <a:tint val="95000"/>
                  </a:prstClr>
                </a:solidFill>
              </a:rPr>
              <a:t>4/16/2023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8382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D94A-821F-4D28-AC9B-6C564DEDDFD4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4/16/2023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966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ltGray">
          <a:xfrm>
            <a:off x="6647688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2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06562-E4A4-4C55-B4F6-1B6B5B42CD80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4/16/2023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61"/>
            <a:ext cx="3836404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272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B97D8-9297-45E0-9527-77FEB8845E24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4/16/2023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183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0883-3C33-4930-BC23-1DD29A93AC45}" type="datetime1">
              <a:rPr lang="en-US" smtClean="0">
                <a:solidFill>
                  <a:prstClr val="white">
                    <a:tint val="95000"/>
                  </a:prstClr>
                </a:solidFill>
              </a:rPr>
              <a:t>4/16/2023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004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DABEC-A65A-4016-9467-CF82297A9C3E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4/16/2023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197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9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698989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0805-F215-41BF-8A5D-DCA5865E8A4D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4/16/2023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61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CF609-4E72-4559-B8AC-57B62A73ACBB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4/16/2023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434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8240A-2C46-473F-A024-13AA3498519A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4/16/2023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411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8" y="1743134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33E76-D71B-4200-AB9D-4B1A6B3E7086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4/16/2023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69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3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6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BE7B470-80CF-4186-95B4-6F01BBBD88E5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4/16/2023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8311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1" y="2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3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F8ECF7-FD27-4274-81CB-F1CF868FB220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4/16/2023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7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7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63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xdmv.gov/sites/default/files/form_files/VTR-122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04917-2191-4D0A-9FC1-35B168381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842356"/>
            <a:ext cx="8077200" cy="283239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dirty="0"/>
              <a:t>Pay/Transfer</a:t>
            </a:r>
            <a:br>
              <a:rPr lang="en-US" dirty="0"/>
            </a:br>
            <a:r>
              <a:rPr lang="en-US" dirty="0"/>
              <a:t>on Death Property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0B4B0C-3F9C-46EE-9557-71B4A102B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>
                <a:solidFill>
                  <a:prstClr val="white">
                    <a:tint val="95000"/>
                  </a:prstClr>
                </a:solidFill>
                <a:latin typeface="Corbel"/>
              </a:rPr>
              <a:pPr/>
              <a:t>1</a:t>
            </a:fld>
            <a:endParaRPr lang="en-US" dirty="0">
              <a:solidFill>
                <a:prstClr val="white">
                  <a:tint val="95000"/>
                </a:prstClr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729937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407C1-7E88-49CB-9694-4A2ED7E8D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STOLI</a:t>
            </a:r>
            <a:r>
              <a:rPr lang="en-US" dirty="0"/>
              <a:t>?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379DAB8-4F03-41F5-B483-49F6A5AFA8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76246" y="1585015"/>
            <a:ext cx="2136775" cy="532769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E90F62-CD4C-4A22-B4A5-D461FBA6A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783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12C4D-9437-4174-A348-617D9539A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Stranger-owned life 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F5F27-7782-43B8-9072-72A73834B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3"/>
            <a:ext cx="8229600" cy="476628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b="1" dirty="0"/>
              <a:t>Purchaser of policy who had insurable interest may transfer policy to anyone.</a:t>
            </a:r>
          </a:p>
          <a:p>
            <a:pPr>
              <a:lnSpc>
                <a:spcPct val="110000"/>
              </a:lnSpc>
            </a:pPr>
            <a:endParaRPr lang="en-US" b="1" dirty="0"/>
          </a:p>
          <a:p>
            <a:pPr>
              <a:lnSpc>
                <a:spcPct val="110000"/>
              </a:lnSpc>
            </a:pPr>
            <a:r>
              <a:rPr lang="en-US" b="1" dirty="0"/>
              <a:t>What if a person gave you the money to buy a policy on your life, plus some extra money for yourself, in exchange for you buying the policy and then transferring it?</a:t>
            </a:r>
          </a:p>
          <a:p>
            <a:pPr>
              <a:lnSpc>
                <a:spcPct val="110000"/>
              </a:lnSpc>
            </a:pPr>
            <a:endParaRPr lang="en-US" b="1" dirty="0"/>
          </a:p>
          <a:p>
            <a:pPr>
              <a:lnSpc>
                <a:spcPct val="110000"/>
              </a:lnSpc>
            </a:pPr>
            <a:r>
              <a:rPr lang="en-US" b="1" dirty="0"/>
              <a:t>Legality varies among the states.</a:t>
            </a:r>
          </a:p>
          <a:p>
            <a:pPr lvl="1">
              <a:lnSpc>
                <a:spcPct val="110000"/>
              </a:lnSpc>
            </a:pPr>
            <a:r>
              <a:rPr lang="en-US" b="1" dirty="0"/>
              <a:t>Appears to be allowed in Texas.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B2A04-DF08-4C4B-9661-7400118AE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947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B4DDE-B8ED-41E4-B173-B5146CBBF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 Life 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BC249-AA5B-4F0E-960F-6929A2CE2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Pays only if death within the specified term.</a:t>
            </a:r>
          </a:p>
          <a:p>
            <a:endParaRPr lang="en-US" b="1" dirty="0"/>
          </a:p>
          <a:p>
            <a:r>
              <a:rPr lang="en-US" b="1" dirty="0"/>
              <a:t>Cheapest insurance, especially if young and healthy.</a:t>
            </a:r>
          </a:p>
          <a:p>
            <a:endParaRPr lang="en-US" b="1" dirty="0"/>
          </a:p>
          <a:p>
            <a:r>
              <a:rPr lang="en-US" b="1" dirty="0"/>
              <a:t>But, premiums go up as insured ages.</a:t>
            </a:r>
          </a:p>
          <a:p>
            <a:endParaRPr lang="en-US" b="1" dirty="0"/>
          </a:p>
          <a:p>
            <a:r>
              <a:rPr lang="en-US" b="1" dirty="0"/>
              <a:t>But, no investment benefits.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5F999-6474-4AE7-97E9-1F58FA2CE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396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7DB1E-4209-4A90-858F-657FC093C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Whole Life 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8474B-5EC1-4981-B67C-20C4C8108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3"/>
            <a:ext cx="8229600" cy="483706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b="1" dirty="0"/>
              <a:t>Policy covers entire life unless stop paying premiums.</a:t>
            </a:r>
          </a:p>
          <a:p>
            <a:pPr>
              <a:lnSpc>
                <a:spcPct val="120000"/>
              </a:lnSpc>
            </a:pPr>
            <a:endParaRPr lang="en-US" b="1" dirty="0"/>
          </a:p>
          <a:p>
            <a:pPr>
              <a:lnSpc>
                <a:spcPct val="120000"/>
              </a:lnSpc>
            </a:pPr>
            <a:r>
              <a:rPr lang="en-US" b="1" dirty="0"/>
              <a:t>Premiums are level.</a:t>
            </a:r>
          </a:p>
          <a:p>
            <a:pPr>
              <a:lnSpc>
                <a:spcPct val="120000"/>
              </a:lnSpc>
            </a:pPr>
            <a:endParaRPr lang="en-US" b="1" dirty="0"/>
          </a:p>
          <a:p>
            <a:pPr>
              <a:lnSpc>
                <a:spcPct val="120000"/>
              </a:lnSpc>
            </a:pPr>
            <a:r>
              <a:rPr lang="en-US" b="1" dirty="0"/>
              <a:t>Thus, paying more for insurance in early years building up a reserve (“cash value”)</a:t>
            </a:r>
          </a:p>
          <a:p>
            <a:pPr lvl="1">
              <a:lnSpc>
                <a:spcPct val="120000"/>
              </a:lnSpc>
            </a:pPr>
            <a:r>
              <a:rPr lang="en-US" b="1" dirty="0"/>
              <a:t>Forced savings.</a:t>
            </a:r>
          </a:p>
          <a:p>
            <a:pPr lvl="1">
              <a:lnSpc>
                <a:spcPct val="120000"/>
              </a:lnSpc>
            </a:pPr>
            <a:r>
              <a:rPr lang="en-US" b="1" dirty="0"/>
              <a:t>Higher commissions for insurance agents.</a:t>
            </a:r>
          </a:p>
          <a:p>
            <a:pPr lvl="1">
              <a:lnSpc>
                <a:spcPct val="120000"/>
              </a:lnSpc>
            </a:pPr>
            <a:r>
              <a:rPr lang="en-US" b="1" dirty="0"/>
              <a:t>Can borrow your own money and pay interest to company.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42412B-4855-44F5-BE52-341A1832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933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D4420-1C46-4BD3-BD02-22839543A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 Life 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3D010-50E0-4AC0-AE32-7E1D137B1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620" y="1674227"/>
            <a:ext cx="8229600" cy="480277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b="1" dirty="0"/>
              <a:t>Fancy names such as universal life, variable life, etc.</a:t>
            </a:r>
          </a:p>
          <a:p>
            <a:pPr>
              <a:lnSpc>
                <a:spcPct val="110000"/>
              </a:lnSpc>
            </a:pPr>
            <a:endParaRPr lang="en-US" b="1" dirty="0"/>
          </a:p>
          <a:p>
            <a:pPr>
              <a:lnSpc>
                <a:spcPct val="110000"/>
              </a:lnSpc>
            </a:pPr>
            <a:r>
              <a:rPr lang="en-US" b="1" dirty="0"/>
              <a:t>Competitive rates of return on cash value.</a:t>
            </a:r>
          </a:p>
          <a:p>
            <a:pPr>
              <a:lnSpc>
                <a:spcPct val="110000"/>
              </a:lnSpc>
            </a:pPr>
            <a:endParaRPr lang="en-US" b="1" dirty="0"/>
          </a:p>
          <a:p>
            <a:pPr>
              <a:lnSpc>
                <a:spcPct val="110000"/>
              </a:lnSpc>
            </a:pPr>
            <a:r>
              <a:rPr lang="en-US" b="1" dirty="0"/>
              <a:t>May even be able to control how cash value is invested.</a:t>
            </a:r>
          </a:p>
          <a:p>
            <a:pPr>
              <a:lnSpc>
                <a:spcPct val="110000"/>
              </a:lnSpc>
            </a:pPr>
            <a:endParaRPr lang="en-US" b="1" dirty="0"/>
          </a:p>
          <a:p>
            <a:pPr>
              <a:lnSpc>
                <a:spcPct val="110000"/>
              </a:lnSpc>
            </a:pPr>
            <a:r>
              <a:rPr lang="en-US" b="1" dirty="0"/>
              <a:t>Split dollar</a:t>
            </a:r>
          </a:p>
          <a:p>
            <a:pPr lvl="1">
              <a:lnSpc>
                <a:spcPct val="110000"/>
              </a:lnSpc>
            </a:pPr>
            <a:r>
              <a:rPr lang="en-US" b="1" dirty="0"/>
              <a:t>Premiums divided between employer and employee.</a:t>
            </a:r>
          </a:p>
          <a:p>
            <a:pPr lvl="1">
              <a:lnSpc>
                <a:spcPct val="110000"/>
              </a:lnSpc>
            </a:pPr>
            <a:r>
              <a:rPr lang="en-US" b="1" dirty="0"/>
              <a:t>When insured dies, part of proceeds reimburses employer for premiums it paid.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02DB67-CB51-4547-9D84-2FEB9DD50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227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A4F28-AC89-4E27-8690-4F3E6E0A0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2583"/>
            <a:ext cx="8229600" cy="1252728"/>
          </a:xfrm>
        </p:spPr>
        <p:txBody>
          <a:bodyPr/>
          <a:lstStyle/>
          <a:p>
            <a:r>
              <a:rPr lang="en-US" dirty="0"/>
              <a:t>Other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91C58-FE52-4FBE-9D22-8666B4512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Divorce normally voids designation of ex-spouse as a beneficiary.</a:t>
            </a:r>
          </a:p>
          <a:p>
            <a:endParaRPr lang="en-US" b="1" dirty="0"/>
          </a:p>
          <a:p>
            <a:r>
              <a:rPr lang="en-US" b="1" dirty="0"/>
              <a:t>Beneficiary may need to outlive insured by statutorily mandated time period</a:t>
            </a:r>
          </a:p>
          <a:p>
            <a:pPr lvl="1"/>
            <a:r>
              <a:rPr lang="en-US" b="1" dirty="0"/>
              <a:t>Texas = 120 hours.</a:t>
            </a:r>
          </a:p>
          <a:p>
            <a:pPr lvl="1"/>
            <a:endParaRPr lang="en-US" b="1" dirty="0"/>
          </a:p>
          <a:p>
            <a:r>
              <a:rPr lang="en-US" b="1" dirty="0"/>
              <a:t>Life insurance is good way to fund trusts for children.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02AEE3-1842-4E6D-AF28-BD23F79AA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148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3F4B6-2787-4CE2-9275-B57FF7AC3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Issues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B3795-1FC9-44F0-9F3F-145F0031A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Assist client with filling out beneficiary designation</a:t>
            </a:r>
          </a:p>
          <a:p>
            <a:pPr lvl="1"/>
            <a:r>
              <a:rPr lang="en-US" b="1" dirty="0"/>
              <a:t>Correct designation?</a:t>
            </a:r>
          </a:p>
          <a:p>
            <a:pPr lvl="1"/>
            <a:r>
              <a:rPr lang="en-US" b="1" dirty="0"/>
              <a:t>Contingent beneficiaries named?</a:t>
            </a:r>
          </a:p>
          <a:p>
            <a:pPr lvl="1"/>
            <a:endParaRPr lang="en-US" b="1" dirty="0"/>
          </a:p>
          <a:p>
            <a:r>
              <a:rPr lang="en-US" b="1" dirty="0"/>
              <a:t>Amount?</a:t>
            </a:r>
          </a:p>
          <a:p>
            <a:pPr lvl="1"/>
            <a:r>
              <a:rPr lang="en-US" b="1" dirty="0"/>
              <a:t>Companies often say 5-10 times annual salary.</a:t>
            </a:r>
          </a:p>
          <a:p>
            <a:pPr lvl="1"/>
            <a:r>
              <a:rPr lang="en-US" b="1" dirty="0"/>
              <a:t>Consider debts you may owe at time of death.</a:t>
            </a:r>
          </a:p>
          <a:p>
            <a:pPr lvl="1"/>
            <a:r>
              <a:rPr lang="en-US" b="1" dirty="0"/>
              <a:t>Consider other resources of beneficiaries.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1D1D01-80A5-4C99-A57F-E46601ABE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172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04917-2191-4D0A-9FC1-35B168381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530" y="1328131"/>
            <a:ext cx="8077200" cy="283239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dirty="0"/>
              <a:t>Annuities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0B4B0C-3F9C-46EE-9557-71B4A102B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>
                <a:solidFill>
                  <a:prstClr val="white">
                    <a:tint val="95000"/>
                  </a:prstClr>
                </a:solidFill>
                <a:latin typeface="Corbel"/>
              </a:rPr>
              <a:pPr/>
              <a:t>17</a:t>
            </a:fld>
            <a:endParaRPr lang="en-US" dirty="0">
              <a:solidFill>
                <a:prstClr val="white">
                  <a:tint val="95000"/>
                </a:prstClr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506689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7324F-9435-4068-8CF4-C8E3C290F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2B1DF-B704-4966-B5E3-534DDFCF6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Company makes payments to you as long as you live in exchange for </a:t>
            </a:r>
          </a:p>
          <a:p>
            <a:endParaRPr lang="en-US" b="1" dirty="0"/>
          </a:p>
          <a:p>
            <a:r>
              <a:rPr lang="en-US" b="1" dirty="0"/>
              <a:t>“Opposite” of life insurance</a:t>
            </a:r>
          </a:p>
          <a:p>
            <a:pPr lvl="1"/>
            <a:r>
              <a:rPr lang="en-US" b="1" dirty="0"/>
              <a:t>Life insurance = dying too soon</a:t>
            </a:r>
          </a:p>
          <a:p>
            <a:pPr lvl="1"/>
            <a:r>
              <a:rPr lang="en-US" b="1" dirty="0"/>
              <a:t>Annuities = living too long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2CAB1-3328-41B7-A469-D828B186B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18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19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A7C3D-ABA7-47E5-9AC8-97DB3C3C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Purchasing Annuities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C2EF7-2E01-4DDA-9419-CDF80D7C1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Lump sum</a:t>
            </a:r>
          </a:p>
          <a:p>
            <a:endParaRPr lang="en-US" b="1" dirty="0"/>
          </a:p>
          <a:p>
            <a:r>
              <a:rPr lang="en-US" b="1" dirty="0"/>
              <a:t>Installments</a:t>
            </a:r>
          </a:p>
          <a:p>
            <a:endParaRPr lang="en-US" b="1" dirty="0"/>
          </a:p>
          <a:p>
            <a:r>
              <a:rPr lang="en-US" b="1" dirty="0"/>
              <a:t>Often use retirement accounts to fund the purchase of an annuity.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01C9F6-170D-4367-943F-1F818B8F0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19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987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7819C-A07F-43CC-808E-672A66722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Motor Vehicles -- Survivorship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A91BF-BECA-4193-BEB2-75EB060E9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Transportation Code § 501.031</a:t>
            </a:r>
          </a:p>
          <a:p>
            <a:pPr lvl="1"/>
            <a:r>
              <a:rPr lang="en-US" b="1" dirty="0">
                <a:hlinkClick r:id="rId2"/>
              </a:rPr>
              <a:t>Form VTR-122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B76A49-679A-4E3B-852A-F8C3F9B49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9182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3C4D1-D73A-4F48-9C4F-3D3B8116C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 of Return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8B944-AABD-46C8-8767-A26BDCC58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b="1" dirty="0"/>
              <a:t>Amount invested</a:t>
            </a:r>
          </a:p>
          <a:p>
            <a:r>
              <a:rPr lang="en-US" b="1" dirty="0"/>
              <a:t>Life expectancy</a:t>
            </a:r>
          </a:p>
          <a:p>
            <a:pPr lvl="1">
              <a:spcBef>
                <a:spcPts val="1200"/>
              </a:spcBef>
            </a:pPr>
            <a:r>
              <a:rPr lang="en-US" b="1" dirty="0"/>
              <a:t>Shorter = larger payments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b="1" dirty="0"/>
              <a:t>Economy</a:t>
            </a:r>
          </a:p>
          <a:p>
            <a:pPr>
              <a:spcAft>
                <a:spcPts val="1200"/>
              </a:spcAft>
            </a:pPr>
            <a:r>
              <a:rPr lang="en-US" b="1" dirty="0"/>
              <a:t>Expenses</a:t>
            </a:r>
          </a:p>
          <a:p>
            <a:r>
              <a:rPr lang="en-US" b="1" dirty="0"/>
              <a:t>Cost of living adjustment?</a:t>
            </a:r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7B69ED-3D1C-42D1-8936-D27BE0B61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20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5839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8D33C-16CB-4222-97BD-B59745F9D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Payment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D4C90-2124-4614-92AE-934C52BCE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b="1" dirty="0"/>
              <a:t>Life (straight or pure)</a:t>
            </a:r>
          </a:p>
          <a:p>
            <a:pPr lvl="1">
              <a:lnSpc>
                <a:spcPct val="110000"/>
              </a:lnSpc>
            </a:pPr>
            <a:r>
              <a:rPr lang="en-US" b="1" dirty="0"/>
              <a:t>Receive payments for life.</a:t>
            </a:r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n-US" b="1" dirty="0"/>
              <a:t>Company keeps any “extra.”</a:t>
            </a:r>
          </a:p>
          <a:p>
            <a:pPr>
              <a:lnSpc>
                <a:spcPct val="110000"/>
              </a:lnSpc>
            </a:pPr>
            <a:r>
              <a:rPr lang="en-US" b="1" dirty="0"/>
              <a:t>Life with term certain</a:t>
            </a:r>
          </a:p>
          <a:p>
            <a:pPr lvl="1">
              <a:lnSpc>
                <a:spcPct val="110000"/>
              </a:lnSpc>
            </a:pPr>
            <a:r>
              <a:rPr lang="en-US" b="1" dirty="0"/>
              <a:t>Receive payments for longer of life or stated term.</a:t>
            </a:r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n-US" b="1" dirty="0"/>
              <a:t>If die before term, payments made to a beneficiary.</a:t>
            </a:r>
          </a:p>
          <a:p>
            <a:pPr>
              <a:lnSpc>
                <a:spcPct val="110000"/>
              </a:lnSpc>
            </a:pPr>
            <a:r>
              <a:rPr lang="en-US" b="1" dirty="0"/>
              <a:t>Joint &amp; survivorship</a:t>
            </a:r>
          </a:p>
          <a:p>
            <a:pPr lvl="1">
              <a:lnSpc>
                <a:spcPct val="110000"/>
              </a:lnSpc>
            </a:pPr>
            <a:r>
              <a:rPr lang="en-US" b="1" dirty="0"/>
              <a:t>Receive payments until the last of two people die.</a:t>
            </a:r>
          </a:p>
          <a:p>
            <a:pPr lvl="1">
              <a:lnSpc>
                <a:spcPct val="110000"/>
              </a:lnSpc>
            </a:pPr>
            <a:r>
              <a:rPr lang="en-US" b="1" dirty="0"/>
              <a:t>Smallest payments but protects two people, such as a married couple.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D956E1-56CB-45E7-A1DE-5898B5352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21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0411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04917-2191-4D0A-9FC1-35B168381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530" y="1328131"/>
            <a:ext cx="8077200" cy="283239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dirty="0"/>
              <a:t>Retirement Plans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0B4B0C-3F9C-46EE-9557-71B4A102B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>
                <a:solidFill>
                  <a:prstClr val="white">
                    <a:tint val="95000"/>
                  </a:prstClr>
                </a:solidFill>
                <a:latin typeface="Corbel"/>
              </a:rPr>
              <a:pPr/>
              <a:t>22</a:t>
            </a:fld>
            <a:endParaRPr lang="en-US" dirty="0">
              <a:solidFill>
                <a:prstClr val="white">
                  <a:tint val="95000"/>
                </a:prstClr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42884639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8AF82-5A2A-4F5E-848C-245807A65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8A079-52B1-4161-B999-57A0E58F3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Defined benefit plans</a:t>
            </a:r>
          </a:p>
          <a:p>
            <a:pPr lvl="1">
              <a:spcAft>
                <a:spcPts val="1800"/>
              </a:spcAft>
            </a:pPr>
            <a:r>
              <a:rPr lang="en-US" b="1" dirty="0"/>
              <a:t>Based on length of employment and salary</a:t>
            </a:r>
          </a:p>
          <a:p>
            <a:r>
              <a:rPr lang="en-US" b="1" dirty="0"/>
              <a:t>Contribution-based plans</a:t>
            </a:r>
          </a:p>
          <a:p>
            <a:pPr lvl="1"/>
            <a:r>
              <a:rPr lang="en-US" b="1" dirty="0"/>
              <a:t>Employer and employee contribute</a:t>
            </a:r>
          </a:p>
          <a:p>
            <a:pPr lvl="1"/>
            <a:r>
              <a:rPr lang="en-US" b="1" dirty="0"/>
              <a:t>401(k) plans</a:t>
            </a:r>
          </a:p>
          <a:p>
            <a:pPr lvl="1"/>
            <a:r>
              <a:rPr lang="en-US" b="1" dirty="0"/>
              <a:t>Amount based on contributions and how employee directs company to invest the money.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39E928-681D-477A-83C0-FEED766DC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23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9262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E7924-84C1-4E7E-BD32-56AB045B1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9F479-0E90-454F-AD88-D54686CBC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Classic</a:t>
            </a:r>
          </a:p>
          <a:p>
            <a:pPr lvl="1"/>
            <a:r>
              <a:rPr lang="en-US" b="1" dirty="0"/>
              <a:t>No tax on money contributed.</a:t>
            </a:r>
          </a:p>
          <a:p>
            <a:pPr lvl="1"/>
            <a:r>
              <a:rPr lang="en-US" b="1" dirty="0"/>
              <a:t>Taxed when withdrawn.</a:t>
            </a:r>
          </a:p>
          <a:p>
            <a:pPr lvl="1"/>
            <a:endParaRPr lang="en-US" b="1" dirty="0"/>
          </a:p>
          <a:p>
            <a:r>
              <a:rPr lang="en-US" b="1" dirty="0"/>
              <a:t>Roth</a:t>
            </a:r>
          </a:p>
          <a:p>
            <a:pPr lvl="1"/>
            <a:r>
              <a:rPr lang="en-US" b="1" dirty="0"/>
              <a:t>Contributions taxed normally.</a:t>
            </a:r>
          </a:p>
          <a:p>
            <a:pPr lvl="1"/>
            <a:r>
              <a:rPr lang="en-US" b="1" dirty="0"/>
              <a:t>No tax when withdrawn.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BCAE26-E7BA-4F84-A7DF-1DB0B8C39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24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880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7819C-A07F-43CC-808E-672A66722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Motor Vehicles – Transfer on Death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A91BF-BECA-4193-BEB2-75EB060E9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b="1" dirty="0"/>
              <a:t>Transportation Code § 501.0315</a:t>
            </a:r>
          </a:p>
          <a:p>
            <a:r>
              <a:rPr lang="en-US" b="1" dirty="0"/>
              <a:t>Estates Code Chapter 115</a:t>
            </a:r>
          </a:p>
          <a:p>
            <a:pPr lvl="1"/>
            <a:r>
              <a:rPr lang="en-US" b="1" dirty="0"/>
              <a:t>Form VTR-121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B76A49-679A-4E3B-852A-F8C3F9B49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302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84A8C-78A3-4679-B82D-10FCAD8A8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Property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3EBB8-B7B5-4769-A3F1-F92F33DC6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309" y="1775193"/>
            <a:ext cx="8623935" cy="4625609"/>
          </a:xfrm>
        </p:spPr>
        <p:txBody>
          <a:bodyPr/>
          <a:lstStyle/>
          <a:p>
            <a:r>
              <a:rPr lang="en-US" b="1" dirty="0"/>
              <a:t>Estates Code Chapter 114</a:t>
            </a:r>
          </a:p>
          <a:p>
            <a:pPr lvl="1"/>
            <a:r>
              <a:rPr lang="en-US" b="1" dirty="0"/>
              <a:t>Named beneficiary has no rights until survive grantor by 12o hours.</a:t>
            </a:r>
          </a:p>
          <a:p>
            <a:pPr lvl="1"/>
            <a:r>
              <a:rPr lang="en-US" b="1" dirty="0"/>
              <a:t>Grantor may revoke (cannot be make irrevocable).</a:t>
            </a:r>
          </a:p>
          <a:p>
            <a:pPr lvl="1"/>
            <a:r>
              <a:rPr lang="en-US" b="1" dirty="0"/>
              <a:t>Grantor’s will cannot change.</a:t>
            </a:r>
          </a:p>
          <a:p>
            <a:pPr lvl="1"/>
            <a:r>
              <a:rPr lang="en-US" b="1" dirty="0"/>
              <a:t>If Grantee is Grantor’s spouse, revoked upon divorce.</a:t>
            </a:r>
          </a:p>
          <a:p>
            <a:pPr lvl="1"/>
            <a:r>
              <a:rPr lang="en-US" b="1" dirty="0"/>
              <a:t>Agent may </a:t>
            </a:r>
            <a:r>
              <a:rPr lang="en-US" b="1" i="1" dirty="0"/>
              <a:t>not</a:t>
            </a:r>
            <a:r>
              <a:rPr lang="en-US" b="1" dirty="0"/>
              <a:t> sign, only the owner.</a:t>
            </a:r>
          </a:p>
          <a:p>
            <a:pPr lvl="1"/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E38B16-B7F9-4C93-84F0-C5B7400F6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672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E1E25-B9A0-4A2A-85F3-FE2607ACC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CE460-8B2D-46C9-8A2F-8895054FF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Brokerage accounts.</a:t>
            </a:r>
          </a:p>
          <a:p>
            <a:endParaRPr lang="en-US" b="1" dirty="0"/>
          </a:p>
          <a:p>
            <a:r>
              <a:rPr lang="en-US" b="1" dirty="0"/>
              <a:t>Promissory notes.</a:t>
            </a:r>
          </a:p>
          <a:p>
            <a:endParaRPr lang="en-US" b="1" dirty="0"/>
          </a:p>
          <a:p>
            <a:r>
              <a:rPr lang="en-US" b="1" dirty="0"/>
              <a:t>Deferred compensation contracts.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F21503-284B-4784-A6FD-A3BD69E99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430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04917-2191-4D0A-9FC1-35B168381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530" y="1328131"/>
            <a:ext cx="8077200" cy="283239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dirty="0"/>
              <a:t>Life Insurance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0B4B0C-3F9C-46EE-9557-71B4A102B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>
                <a:solidFill>
                  <a:prstClr val="white">
                    <a:tint val="95000"/>
                  </a:prstClr>
                </a:solidFill>
                <a:latin typeface="Corbel"/>
              </a:rPr>
              <a:pPr/>
              <a:t>6</a:t>
            </a:fld>
            <a:endParaRPr lang="en-US" dirty="0">
              <a:solidFill>
                <a:prstClr val="white">
                  <a:tint val="95000"/>
                </a:prstClr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31515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0E4D1-8793-49B6-94D0-B691F0D39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66E70-FF48-4569-B6C3-6E5A976F9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en-US" dirty="0"/>
              <a:t>                                 </a:t>
            </a:r>
            <a:r>
              <a:rPr lang="en-US" b="1" dirty="0"/>
              <a:t>Insurance Company</a:t>
            </a:r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r>
              <a:rPr lang="en-US" b="1" dirty="0"/>
              <a:t>         premiums                                    proceeds</a:t>
            </a:r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r>
              <a:rPr lang="en-US" b="1" dirty="0"/>
              <a:t>Owner                                                Beneficiary</a:t>
            </a:r>
          </a:p>
          <a:p>
            <a:pPr marL="457200" lvl="1" indent="0">
              <a:buNone/>
            </a:pPr>
            <a:r>
              <a:rPr lang="en-US" b="1" dirty="0"/>
              <a:t>(typically,</a:t>
            </a:r>
          </a:p>
          <a:p>
            <a:pPr marL="457200" lvl="1" indent="0">
              <a:buNone/>
            </a:pPr>
            <a:r>
              <a:rPr lang="en-US" b="1" dirty="0"/>
              <a:t>the insured)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92CCDC-4184-40D0-9579-1BD0AADF2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248445B-A93C-479F-BAC2-4F1734EDA56D}"/>
              </a:ext>
            </a:extLst>
          </p:cNvPr>
          <p:cNvCxnSpPr>
            <a:cxnSpLocks/>
          </p:cNvCxnSpPr>
          <p:nvPr/>
        </p:nvCxnSpPr>
        <p:spPr>
          <a:xfrm flipV="1">
            <a:off x="1703070" y="2411730"/>
            <a:ext cx="2468880" cy="24231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29B3A04-BE2F-44E5-887C-2B77D715E802}"/>
              </a:ext>
            </a:extLst>
          </p:cNvPr>
          <p:cNvCxnSpPr>
            <a:cxnSpLocks/>
          </p:cNvCxnSpPr>
          <p:nvPr/>
        </p:nvCxnSpPr>
        <p:spPr>
          <a:xfrm>
            <a:off x="4411980" y="2463165"/>
            <a:ext cx="1663065" cy="24917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289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23CFF-A685-4C89-B819-27000A14E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Life 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3A7A3-1D07-4AE9-A865-D69E68683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3"/>
            <a:ext cx="8229600" cy="492735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b="1" dirty="0"/>
              <a:t>Proceeds avoid probate</a:t>
            </a:r>
          </a:p>
          <a:p>
            <a:pPr>
              <a:lnSpc>
                <a:spcPct val="120000"/>
              </a:lnSpc>
            </a:pPr>
            <a:r>
              <a:rPr lang="en-US" b="1" dirty="0"/>
              <a:t>Creates estate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/>
              <a:t>Especially important for younger clients with children</a:t>
            </a:r>
          </a:p>
          <a:p>
            <a:pPr>
              <a:lnSpc>
                <a:spcPct val="110000"/>
              </a:lnSpc>
            </a:pPr>
            <a:r>
              <a:rPr lang="en-US" b="1" dirty="0"/>
              <a:t>Money available quickly</a:t>
            </a:r>
          </a:p>
          <a:p>
            <a:pPr lvl="1">
              <a:lnSpc>
                <a:spcPct val="110000"/>
              </a:lnSpc>
            </a:pPr>
            <a:r>
              <a:rPr lang="en-US" b="1" dirty="0"/>
              <a:t>Substitute for lost income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/>
              <a:t>Pay estate expenses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b="1" dirty="0"/>
              <a:t>Protected from creditors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b="1" dirty="0"/>
              <a:t>Fund buy-sell agreements</a:t>
            </a:r>
          </a:p>
          <a:p>
            <a:pPr>
              <a:lnSpc>
                <a:spcPct val="120000"/>
              </a:lnSpc>
            </a:pPr>
            <a:r>
              <a:rPr lang="en-US" b="1" dirty="0"/>
              <a:t>Protect businesses against loss of key employees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CF0F4-6C07-4095-ACBA-0ECC7F1E9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600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B242F-41C6-488D-A0DD-0E592BB45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Insurable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614A3-D60D-4DD5-BE07-773E87011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 purchaser of a life insurance policy must have an insurable interest in the insured</a:t>
            </a:r>
          </a:p>
          <a:p>
            <a:pPr lvl="1"/>
            <a:r>
              <a:rPr lang="en-US" b="1" dirty="0"/>
              <a:t>Self</a:t>
            </a:r>
          </a:p>
          <a:p>
            <a:pPr lvl="1"/>
            <a:r>
              <a:rPr lang="en-US" b="1" dirty="0"/>
              <a:t>Spouse</a:t>
            </a:r>
          </a:p>
          <a:p>
            <a:pPr lvl="1"/>
            <a:r>
              <a:rPr lang="en-US" b="1" dirty="0"/>
              <a:t>Close family members</a:t>
            </a:r>
          </a:p>
          <a:p>
            <a:pPr lvl="1"/>
            <a:r>
              <a:rPr lang="en-US" b="1" dirty="0"/>
              <a:t>Key business employees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7940F6-9350-4CE4-BA1D-79D3AA14A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6785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P02_Types_of_Negotiable_Instruments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709</Words>
  <Application>Microsoft Office PowerPoint</Application>
  <PresentationFormat>On-screen Show (4:3)</PresentationFormat>
  <Paragraphs>176</Paragraphs>
  <Slides>24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Corbel</vt:lpstr>
      <vt:lpstr>Wingdings</vt:lpstr>
      <vt:lpstr>Wingdings 2</vt:lpstr>
      <vt:lpstr>Wingdings 3</vt:lpstr>
      <vt:lpstr>1_CP02_Types_of_Negotiable_Instruments</vt:lpstr>
      <vt:lpstr>Pay/Transfer on Death Property</vt:lpstr>
      <vt:lpstr>Motor Vehicles -- Survivorship</vt:lpstr>
      <vt:lpstr>Motor Vehicles – Transfer on Death</vt:lpstr>
      <vt:lpstr>Real Property</vt:lpstr>
      <vt:lpstr>Others</vt:lpstr>
      <vt:lpstr>Life Insurance</vt:lpstr>
      <vt:lpstr>Basic Operation</vt:lpstr>
      <vt:lpstr>Benefits of Life Insurance</vt:lpstr>
      <vt:lpstr>Insurable Interest</vt:lpstr>
      <vt:lpstr>STOLI?</vt:lpstr>
      <vt:lpstr>Stranger-owned life insurance</vt:lpstr>
      <vt:lpstr>Term Life Insurance</vt:lpstr>
      <vt:lpstr>Whole Life Insurance</vt:lpstr>
      <vt:lpstr>Modern Life Insurance</vt:lpstr>
      <vt:lpstr>Other Issues</vt:lpstr>
      <vt:lpstr>Other Issues (continued)</vt:lpstr>
      <vt:lpstr>Annuities</vt:lpstr>
      <vt:lpstr>Basic Idea</vt:lpstr>
      <vt:lpstr>Purchasing Annuities</vt:lpstr>
      <vt:lpstr>Rate of Return Factors</vt:lpstr>
      <vt:lpstr>Payment Methods</vt:lpstr>
      <vt:lpstr>Retirement Plans</vt:lpstr>
      <vt:lpstr>Basic Types</vt:lpstr>
      <vt:lpstr>IRAs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Co-ownership  and   Multiple-Party Accounts</dc:title>
  <dc:creator>Gerry Beyer</dc:creator>
  <cp:lastModifiedBy>Gerry W. Beyer</cp:lastModifiedBy>
  <cp:revision>20</cp:revision>
  <dcterms:created xsi:type="dcterms:W3CDTF">2021-04-13T22:05:49Z</dcterms:created>
  <dcterms:modified xsi:type="dcterms:W3CDTF">2023-04-16T18:35:36Z</dcterms:modified>
</cp:coreProperties>
</file>