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417" r:id="rId2"/>
    <p:sldId id="435" r:id="rId3"/>
    <p:sldId id="256" r:id="rId4"/>
    <p:sldId id="275" r:id="rId5"/>
    <p:sldId id="278" r:id="rId6"/>
    <p:sldId id="257" r:id="rId7"/>
    <p:sldId id="303" r:id="rId8"/>
    <p:sldId id="386" r:id="rId9"/>
    <p:sldId id="387" r:id="rId10"/>
    <p:sldId id="388" r:id="rId11"/>
    <p:sldId id="389" r:id="rId12"/>
    <p:sldId id="380" r:id="rId13"/>
    <p:sldId id="394" r:id="rId14"/>
    <p:sldId id="396" r:id="rId15"/>
    <p:sldId id="397" r:id="rId16"/>
    <p:sldId id="395" r:id="rId17"/>
    <p:sldId id="398" r:id="rId18"/>
    <p:sldId id="431" r:id="rId19"/>
    <p:sldId id="430" r:id="rId20"/>
    <p:sldId id="432" r:id="rId21"/>
    <p:sldId id="399" r:id="rId22"/>
    <p:sldId id="433" r:id="rId23"/>
    <p:sldId id="434" r:id="rId24"/>
    <p:sldId id="400" r:id="rId25"/>
    <p:sldId id="401" r:id="rId26"/>
    <p:sldId id="390" r:id="rId27"/>
    <p:sldId id="381" r:id="rId28"/>
    <p:sldId id="402" r:id="rId29"/>
    <p:sldId id="403" r:id="rId30"/>
    <p:sldId id="404" r:id="rId31"/>
    <p:sldId id="391" r:id="rId32"/>
    <p:sldId id="382" r:id="rId33"/>
    <p:sldId id="405" r:id="rId34"/>
    <p:sldId id="406" r:id="rId35"/>
    <p:sldId id="408" r:id="rId36"/>
    <p:sldId id="392" r:id="rId37"/>
    <p:sldId id="383" r:id="rId38"/>
    <p:sldId id="409" r:id="rId39"/>
    <p:sldId id="411" r:id="rId40"/>
    <p:sldId id="412" r:id="rId41"/>
    <p:sldId id="413" r:id="rId42"/>
    <p:sldId id="414" r:id="rId43"/>
    <p:sldId id="415" r:id="rId4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20" autoAdjust="0"/>
  </p:normalViewPr>
  <p:slideViewPr>
    <p:cSldViewPr snapToGrid="0">
      <p:cViewPr>
        <p:scale>
          <a:sx n="50" d="100"/>
          <a:sy n="50" d="100"/>
        </p:scale>
        <p:origin x="1742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7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39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5913" y="654050"/>
            <a:ext cx="3778250" cy="2833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4048" y="3671357"/>
            <a:ext cx="5797232" cy="5437786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D039C08E-84DD-4CEB-8353-8606E908B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74720" cy="470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Co-ownership and Multiple-Party Accounts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3D5426-0D6B-4710-973D-C3A19E45E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6" y="8917620"/>
            <a:ext cx="3078163" cy="470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1528-7246-4B49-B416-E32A14C9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97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3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50ED-8694-4FBA-9FD4-80AB47876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11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5AA0B41-5CC8-422D-A09E-01CDE69997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1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BE8FA-39F8-498D-96C3-261305388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12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6419E6B-DD43-4524-A7FA-9CD01D6E5E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3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3790-CD92-4F3B-B963-1E09C33FE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13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9B491EE-E8E6-47B2-87DD-85A10D77F4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80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0B7E-81F7-4ED0-B4BC-436F700F1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14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2EADE14-AB09-489F-8C30-EAA7F6681E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9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62A6-BA26-424B-86CC-D7A3BA889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15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FD46E6E-E9E8-4F5E-BAA7-7D6D60CB712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8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DE036-D7E4-48F3-BBA6-0CAEEB72A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16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7ED086D-18AC-4162-9F50-882BE9579AE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4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0485-01A7-458A-88A0-C82279CAA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17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FB3C011-953F-46F1-A227-8296E2B2B99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8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46410-97A5-47CF-B4DE-C09542423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18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83F6ADA-9963-4D04-847D-E1B68202F6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80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F460B-E609-4D5B-BD38-7B1950DFD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19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EB9AF09-0B06-441E-B16B-502EB5BF6F8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50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328E1-1C78-4CFF-BC0E-7681CB517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20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C9D977B-42CD-49B9-9CB2-96A640963D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5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1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A3B7A-163D-4D15-B8AD-38435B914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21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0058BA9-BC78-4901-8EAA-36D66CE4D0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6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3FAF4-A1B9-47AD-A278-0B329E98C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22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23E2A27-0F6C-4E62-8138-D45DA4BD58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90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37F5-85D0-475B-B051-B9752CD6A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23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0C09BD7-CA3A-41FB-BE0B-DE7A3C56310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1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F19D5-B0A5-47B2-A97A-E1F02BD46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24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9189C51-EB10-4341-A6C5-8F9F7CF509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49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4CF6-67DB-4ED7-8381-3E0FEFE94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25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208734C-7E0F-4AE6-9260-82242D4347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02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886A-9FBA-4E71-AC98-A004BC02D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26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F269FD1-BE25-471B-B17F-B52EDA9C76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6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CECB7-1BD3-4316-AA93-219EAC3CB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27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91A7773-2DF3-4D93-99F9-E23316E5F3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08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87D31-7D09-42DD-B214-0C3A638FB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28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481EEA6-180A-434E-8491-1D45A4735C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41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0D60A-C87A-40E6-A4FA-3A0F3D2E7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29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CAF4303-2D45-4E27-A4F7-21C2907EB8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90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6D706-2F5E-488A-88BC-A9E850C2D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30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DDE6F5C-BD02-4EA9-B595-A2CB7337F7A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36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A179C-21E3-445B-85C3-11704EBA0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31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8613322-59B1-423E-9C5A-7506DD979D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74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5546-1609-46FB-9F6B-4263C6A70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32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BE37C56-284F-441E-857E-79BE03EF26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58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732B-BB09-4D64-917B-944E3DB2E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33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57DF242-E57C-4F1C-A154-8CDC5E3A0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8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58B4-68BD-488D-8BFC-7D1B666DD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34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D75D75A-4B40-4A8D-82FF-55CB885A70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08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42271-2A9F-440A-AF1B-B5D335D0C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35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4543DDB-B4CC-48EF-8DF1-31019DF90EA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77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47BE-E610-4E9E-BD99-0CBC32E44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36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FAFA5BE-8769-4684-8766-EC3C2E7328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06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942CB-6EEE-4776-8D0C-7FE8037F5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37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EA242BF-ADB3-4952-9DA6-80278D3E75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9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4B2A7-6B8C-430A-98CD-C84956838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38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E3897A6-D160-4F11-81C9-AABCD38858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80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C15B7-0DA8-4AE9-A80E-78BDEB5F8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39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17DCD61-D1A5-4CA0-8117-8AB7062FDB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4B9D6-B9B9-4113-9B2B-C0857A248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40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77A613C-5270-424D-B410-72E298AAE6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4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1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554FD-CA42-4F37-AA59-A031F71D1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41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8743833-6E38-45E6-A65C-9ADDB5FEB8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65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B0CAE-3C9E-4151-87F3-F41DFE6FE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42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86F3057-6EA9-4075-9364-9CF8E2F2DE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63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16937-AA6A-4D33-973C-90984DAB8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43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6C5E08B-C5DE-499C-A32A-566A066E62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9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8536C-DA4C-4159-A7C1-50E64672A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8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EABDE0F-7771-4D7F-8FA1-CEF9FAAA66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F8C6C-6A39-44E1-A7AA-000BD8E62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9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52E8B44-7E2D-4B4B-82E5-4C18117568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8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655638"/>
            <a:ext cx="3771900" cy="2830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3056-0860-4D6D-B330-562FE775C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41528-7246-4B49-B416-E32A14C9AE5A}" type="slidenum">
              <a:rPr lang="en-US" smtClean="0"/>
              <a:t>10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0717991-035E-4C6B-9D32-929E154225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Co-ownership and Multiple-Party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4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4C1D-67CC-48D5-8943-766DD0D82AF7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9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94A-821F-4D28-AC9B-6C564DEDDFD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1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6562-E4A4-4C55-B4F6-1B6B5B42CD8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7D8-9297-45E0-9527-77FEB8845E2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0883-3C33-4930-BC23-1DD29A93AC45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ABEC-A65A-4016-9467-CF82297A9C3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6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0805-F215-41BF-8A5D-DCA5865E8A4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F609-4E72-4559-B8AC-57B62A73ACB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9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240A-2C46-473F-A024-13AA3498519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6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E76-D71B-4200-AB9D-4B1A6B3E708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E7B470-80CF-4186-95B4-6F01BBBD88E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F8ECF7-FD27-4274-81CB-F1CF868FB22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4/12/2022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2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eefer+madness&amp;source=images&amp;cd=&amp;cad=rja&amp;docid=3ND9FzFX5S_0vM&amp;tbnid=WMm0sbJFqd324M:&amp;ved=0CAUQjRw&amp;url=http://americansforcannabis.com/makeitlawful/reefer-madness-1938/&amp;ei=CYQzUeyVEMb-2QXHy4HADQ&amp;bvm=bv.43148975,d.b2I&amp;psig=AFQjCNFMFpwJYcpVp77S9wS-XvIn7p4RsQ&amp;ust=13624169502014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D4CB9D-215D-4AEA-825A-327312CF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F1732-896C-4DA2-83DA-AB90B298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Friday, April 15</a:t>
            </a:r>
          </a:p>
          <a:p>
            <a:pPr lvl="1"/>
            <a:r>
              <a:rPr lang="en-US" b="1" dirty="0"/>
              <a:t>Submit documents drafts to Ashley and Rebekah.</a:t>
            </a:r>
          </a:p>
          <a:p>
            <a:pPr lvl="1"/>
            <a:endParaRPr lang="en-US" b="1" dirty="0"/>
          </a:p>
          <a:p>
            <a:r>
              <a:rPr lang="en-US" b="1" dirty="0"/>
              <a:t>Monday, April 18</a:t>
            </a:r>
          </a:p>
          <a:p>
            <a:pPr lvl="1"/>
            <a:r>
              <a:rPr lang="en-US" b="1" dirty="0"/>
              <a:t>Complete on-line edits to will draft.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06988-2A36-4CA6-AE8A-724DBBC7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1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Transfers that occur upon death are NOT testamentary.</a:t>
            </a:r>
          </a:p>
          <a:p>
            <a:pPr lvl="1"/>
            <a:r>
              <a:rPr lang="en-US" b="1" dirty="0"/>
              <a:t>Thus, the account contracts do not need to comply with the requirements of a will.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6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17" y="275303"/>
            <a:ext cx="8013192" cy="1146048"/>
          </a:xfrm>
        </p:spPr>
        <p:txBody>
          <a:bodyPr/>
          <a:lstStyle/>
          <a:p>
            <a:pPr algn="ctr"/>
            <a:r>
              <a:rPr lang="en-US" dirty="0"/>
              <a:t>Joint Accounts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3414251"/>
            <a:ext cx="83153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“Payable to A or B”</a:t>
            </a:r>
          </a:p>
          <a:p>
            <a:pPr marL="118872" indent="0">
              <a:lnSpc>
                <a:spcPct val="110000"/>
              </a:lnSpc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9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During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 dirty="0"/>
              <a:t>Ownership</a:t>
            </a:r>
            <a:r>
              <a:rPr lang="en-US" b="1" dirty="0"/>
              <a:t> is in proportion to net contributions: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Add deposits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Subtract withdrawals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Add proportional share of interest</a:t>
            </a:r>
          </a:p>
          <a:p>
            <a:pPr lvl="1"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Practical problem!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How compute this amount?</a:t>
            </a:r>
          </a:p>
          <a:p>
            <a:pPr marL="164592" indent="0">
              <a:lnSpc>
                <a:spcPct val="110000"/>
              </a:lnSpc>
              <a:buNone/>
            </a:pPr>
            <a:endParaRPr lang="en-US" b="1" dirty="0"/>
          </a:p>
          <a:p>
            <a:pPr marL="457200" lvl="1" indent="0">
              <a:lnSpc>
                <a:spcPct val="110000"/>
              </a:lnSpc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4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During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Any party may </a:t>
            </a:r>
            <a:r>
              <a:rPr lang="en-US" b="1" u="sng" dirty="0"/>
              <a:t>withdraw</a:t>
            </a:r>
            <a:r>
              <a:rPr lang="en-US" b="1" dirty="0"/>
              <a:t> all, even in excess of net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54" y="3383679"/>
            <a:ext cx="4452292" cy="30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9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After Death of a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Presumption = no survivorship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Deceased party’s net contributions pass through deceased party’s estate.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After Death of a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To create the survivorship feature:</a:t>
            </a:r>
          </a:p>
          <a:p>
            <a:pPr marL="92583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Written account contract,</a:t>
            </a:r>
          </a:p>
          <a:p>
            <a:pPr marL="92583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Signed by deceased party, and</a:t>
            </a:r>
          </a:p>
          <a:p>
            <a:pPr marL="1191006" lvl="2" indent="-514350">
              <a:lnSpc>
                <a:spcPct val="110000"/>
              </a:lnSpc>
            </a:pPr>
            <a:r>
              <a:rPr lang="en-US" b="1" dirty="0"/>
              <a:t>If community property, both spouses must sign.</a:t>
            </a:r>
          </a:p>
          <a:p>
            <a:pPr marL="92583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Contain express survivorship language</a:t>
            </a:r>
          </a:p>
          <a:p>
            <a:pPr marL="925830" lvl="1" indent="-514350">
              <a:lnSpc>
                <a:spcPct val="110000"/>
              </a:lnSpc>
              <a:buFont typeface="+mj-lt"/>
              <a:buAutoNum type="arabicPeriod"/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Disputes arise as to whether language creates the survivorship feature.</a:t>
            </a:r>
          </a:p>
          <a:p>
            <a:pPr marL="925830" lvl="1" indent="-514350">
              <a:lnSpc>
                <a:spcPct val="110000"/>
              </a:lnSpc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9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this language create survivorship?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“On the death of a party, the party’s ownership of the account passes to the surviving parties.”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3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this language create survivorship?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“Upon the death of either of us, any balance in said account or any part thereof may be withdrawn by, or upon the order of the survivor.”</a:t>
            </a:r>
          </a:p>
          <a:p>
            <a:endParaRPr lang="en-US" b="1" dirty="0"/>
          </a:p>
          <a:p>
            <a:pPr lvl="1"/>
            <a:r>
              <a:rPr lang="en-US" b="1" i="1" dirty="0"/>
              <a:t>Stauffer v. Henderson</a:t>
            </a:r>
            <a:r>
              <a:rPr lang="en-US" b="1" dirty="0"/>
              <a:t>, 801 S.W.2d 858 (Tex. 1990).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2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this language create survivorship?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signature card contained an “X” in a box labeled “MULTIPLE-PARTY ACCOUNT WITH RIGHT OF SURVIVORSHIP” and both the deceased and surviving joint parties initialed on the blank next the box.</a:t>
            </a:r>
          </a:p>
          <a:p>
            <a:endParaRPr lang="en-US" b="1" dirty="0"/>
          </a:p>
          <a:p>
            <a:pPr lvl="1"/>
            <a:r>
              <a:rPr lang="en-US" b="1" dirty="0"/>
              <a:t> </a:t>
            </a:r>
            <a:r>
              <a:rPr lang="en-US" b="1" i="1" dirty="0"/>
              <a:t>Hare v. Longstreet</a:t>
            </a:r>
            <a:r>
              <a:rPr lang="en-US" b="1" dirty="0"/>
              <a:t>, 531 S.W.3d 922 (Tex. App.—Tyler 2017, no pet.).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5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4917-2191-4D0A-9FC1-35B168381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732" y="779488"/>
            <a:ext cx="8077200" cy="37325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Co-ownership</a:t>
            </a:r>
            <a:br>
              <a:rPr lang="en-US" dirty="0"/>
            </a:br>
            <a:br>
              <a:rPr lang="en-US" sz="3200" dirty="0"/>
            </a:br>
            <a:r>
              <a:rPr lang="en-US" sz="3200" dirty="0"/>
              <a:t>and 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Multiple-Party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B4B0C-3F9C-46EE-9557-71B4A102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37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1664-C294-4AC8-9446-853D13E2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this language create survivorship?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C8031-61DD-4D3D-B5E8-7B75D6C7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account signature card has checkboxes next to paragraphs describing individual joint accounts and joint accounts with the right of survivorship.</a:t>
            </a:r>
          </a:p>
          <a:p>
            <a:endParaRPr lang="en-US" b="1" dirty="0"/>
          </a:p>
          <a:p>
            <a:pPr lvl="1"/>
            <a:r>
              <a:rPr lang="en-US" b="1" dirty="0"/>
              <a:t>Neither box is checked.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Check mark is between the two boxes.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6318D-ED11-4A5F-822E-F02884EE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0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Extrinsic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9783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/>
              <a:t>To show account invalid?</a:t>
            </a:r>
          </a:p>
          <a:p>
            <a:pPr lvl="1"/>
            <a:r>
              <a:rPr lang="en-US" b="1" dirty="0"/>
              <a:t>Yes, e.g., fraud, lack of capacity or undue influence.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798A-7430-47F0-889E-4DC14B3B2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27" y="3222884"/>
            <a:ext cx="2496145" cy="3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Extrinsic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 obtain account funds from other parties or estate of deceased depositor?</a:t>
            </a:r>
          </a:p>
          <a:p>
            <a:pPr lvl="1"/>
            <a:r>
              <a:rPr lang="en-US" b="1" dirty="0"/>
              <a:t>No.</a:t>
            </a:r>
          </a:p>
          <a:p>
            <a:pPr lvl="1"/>
            <a:r>
              <a:rPr lang="en-US" b="1" i="1" dirty="0"/>
              <a:t>Stauffer v. Henderson</a:t>
            </a:r>
            <a:r>
              <a:rPr lang="en-US" b="1" dirty="0"/>
              <a:t>, 801 S.W.2d 858 (Tex. 1990).</a:t>
            </a:r>
            <a:endParaRPr lang="en-US" b="1" i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10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Extrinsic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 recover damages from bank?</a:t>
            </a:r>
          </a:p>
          <a:p>
            <a:pPr lvl="1"/>
            <a:r>
              <a:rPr lang="en-US" b="1" dirty="0"/>
              <a:t>Yes, based on breach of contract and/or negligence.</a:t>
            </a:r>
          </a:p>
          <a:p>
            <a:pPr lvl="1"/>
            <a:r>
              <a:rPr lang="en-US" b="1" i="1" dirty="0"/>
              <a:t>A.G. Edwards &amp; Sons, Inc. v. Beyer</a:t>
            </a:r>
            <a:r>
              <a:rPr lang="en-US" b="1" dirty="0"/>
              <a:t>, 235 S.W.3d 704 (Tex. 2007).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0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Convenient, especially for spouses.</a:t>
            </a:r>
          </a:p>
          <a:p>
            <a:endParaRPr lang="en-US" b="1" dirty="0"/>
          </a:p>
          <a:p>
            <a:r>
              <a:rPr lang="en-US" b="1" dirty="0"/>
              <a:t>Avoids probate if account has survivorship rights.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3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Danger of unauthorized withdrawals.</a:t>
            </a:r>
          </a:p>
          <a:p>
            <a:endParaRPr lang="en-US" b="1" dirty="0"/>
          </a:p>
          <a:p>
            <a:r>
              <a:rPr lang="en-US" b="1" dirty="0"/>
              <a:t>Lack of understanding of effect.</a:t>
            </a:r>
          </a:p>
          <a:p>
            <a:endParaRPr lang="en-US" b="1" dirty="0"/>
          </a:p>
          <a:p>
            <a:r>
              <a:rPr lang="en-US" b="1" dirty="0"/>
              <a:t>Inability to show contrary intent.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9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36" y="422787"/>
            <a:ext cx="8013192" cy="1042219"/>
          </a:xfrm>
        </p:spPr>
        <p:txBody>
          <a:bodyPr/>
          <a:lstStyle/>
          <a:p>
            <a:pPr algn="ctr"/>
            <a:r>
              <a:rPr lang="en-US" dirty="0"/>
              <a:t>Convenience Accounts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374" y="3176094"/>
            <a:ext cx="5338916" cy="29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1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“Payable to A for the convenience of B”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A is a “co-signer.”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7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During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Ownership = only the party who funds the account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Convenience signer has no ownership claim.</a:t>
            </a:r>
          </a:p>
          <a:p>
            <a:pPr marL="164592" indent="0">
              <a:lnSpc>
                <a:spcPct val="110000"/>
              </a:lnSpc>
              <a:buNone/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Withdrawal rights = any party can withdraw all.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7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After Death of a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No survivorship rights in the co-signer.</a:t>
            </a:r>
          </a:p>
          <a:p>
            <a:pPr marL="118872" indent="0">
              <a:lnSpc>
                <a:spcPct val="110000"/>
              </a:lnSpc>
              <a:buNone/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All funds pass through depositing party’s estate.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7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Tenants in Common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590854"/>
              </p:ext>
            </p:extLst>
          </p:nvPr>
        </p:nvGraphicFramePr>
        <p:xfrm>
          <a:off x="431800" y="2362200"/>
          <a:ext cx="77724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8314286" imgH="3858164" progId="">
                  <p:embed/>
                </p:oleObj>
              </mc:Choice>
              <mc:Fallback>
                <p:oleObj r:id="rId4" imgW="8314286" imgH="3858164" progId="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362200"/>
                        <a:ext cx="77724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FF15E-1190-4073-9089-B45DF7CABF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 simple type of agency making it easy for someone to make payments from another person’s account.  For example, the person is: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Traveling out of country (vacation or military)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Residing in an iron hotel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Has difficulty writing</a:t>
            </a:r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1" y="226142"/>
            <a:ext cx="8013192" cy="1087054"/>
          </a:xfrm>
        </p:spPr>
        <p:txBody>
          <a:bodyPr/>
          <a:lstStyle/>
          <a:p>
            <a:pPr algn="ctr"/>
            <a:r>
              <a:rPr lang="en-US" dirty="0"/>
              <a:t>Pay on Death Accounts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432" y="3030204"/>
            <a:ext cx="5638800" cy="34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5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“A, pay on death to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46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During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Depositor has all rights.</a:t>
            </a:r>
          </a:p>
          <a:p>
            <a:endParaRPr lang="en-US" b="1" dirty="0"/>
          </a:p>
          <a:p>
            <a:r>
              <a:rPr lang="en-US" b="1" dirty="0"/>
              <a:t>Pay on death beneficiary has no rights</a:t>
            </a:r>
          </a:p>
          <a:p>
            <a:pPr lvl="1"/>
            <a:r>
              <a:rPr lang="en-US" b="1" dirty="0"/>
              <a:t>Depositor can change POD beneficiary at any time for any or no reason.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After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If Beneficiary survives </a:t>
            </a:r>
            <a:r>
              <a:rPr lang="en-US" b="1" i="1" dirty="0"/>
              <a:t>all</a:t>
            </a:r>
            <a:r>
              <a:rPr lang="en-US" b="1" dirty="0"/>
              <a:t> depositors, all to the Beneficiary.</a:t>
            </a:r>
          </a:p>
          <a:p>
            <a:endParaRPr lang="en-US" b="1" dirty="0"/>
          </a:p>
          <a:p>
            <a:r>
              <a:rPr lang="en-US" b="1" dirty="0"/>
              <a:t>If Beneficiary does </a:t>
            </a:r>
            <a:r>
              <a:rPr lang="en-US" b="1" i="1" dirty="0"/>
              <a:t>not</a:t>
            </a:r>
            <a:r>
              <a:rPr lang="en-US" b="1" dirty="0"/>
              <a:t> survive all depositors, all to depositor’s estate.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3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Parent, POD child.</a:t>
            </a:r>
          </a:p>
          <a:p>
            <a:endParaRPr lang="en-US" b="1" dirty="0"/>
          </a:p>
          <a:p>
            <a:r>
              <a:rPr lang="en-US" b="1" dirty="0"/>
              <a:t>Grandparent, POD grandchild.</a:t>
            </a:r>
          </a:p>
          <a:p>
            <a:endParaRPr lang="en-US" b="1" dirty="0"/>
          </a:p>
          <a:p>
            <a:r>
              <a:rPr lang="en-US" b="1" dirty="0"/>
              <a:t>Spouse or Spouse with rights of survivorship, POD children.</a:t>
            </a:r>
          </a:p>
          <a:p>
            <a:endParaRPr lang="en-US" b="1" dirty="0"/>
          </a:p>
          <a:p>
            <a:r>
              <a:rPr lang="en-US" b="1" dirty="0"/>
              <a:t>Friend, POD Friend.</a:t>
            </a:r>
          </a:p>
          <a:p>
            <a:endParaRPr lang="en-US" b="1" dirty="0"/>
          </a:p>
          <a:p>
            <a:r>
              <a:rPr lang="en-US" b="1" dirty="0"/>
              <a:t>Employer, POD Employee.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92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56" y="432619"/>
            <a:ext cx="8013192" cy="1047725"/>
          </a:xfrm>
        </p:spPr>
        <p:txBody>
          <a:bodyPr/>
          <a:lstStyle/>
          <a:p>
            <a:pPr algn="ctr"/>
            <a:r>
              <a:rPr lang="en-US" dirty="0"/>
              <a:t>Trust Accounts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625" y="1602658"/>
            <a:ext cx="3772342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Also called </a:t>
            </a:r>
            <a:r>
              <a:rPr lang="en-US" sz="2400" b="1" i="1" dirty="0"/>
              <a:t>Totten Trusts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36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894" y="3319462"/>
            <a:ext cx="6505922" cy="22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3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“A, trustee for B.”</a:t>
            </a:r>
          </a:p>
          <a:p>
            <a:endParaRPr lang="en-US" b="1" dirty="0"/>
          </a:p>
          <a:p>
            <a:r>
              <a:rPr lang="en-US" b="1" dirty="0"/>
              <a:t>Does NOT include:</a:t>
            </a:r>
          </a:p>
          <a:p>
            <a:pPr lvl="1"/>
            <a:r>
              <a:rPr lang="en-US" b="1" dirty="0"/>
              <a:t>Account maintained to administer a real trust.</a:t>
            </a:r>
          </a:p>
          <a:p>
            <a:pPr lvl="1"/>
            <a:r>
              <a:rPr lang="en-US" b="1" dirty="0"/>
              <a:t>Account held as a trust asset.</a:t>
            </a:r>
          </a:p>
          <a:p>
            <a:pPr lvl="1"/>
            <a:r>
              <a:rPr lang="en-US" b="1" dirty="0"/>
              <a:t>Fiduciary account (e.g., an attorney’s client trust fund account).</a:t>
            </a:r>
          </a:p>
          <a:p>
            <a:pPr lvl="1"/>
            <a:endParaRPr lang="en-US" b="1" dirty="0"/>
          </a:p>
          <a:p>
            <a:r>
              <a:rPr lang="en-US" b="1" dirty="0"/>
              <a:t>A “trust account” is NOT a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9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Rights During Life and at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Same as pay on death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69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 not use!!</a:t>
            </a:r>
          </a:p>
          <a:p>
            <a:endParaRPr lang="en-US" b="1" dirty="0"/>
          </a:p>
          <a:p>
            <a:r>
              <a:rPr lang="en-US" b="1" dirty="0"/>
              <a:t>Confusion with a real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310" y="3483241"/>
            <a:ext cx="2913379" cy="29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6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Tenants in Common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Default method under modern law</a:t>
            </a:r>
          </a:p>
          <a:p>
            <a:pPr eaLnBrk="1" hangingPunct="1">
              <a:lnSpc>
                <a:spcPct val="90000"/>
              </a:lnSpc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Sample grants: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“To A and B”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“To A and B as tenants in common”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Passage to co-heirs by intestacy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FF15E-1190-4073-9089-B45DF7CABF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92" y="452284"/>
            <a:ext cx="8013192" cy="978900"/>
          </a:xfrm>
        </p:spPr>
        <p:txBody>
          <a:bodyPr/>
          <a:lstStyle/>
          <a:p>
            <a:pPr algn="ctr"/>
            <a:r>
              <a:rPr lang="en-US" dirty="0"/>
              <a:t>Other Concerns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40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707" y="3036632"/>
            <a:ext cx="4286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7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Divorce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28" y="1551482"/>
            <a:ext cx="8229600" cy="51998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Ex-spouse (and relative of ex-spouse who is not relative of the deceased party such as a step-child) removed as POD and trust account beneficiary.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Ex-spouse (and relative of ex-spouse who is not relative of the deceased party such as a step-child)  will not benefit from the survivorship feature.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Exception: Reaffirmation of survivorship agreement after divorce.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2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with Will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Account contract prevails over will disposition.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882" y="3031101"/>
            <a:ext cx="5318214" cy="30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7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While depositor alive</a:t>
            </a:r>
          </a:p>
          <a:p>
            <a:pPr lvl="1"/>
            <a:r>
              <a:rPr lang="en-US" b="1" dirty="0"/>
              <a:t>Creditors can reach to extent of depositor’s net contributions.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After depositor dies</a:t>
            </a:r>
          </a:p>
          <a:p>
            <a:pPr lvl="1"/>
            <a:r>
              <a:rPr lang="en-US" b="1" dirty="0"/>
              <a:t>Funds available as a last resort to pay creditors.</a:t>
            </a:r>
          </a:p>
          <a:p>
            <a:pPr lvl="2"/>
            <a:r>
              <a:rPr lang="en-US" b="1" dirty="0"/>
              <a:t>Two year statute of limitations from the depositor’s death.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Tenants in Common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F0AD00"/>
              </a:buClr>
            </a:pPr>
            <a:r>
              <a:rPr lang="en-US" b="1" i="1" dirty="0">
                <a:solidFill>
                  <a:prstClr val="black"/>
                </a:solidFill>
              </a:rPr>
              <a:t>No </a:t>
            </a:r>
            <a:r>
              <a:rPr lang="en-US" b="1" dirty="0">
                <a:solidFill>
                  <a:prstClr val="black"/>
                </a:solidFill>
              </a:rPr>
              <a:t>survivorship rights – </a:t>
            </a:r>
            <a:r>
              <a:rPr lang="en-US" b="1" i="1" dirty="0">
                <a:solidFill>
                  <a:prstClr val="black"/>
                </a:solidFill>
              </a:rPr>
              <a:t>No</a:t>
            </a:r>
            <a:r>
              <a:rPr lang="en-US" b="1" dirty="0">
                <a:solidFill>
                  <a:prstClr val="black"/>
                </a:solidFill>
              </a:rPr>
              <a:t> probate avoidance</a:t>
            </a:r>
          </a:p>
          <a:p>
            <a:pPr lvl="0">
              <a:lnSpc>
                <a:spcPct val="90000"/>
              </a:lnSpc>
              <a:buClr>
                <a:srgbClr val="F0AD00"/>
              </a:buClr>
            </a:pPr>
            <a:endParaRPr lang="en-US" b="1" dirty="0">
              <a:solidFill>
                <a:prstClr val="black"/>
              </a:solidFill>
            </a:endParaRPr>
          </a:p>
          <a:p>
            <a:pPr lvl="1">
              <a:buClr>
                <a:srgbClr val="F0AD00"/>
              </a:buClr>
            </a:pPr>
            <a:r>
              <a:rPr lang="en-US" b="1" dirty="0">
                <a:solidFill>
                  <a:prstClr val="black"/>
                </a:solidFill>
              </a:rPr>
              <a:t>Upon death, deceased co-tenant’s share passes to successors in interest:</a:t>
            </a:r>
          </a:p>
          <a:p>
            <a:pPr lvl="2">
              <a:buClr>
                <a:srgbClr val="F0AD00"/>
              </a:buClr>
            </a:pPr>
            <a:r>
              <a:rPr lang="en-US" b="1" dirty="0">
                <a:solidFill>
                  <a:prstClr val="black"/>
                </a:solidFill>
              </a:rPr>
              <a:t>Heirs, if intestacy</a:t>
            </a:r>
          </a:p>
          <a:p>
            <a:pPr lvl="2">
              <a:buClr>
                <a:srgbClr val="F0AD00"/>
              </a:buClr>
            </a:pPr>
            <a:r>
              <a:rPr lang="en-US" b="1" dirty="0">
                <a:solidFill>
                  <a:prstClr val="black"/>
                </a:solidFill>
              </a:rPr>
              <a:t>Beneficiaries, if testate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FF15E-1190-4073-9089-B45DF7CABF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5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Joint Tenants</a:t>
            </a:r>
          </a:p>
        </p:txBody>
      </p:sp>
      <p:pic>
        <p:nvPicPr>
          <p:cNvPr id="3074" name="Picture 2" descr="http://americansforcannabis.com/makeitlawful/wp-content/uploads/2012/11/ReeferMadness-3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69288" cy="32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FF15E-1190-4073-9089-B45DF7CABF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Joint Tenants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269288" cy="4800600"/>
          </a:xfrm>
        </p:spPr>
        <p:txBody>
          <a:bodyPr/>
          <a:lstStyle/>
          <a:p>
            <a:pPr eaLnBrk="1" hangingPunct="1"/>
            <a:r>
              <a:rPr lang="en-US" b="1" dirty="0"/>
              <a:t>Does the survivorship feature exist?</a:t>
            </a:r>
          </a:p>
          <a:p>
            <a:pPr lvl="1"/>
            <a:r>
              <a:rPr lang="en-US" b="1" dirty="0"/>
              <a:t>Texas requires  the survivorship feature to be expressly stated.</a:t>
            </a:r>
          </a:p>
          <a:p>
            <a:pPr lvl="2"/>
            <a:r>
              <a:rPr lang="en-US" b="1" dirty="0"/>
              <a:t>“To A and B as joint tenants with right of survivorship.”</a:t>
            </a:r>
          </a:p>
          <a:p>
            <a:pPr lvl="2"/>
            <a:r>
              <a:rPr lang="en-US" b="1" dirty="0"/>
              <a:t>Why?</a:t>
            </a:r>
          </a:p>
          <a:p>
            <a:pPr lvl="2"/>
            <a:r>
              <a:rPr lang="en-US" b="1" dirty="0"/>
              <a:t>Texas Estates Code §§ 101.002 &amp; 111.001</a:t>
            </a:r>
          </a:p>
          <a:p>
            <a:pPr lvl="2"/>
            <a:endParaRPr lang="en-US" b="1" dirty="0"/>
          </a:p>
          <a:p>
            <a:pPr lvl="1"/>
            <a:r>
              <a:rPr lang="en-US" b="1" dirty="0"/>
              <a:t>Many states continue the common law rule that survivorship is automatic for joint tenancies.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FF15E-1190-4073-9089-B45DF7CABF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Multiple-Party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Joint Accounts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Convenience Accounts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Pay on Death Accounts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Trust Accounts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Issues in common to all multiple-party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4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Before August 27, 1979</a:t>
            </a:r>
          </a:p>
          <a:p>
            <a:pPr lvl="1"/>
            <a:r>
              <a:rPr lang="en-US" b="1" dirty="0"/>
              <a:t>Governed by scattered statutory and case law making operation uncertain.</a:t>
            </a:r>
          </a:p>
          <a:p>
            <a:pPr lvl="1"/>
            <a:endParaRPr lang="en-US" b="1" dirty="0"/>
          </a:p>
          <a:p>
            <a:r>
              <a:rPr lang="en-US" b="1" dirty="0"/>
              <a:t>On and after August 27, 1979</a:t>
            </a:r>
          </a:p>
          <a:p>
            <a:pPr lvl="1"/>
            <a:r>
              <a:rPr lang="en-US" b="1" dirty="0"/>
              <a:t>Governed by extensive statutes in old Probate Code and new Estates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27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1348</Words>
  <Application>Microsoft Office PowerPoint</Application>
  <PresentationFormat>On-screen Show (4:3)</PresentationFormat>
  <Paragraphs>309</Paragraphs>
  <Slides>43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Corbel</vt:lpstr>
      <vt:lpstr>Wingdings</vt:lpstr>
      <vt:lpstr>Wingdings 2</vt:lpstr>
      <vt:lpstr>Wingdings 3</vt:lpstr>
      <vt:lpstr>1_CP02_Types_of_Negotiable_Instruments</vt:lpstr>
      <vt:lpstr>Reminders</vt:lpstr>
      <vt:lpstr>Co-ownership  and   Multiple-Party Accounts</vt:lpstr>
      <vt:lpstr>Tenants in Common</vt:lpstr>
      <vt:lpstr>Tenants in Common</vt:lpstr>
      <vt:lpstr>Tenants in Common</vt:lpstr>
      <vt:lpstr>Joint Tenants</vt:lpstr>
      <vt:lpstr>Joint Tenants</vt:lpstr>
      <vt:lpstr>Multiple-Party Accounts</vt:lpstr>
      <vt:lpstr>Brief History</vt:lpstr>
      <vt:lpstr>Key Clarification</vt:lpstr>
      <vt:lpstr>Joint Accounts</vt:lpstr>
      <vt:lpstr>Format</vt:lpstr>
      <vt:lpstr>Rights During Lifetime</vt:lpstr>
      <vt:lpstr>Rights During Lifetime</vt:lpstr>
      <vt:lpstr>Rights After Death of a Party</vt:lpstr>
      <vt:lpstr>Rights After Death of a Party</vt:lpstr>
      <vt:lpstr>Does this language create survivorship?</vt:lpstr>
      <vt:lpstr>Does this language create survivorship?</vt:lpstr>
      <vt:lpstr>Does this language create survivorship?</vt:lpstr>
      <vt:lpstr>Does this language create survivorship?</vt:lpstr>
      <vt:lpstr>Using Extrinsic Evidence</vt:lpstr>
      <vt:lpstr>Using Extrinsic Evidence</vt:lpstr>
      <vt:lpstr>Using Extrinsic Evidence</vt:lpstr>
      <vt:lpstr>Benefits</vt:lpstr>
      <vt:lpstr>Disadvantages</vt:lpstr>
      <vt:lpstr>Convenience Accounts</vt:lpstr>
      <vt:lpstr>Format</vt:lpstr>
      <vt:lpstr>Rights During Lifetime</vt:lpstr>
      <vt:lpstr>Rights After Death of a Party</vt:lpstr>
      <vt:lpstr>Purpose</vt:lpstr>
      <vt:lpstr>Pay on Death Accounts</vt:lpstr>
      <vt:lpstr>Format</vt:lpstr>
      <vt:lpstr>Rights During Lifetime</vt:lpstr>
      <vt:lpstr>Rights After Death</vt:lpstr>
      <vt:lpstr>Common Usages</vt:lpstr>
      <vt:lpstr>Trust Accounts</vt:lpstr>
      <vt:lpstr>Format</vt:lpstr>
      <vt:lpstr>Rights During Life and at Death</vt:lpstr>
      <vt:lpstr>Advice</vt:lpstr>
      <vt:lpstr>Other Concerns</vt:lpstr>
      <vt:lpstr>Effect of Divorce</vt:lpstr>
      <vt:lpstr>Conflict with Will Provision</vt:lpstr>
      <vt:lpstr>Creditors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2016-05-15T22:44:00Z</dcterms:created>
  <dcterms:modified xsi:type="dcterms:W3CDTF">2022-04-12T16:33:36Z</dcterms:modified>
</cp:coreProperties>
</file>