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416" r:id="rId2"/>
    <p:sldId id="417" r:id="rId3"/>
    <p:sldId id="286" r:id="rId4"/>
    <p:sldId id="418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409" r:id="rId17"/>
    <p:sldId id="368" r:id="rId18"/>
    <p:sldId id="273" r:id="rId19"/>
    <p:sldId id="275" r:id="rId20"/>
    <p:sldId id="279" r:id="rId21"/>
    <p:sldId id="369" r:id="rId22"/>
    <p:sldId id="370" r:id="rId23"/>
    <p:sldId id="415" r:id="rId24"/>
    <p:sldId id="267" r:id="rId25"/>
    <p:sldId id="410" r:id="rId26"/>
    <p:sldId id="411" r:id="rId27"/>
    <p:sldId id="412" r:id="rId28"/>
    <p:sldId id="413" r:id="rId29"/>
    <p:sldId id="414" r:id="rId30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870" autoAdjust="0"/>
  </p:normalViewPr>
  <p:slideViewPr>
    <p:cSldViewPr snapToGrid="0">
      <p:cViewPr varScale="1">
        <p:scale>
          <a:sx n="50" d="100"/>
          <a:sy n="50" d="100"/>
        </p:scale>
        <p:origin x="1742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56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4178" cy="466875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r>
              <a:rPr lang="en-US" dirty="0"/>
              <a:t>Trusts and Estates Introduction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106" y="0"/>
            <a:ext cx="3014178" cy="466875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EFD232F7-FF64-44C6-855A-82CE16ADE671}" type="datetimeFigureOut">
              <a:rPr lang="en-US" smtClean="0"/>
              <a:t>4/10/2022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225"/>
            <a:ext cx="3014178" cy="466875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106" y="8842225"/>
            <a:ext cx="3014178" cy="466875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8FCA13EF-76AD-4587-80DA-D87C5DAC22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49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1"/>
          </a:xfrm>
          <a:prstGeom prst="rect">
            <a:avLst/>
          </a:prstGeom>
        </p:spPr>
        <p:txBody>
          <a:bodyPr vert="horz" lIns="92924" tIns="46462" rIns="92924" bIns="46462" rtlCol="0"/>
          <a:lstStyle>
            <a:lvl1pPr algn="l">
              <a:defRPr sz="1200"/>
            </a:lvl1pPr>
          </a:lstStyle>
          <a:p>
            <a:r>
              <a:rPr lang="en-US" dirty="0"/>
              <a:t>Trusts and Estates Introduction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1"/>
          </a:xfrm>
          <a:prstGeom prst="rect">
            <a:avLst/>
          </a:prstGeom>
        </p:spPr>
        <p:txBody>
          <a:bodyPr vert="horz" lIns="92924" tIns="46462" rIns="92924" bIns="46462" rtlCol="0"/>
          <a:lstStyle>
            <a:lvl1pPr algn="r">
              <a:defRPr sz="1200"/>
            </a:lvl1pPr>
          </a:lstStyle>
          <a:p>
            <a:fld id="{D275A437-0B97-4269-9CC6-6357907290D2}" type="datetimeFigureOut">
              <a:rPr lang="en-US" smtClean="0"/>
              <a:t>4/10/2022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41350"/>
            <a:ext cx="4186238" cy="3141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4" tIns="46462" rIns="92924" bIns="464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131867"/>
            <a:ext cx="5563870" cy="4256318"/>
          </a:xfrm>
          <a:prstGeom prst="rect">
            <a:avLst/>
          </a:prstGeom>
        </p:spPr>
        <p:txBody>
          <a:bodyPr vert="horz" lIns="92924" tIns="46462" rIns="92924" bIns="4646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0"/>
          </a:xfrm>
          <a:prstGeom prst="rect">
            <a:avLst/>
          </a:prstGeom>
        </p:spPr>
        <p:txBody>
          <a:bodyPr vert="horz" lIns="92924" tIns="46462" rIns="92924" bIns="464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0"/>
          </a:xfrm>
          <a:prstGeom prst="rect">
            <a:avLst/>
          </a:prstGeom>
        </p:spPr>
        <p:txBody>
          <a:bodyPr vert="horz" lIns="92924" tIns="46462" rIns="92924" bIns="46462" rtlCol="0" anchor="b"/>
          <a:lstStyle>
            <a:lvl1pPr algn="r">
              <a:defRPr sz="1200"/>
            </a:lvl1pPr>
          </a:lstStyle>
          <a:p>
            <a:fld id="{BD59B61A-E277-49B8-9370-9EFB02047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397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26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18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25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59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715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24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65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5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187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829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4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785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32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4527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793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132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072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342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26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3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49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31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329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48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02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79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2713" y="641350"/>
            <a:ext cx="4189412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9B61A-E277-49B8-9370-9EFB0204781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59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1515-0A07-4577-9B91-D6BAC3ECDE34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914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4E8F-F179-4AD2-AC0C-25684D901A6D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31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532-E2A9-4A98-92E6-FB865E68A0F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86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1A06-EFE8-48B0-AA81-6917FD3071FC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38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EC3B-E716-4945-A07F-758833E6F777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26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0175-F31B-4F55-8768-DB084942A2B5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6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56394-711E-4815-A6C5-DB1ED76D06E5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97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465D-B262-4FEA-BE43-C7E4B5B2C00A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44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3C9A-5DD0-4B7B-80CB-693021A12F4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6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9D8-1558-4BA5-9306-B43D0AA7EEB8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1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993FE59-9CE9-4B5D-8AAE-2F4944F9D1A0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99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B8BCF12-36B2-4138-893F-7915DA6119E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4/10/2022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26B63-DBD1-489D-A44E-BF34E5A2D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302DB2-7AAA-4096-94E6-2CB1181598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228" y="771525"/>
            <a:ext cx="5862077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561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5.  Reduce taxes, if properly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352800"/>
            <a:ext cx="32004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55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740"/>
    </mc:Choice>
    <mc:Fallback xmlns="">
      <p:transition spd="slow" advTm="6674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6.  Great flexibility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200400"/>
            <a:ext cx="55054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14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245"/>
    </mc:Choice>
    <mc:Fallback xmlns="">
      <p:transition spd="slow" advTm="2624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7.  Ease of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124200"/>
            <a:ext cx="3502719" cy="31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36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014"/>
    </mc:Choice>
    <mc:Fallback xmlns="">
      <p:transition spd="slow" advTm="4401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8.  Creditor protection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048000"/>
            <a:ext cx="2862262" cy="316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0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062"/>
    </mc:Choice>
    <mc:Fallback xmlns="">
      <p:transition spd="slow" advTm="5206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46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/>
              <a:t>Reasons to use a non-probate transfer -- #9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9.  Resilient to contest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429000"/>
            <a:ext cx="4844367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88"/>
    </mc:Choice>
    <mc:Fallback xmlns="">
      <p:transition spd="slow" advTm="3048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10.  Enhanced understandability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971800"/>
            <a:ext cx="167237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3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641"/>
    </mc:Choice>
    <mc:Fallback xmlns="">
      <p:transition spd="slow" advTm="8464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601A8B-0FB6-41FF-A3D5-2D5961EA1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980" y="1687068"/>
            <a:ext cx="8077200" cy="1673352"/>
          </a:xfrm>
        </p:spPr>
        <p:txBody>
          <a:bodyPr/>
          <a:lstStyle/>
          <a:p>
            <a:pPr algn="ctr"/>
            <a:r>
              <a:rPr lang="en-US" dirty="0"/>
              <a:t>Outright Inter Vivos Gifts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A6DDD-E7C6-44A3-8B7B-D67427B7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35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 Vivos Gifts -- Generally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Give away during life so not in estate upon death.</a:t>
            </a:r>
          </a:p>
          <a:p>
            <a:pPr lvl="1"/>
            <a:r>
              <a:rPr lang="en-US" b="1" dirty="0"/>
              <a:t>Present donative intent</a:t>
            </a:r>
          </a:p>
          <a:p>
            <a:pPr lvl="1"/>
            <a:r>
              <a:rPr lang="en-US" b="1" dirty="0"/>
              <a:t>Delivery</a:t>
            </a:r>
          </a:p>
          <a:p>
            <a:pPr lvl="1"/>
            <a:r>
              <a:rPr lang="en-US" b="1" dirty="0"/>
              <a:t>Acceptance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65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55"/>
    </mc:Choice>
    <mc:Fallback xmlns="">
      <p:transition spd="slow" advTm="51255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Present Donative Intent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/>
              <a:t>Voluntary</a:t>
            </a:r>
          </a:p>
          <a:p>
            <a:pPr>
              <a:spcAft>
                <a:spcPts val="1200"/>
              </a:spcAft>
            </a:pPr>
            <a:r>
              <a:rPr lang="en-US" b="1" dirty="0"/>
              <a:t>No consideration or compensation</a:t>
            </a:r>
          </a:p>
          <a:p>
            <a:pPr>
              <a:spcAft>
                <a:spcPts val="1200"/>
              </a:spcAft>
            </a:pPr>
            <a:r>
              <a:rPr lang="en-US" b="1" dirty="0"/>
              <a:t>Presently effective</a:t>
            </a:r>
          </a:p>
          <a:p>
            <a:r>
              <a:rPr lang="en-US" b="1" dirty="0"/>
              <a:t>Irrevocable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92DFD-2C6A-45EC-BAD7-47FE64FF2C5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9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16"/>
    </mc:Choice>
    <mc:Fallback xmlns="">
      <p:transition spd="slow" advTm="100016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0"/>
            <a:ext cx="8229600" cy="4790501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b="1" dirty="0"/>
              <a:t>Physical delivery of property from donor to donee</a:t>
            </a:r>
          </a:p>
          <a:p>
            <a:pPr marL="633222" indent="-514350">
              <a:spcBef>
                <a:spcPts val="1200"/>
              </a:spcBef>
              <a:buFont typeface="+mj-lt"/>
              <a:buAutoNum type="arabicPeriod"/>
            </a:pPr>
            <a:r>
              <a:rPr lang="en-US" b="1" dirty="0"/>
              <a:t>Delivery of property to a third party, who is not under donor’s control, with irrevocable instructions to deliver to donee (escrow)</a:t>
            </a:r>
          </a:p>
          <a:p>
            <a:pPr marL="633222" indent="-514350">
              <a:spcBef>
                <a:spcPts val="1200"/>
              </a:spcBef>
              <a:buFont typeface="+mj-lt"/>
              <a:buAutoNum type="arabicPeriod"/>
            </a:pPr>
            <a:r>
              <a:rPr lang="en-US" b="1" dirty="0"/>
              <a:t>Constructive Delivery</a:t>
            </a:r>
          </a:p>
          <a:p>
            <a:pPr lvl="1"/>
            <a:r>
              <a:rPr lang="en-US" b="1" dirty="0"/>
              <a:t>Donor transfers to donee the means of obtaining possession and control of the property.</a:t>
            </a:r>
          </a:p>
          <a:p>
            <a:pPr marL="633222" indent="-514350">
              <a:spcBef>
                <a:spcPts val="1200"/>
              </a:spcBef>
              <a:buFont typeface="+mj-lt"/>
              <a:buAutoNum type="arabicPeriod"/>
            </a:pPr>
            <a:r>
              <a:rPr lang="en-US" b="1" dirty="0"/>
              <a:t>Symbolic Delivery</a:t>
            </a:r>
          </a:p>
          <a:p>
            <a:pPr lvl="1"/>
            <a:r>
              <a:rPr lang="en-US" b="1" dirty="0"/>
              <a:t>Deed of gift</a:t>
            </a:r>
          </a:p>
          <a:p>
            <a:pPr lvl="1"/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 marL="118872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92DFD-2C6A-45EC-BAD7-47FE64FF2C5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53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935"/>
    </mc:Choice>
    <mc:Fallback xmlns="">
      <p:transition spd="slow" advTm="13393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D4CB9D-215D-4AEA-825A-327312CFB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F1732-896C-4DA2-83DA-AB90B2987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Friday, April 15</a:t>
            </a:r>
          </a:p>
          <a:p>
            <a:pPr lvl="1"/>
            <a:r>
              <a:rPr lang="en-US" b="1" dirty="0"/>
              <a:t>Submit documents drafts to Ashley and Rebekah.</a:t>
            </a:r>
          </a:p>
          <a:p>
            <a:pPr lvl="1"/>
            <a:endParaRPr lang="en-US" b="1" dirty="0"/>
          </a:p>
          <a:p>
            <a:r>
              <a:rPr lang="en-US" b="1" dirty="0"/>
              <a:t>Monday, April 18</a:t>
            </a:r>
          </a:p>
          <a:p>
            <a:pPr lvl="1"/>
            <a:r>
              <a:rPr lang="en-US" b="1" dirty="0"/>
              <a:t>Complete on-line edits to will draft.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506988-2A36-4CA6-AE8A-724DBBC7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18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 Acceptance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Presumed if gift is beneficial to donee.</a:t>
            </a:r>
          </a:p>
          <a:p>
            <a:pPr marL="118872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92DFD-2C6A-45EC-BAD7-47FE64FF2C5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52"/>
    </mc:Choice>
    <mc:Fallback xmlns="">
      <p:transition spd="slow" advTm="45752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Potential benefits of inter vivos gifts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Donee’s immediate enjoyment</a:t>
            </a:r>
          </a:p>
          <a:p>
            <a:pPr lvl="1"/>
            <a:r>
              <a:rPr lang="en-US" b="1" dirty="0"/>
              <a:t>“The joy of giving”</a:t>
            </a:r>
          </a:p>
          <a:p>
            <a:pPr lvl="1"/>
            <a:r>
              <a:rPr lang="en-US" b="1" dirty="0"/>
              <a:t>Donor no longer needs to manage the property</a:t>
            </a:r>
          </a:p>
          <a:p>
            <a:pPr lvl="1"/>
            <a:r>
              <a:rPr lang="en-US" b="1" dirty="0"/>
              <a:t>Federal gift tax exclusions</a:t>
            </a:r>
          </a:p>
          <a:p>
            <a:pPr lvl="2"/>
            <a:r>
              <a:rPr lang="en-US" b="1" dirty="0"/>
              <a:t>$16,000 annual exclusion</a:t>
            </a:r>
          </a:p>
          <a:p>
            <a:pPr lvl="2"/>
            <a:r>
              <a:rPr lang="en-US" b="1" dirty="0"/>
              <a:t>Unlimited education and medical expense exclusion</a:t>
            </a:r>
          </a:p>
          <a:p>
            <a:pPr lvl="1"/>
            <a:r>
              <a:rPr lang="en-US" b="1" dirty="0"/>
              <a:t>Beyond reach of donor’s creditors</a:t>
            </a:r>
          </a:p>
          <a:p>
            <a:pPr lvl="2"/>
            <a:r>
              <a:rPr lang="en-US" b="1" dirty="0"/>
              <a:t>Unless transfer is deemed fraudulent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32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655"/>
    </mc:Choice>
    <mc:Fallback xmlns="">
      <p:transition spd="slow" advTm="143655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Potential disadvantage of inter vivos gifts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Irrevocability</a:t>
            </a:r>
          </a:p>
          <a:p>
            <a:pPr lvl="1"/>
            <a:r>
              <a:rPr lang="en-US" b="1" dirty="0"/>
              <a:t>Lack of control</a:t>
            </a:r>
          </a:p>
          <a:p>
            <a:pPr lvl="1"/>
            <a:r>
              <a:rPr lang="en-US" b="1" dirty="0"/>
              <a:t>Leverage reduction</a:t>
            </a:r>
          </a:p>
          <a:p>
            <a:pPr lvl="1"/>
            <a:r>
              <a:rPr lang="en-US" b="1" dirty="0"/>
              <a:t>Jealously of similarly related individuals</a:t>
            </a:r>
          </a:p>
          <a:p>
            <a:pPr lvl="1"/>
            <a:r>
              <a:rPr lang="en-US" b="1" dirty="0"/>
              <a:t>Problematic if donee is a minor or incompetent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1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985"/>
    </mc:Choice>
    <mc:Fallback xmlns="">
      <p:transition spd="slow" advTm="125985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601A8B-0FB6-41FF-A3D5-2D5961EA1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980" y="1687068"/>
            <a:ext cx="8077200" cy="1673352"/>
          </a:xfrm>
        </p:spPr>
        <p:txBody>
          <a:bodyPr/>
          <a:lstStyle/>
          <a:p>
            <a:pPr algn="ctr"/>
            <a:r>
              <a:rPr lang="en-US" dirty="0"/>
              <a:t>Powers of </a:t>
            </a:r>
            <a:r>
              <a:rPr lang="en-US" dirty="0" err="1"/>
              <a:t>Appoinment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A6DDD-E7C6-44A3-8B7B-D67427B7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29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Powers of Appointment</a:t>
            </a: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265071" y="1676400"/>
          <a:ext cx="887210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5120640" imgH="1746504" progId="CorelFLOW.Diagram.3">
                  <p:embed/>
                </p:oleObj>
              </mc:Choice>
              <mc:Fallback>
                <p:oleObj r:id="rId4" imgW="5120640" imgH="1746504" progId="CorelFLOW.Diagram.3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071" y="1676400"/>
                        <a:ext cx="8872105" cy="3581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48400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Receives “stick” of </a:t>
            </a:r>
            <a:r>
              <a:rPr lang="en-US" b="1" dirty="0"/>
              <a:t>right</a:t>
            </a:r>
            <a:r>
              <a:rPr lang="en-US" dirty="0"/>
              <a:t> [not a duty] </a:t>
            </a:r>
            <a:r>
              <a:rPr lang="en-US" b="1" dirty="0"/>
              <a:t>to name new owner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>
          <a:xfrm flipV="1">
            <a:off x="2438400" y="3811369"/>
            <a:ext cx="609601" cy="1028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40913" y="5863988"/>
            <a:ext cx="4341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General</a:t>
            </a:r>
            <a:r>
              <a:rPr lang="en-US" dirty="0"/>
              <a:t> = everyone (even donee)</a:t>
            </a:r>
          </a:p>
          <a:p>
            <a:r>
              <a:rPr lang="en-US" b="1" dirty="0"/>
              <a:t>Special or limited </a:t>
            </a:r>
            <a:r>
              <a:rPr lang="en-US" dirty="0"/>
              <a:t>= as donor provided</a:t>
            </a:r>
          </a:p>
        </p:txBody>
      </p:sp>
      <p:cxnSp>
        <p:nvCxnSpPr>
          <p:cNvPr id="10" name="Straight Arrow Connector 9"/>
          <p:cNvCxnSpPr>
            <a:stCxn id="7" idx="0"/>
          </p:cNvCxnSpPr>
          <p:nvPr/>
        </p:nvCxnSpPr>
        <p:spPr>
          <a:xfrm flipH="1" flipV="1">
            <a:off x="5266156" y="3886200"/>
            <a:ext cx="45736" cy="1977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06CC5-A90F-42A0-A989-DBAA1E73CF6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452"/>
    </mc:Choice>
    <mc:Fallback xmlns="">
      <p:transition spd="slow" advTm="304452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AF21A-D989-45CE-9283-D0179141A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A941D-3638-44DA-AB24-FCDC53E74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 Vivos Document</a:t>
            </a:r>
          </a:p>
          <a:p>
            <a:pPr lvl="1"/>
            <a:r>
              <a:rPr lang="en-US" b="1" dirty="0"/>
              <a:t>Deed</a:t>
            </a:r>
          </a:p>
          <a:p>
            <a:pPr lvl="1"/>
            <a:r>
              <a:rPr lang="en-US" b="1" dirty="0"/>
              <a:t>Trust</a:t>
            </a:r>
          </a:p>
          <a:p>
            <a:pPr lvl="1"/>
            <a:r>
              <a:rPr lang="en-US" b="1" dirty="0"/>
              <a:t>Separate document</a:t>
            </a:r>
          </a:p>
          <a:p>
            <a:pPr lvl="1"/>
            <a:endParaRPr lang="en-US" b="1" dirty="0"/>
          </a:p>
          <a:p>
            <a:r>
              <a:rPr lang="en-US" b="1" dirty="0"/>
              <a:t>Will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BD2DF-7FF3-4877-9F59-B028EEDB6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035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A454A-4CDF-44B1-B222-6F3406BC5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947BC-DE93-450C-8CF4-A98F76550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General</a:t>
            </a:r>
          </a:p>
          <a:p>
            <a:pPr lvl="1"/>
            <a:r>
              <a:rPr lang="en-US" b="1" dirty="0"/>
              <a:t>Holder may designate anyone, even him/herself.</a:t>
            </a:r>
          </a:p>
          <a:p>
            <a:pPr lvl="1"/>
            <a:r>
              <a:rPr lang="en-US" b="1" dirty="0"/>
              <a:t>Often treated by the law, especially tax law, as “ownership.”</a:t>
            </a:r>
          </a:p>
          <a:p>
            <a:pPr lvl="1"/>
            <a:endParaRPr lang="en-US" b="1" dirty="0"/>
          </a:p>
          <a:p>
            <a:r>
              <a:rPr lang="en-US" b="1" dirty="0"/>
              <a:t>Specific or Limited</a:t>
            </a:r>
          </a:p>
          <a:p>
            <a:pPr lvl="1"/>
            <a:r>
              <a:rPr lang="en-US" b="1" dirty="0"/>
              <a:t>Exercise possible only in favor of certain individuals, classes, or upon conditions.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3C729-82C4-424F-A89F-C9EB3050A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445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BEA58-55C8-41D3-96D6-D368CB280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520B5-B9FC-442C-999C-AB1B5734E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Donee does </a:t>
            </a:r>
            <a:r>
              <a:rPr lang="en-US" b="1"/>
              <a:t>not have title </a:t>
            </a:r>
            <a:r>
              <a:rPr lang="en-US" b="1" dirty="0"/>
              <a:t>to underlying property; just the power to designate its new owner.</a:t>
            </a:r>
          </a:p>
          <a:p>
            <a:endParaRPr lang="en-US" b="1" dirty="0"/>
          </a:p>
          <a:p>
            <a:r>
              <a:rPr lang="en-US" b="1" dirty="0"/>
              <a:t>No duty on donee’s part to exercise power</a:t>
            </a:r>
          </a:p>
          <a:p>
            <a:pPr lvl="1"/>
            <a:r>
              <a:rPr lang="en-US" b="1" dirty="0"/>
              <a:t>It is not a trust; donee is not a fiduciary.</a:t>
            </a:r>
          </a:p>
          <a:p>
            <a:pPr lvl="1"/>
            <a:endParaRPr lang="en-US" b="1" dirty="0"/>
          </a:p>
          <a:p>
            <a:r>
              <a:rPr lang="en-US" b="1" dirty="0"/>
              <a:t>If exercised, must follow its terms and conditions.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DD79A-6254-425C-87F0-E4CB09B8A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3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AF0F-68F3-4A0E-8176-CC6916A36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of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74B70-7418-47AC-958D-EED0EFC5A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The power of appointment will specify when the donee may exercise it.</a:t>
            </a:r>
          </a:p>
          <a:p>
            <a:pPr lvl="1"/>
            <a:r>
              <a:rPr lang="en-US" b="1" dirty="0"/>
              <a:t>Inter Vivos =  only while donee is alive.</a:t>
            </a:r>
          </a:p>
          <a:p>
            <a:pPr lvl="1"/>
            <a:r>
              <a:rPr lang="en-US" b="1" dirty="0"/>
              <a:t>Testamentary = only by donee’s will.</a:t>
            </a:r>
          </a:p>
          <a:p>
            <a:pPr lvl="1"/>
            <a:r>
              <a:rPr lang="en-US" b="1" dirty="0"/>
              <a:t>Both inter vivos and testamentary</a:t>
            </a:r>
          </a:p>
          <a:p>
            <a:pPr lvl="1"/>
            <a:endParaRPr lang="en-US" b="1" dirty="0"/>
          </a:p>
          <a:p>
            <a:r>
              <a:rPr lang="en-US" b="1" dirty="0"/>
              <a:t>If not exercised, passes to:</a:t>
            </a:r>
          </a:p>
          <a:p>
            <a:pPr lvl="1"/>
            <a:r>
              <a:rPr lang="en-US" b="1" dirty="0"/>
              <a:t>Default takers names in PoA, or</a:t>
            </a:r>
          </a:p>
          <a:p>
            <a:pPr lvl="1"/>
            <a:r>
              <a:rPr lang="en-US" b="1" dirty="0"/>
              <a:t>If none, donor or donor’s estate.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2440-7F3D-4D7D-BEDD-F4952EA6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28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323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5E731-8F80-423C-9732-359FC9EF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Texas Estates Code § 255.351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C83-801E-41EA-B545-6CA09C1DD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 residuary clause or “all property clause” will </a:t>
            </a:r>
            <a:r>
              <a:rPr lang="en-US" b="1" i="1" dirty="0"/>
              <a:t>not</a:t>
            </a:r>
            <a:r>
              <a:rPr lang="en-US" b="1" dirty="0"/>
              <a:t> exercise a testamentary power of appointment.</a:t>
            </a:r>
          </a:p>
          <a:p>
            <a:endParaRPr lang="en-US" b="1" dirty="0"/>
          </a:p>
          <a:p>
            <a:r>
              <a:rPr lang="en-US" b="1" dirty="0"/>
              <a:t>The testator must:</a:t>
            </a:r>
          </a:p>
          <a:p>
            <a:pPr lvl="1"/>
            <a:r>
              <a:rPr lang="en-US" b="1" dirty="0"/>
              <a:t>Make specific reference to the PoA in the will, or</a:t>
            </a:r>
          </a:p>
          <a:p>
            <a:pPr lvl="1"/>
            <a:r>
              <a:rPr lang="en-US" b="1" dirty="0"/>
              <a:t>Indicate in writing that the testator intended to include the property subject to the power in the will.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EBA3A-B906-4741-BF3B-A561C10F0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29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9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9929-46BE-403A-B4B5-6EA4F2ECE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CBCD8-ACDB-47B4-B432-0E17A00B7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Reasons to use non-probate transfers.</a:t>
            </a:r>
          </a:p>
          <a:p>
            <a:endParaRPr lang="en-US" b="1" dirty="0"/>
          </a:p>
          <a:p>
            <a:r>
              <a:rPr lang="en-US" b="1" dirty="0"/>
              <a:t>Inter vivos gifts.</a:t>
            </a:r>
          </a:p>
          <a:p>
            <a:pPr lvl="1"/>
            <a:endParaRPr lang="en-US" b="1" dirty="0"/>
          </a:p>
          <a:p>
            <a:r>
              <a:rPr lang="en-US" b="1" dirty="0"/>
              <a:t>Powers of appointment.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9644D-913E-43BD-9770-2599E941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67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38"/>
    </mc:Choice>
    <mc:Fallback xmlns="">
      <p:transition spd="slow" advTm="3293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601A8B-0FB6-41FF-A3D5-2D5961EA1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980" y="1687068"/>
            <a:ext cx="8077200" cy="1673352"/>
          </a:xfrm>
        </p:spPr>
        <p:txBody>
          <a:bodyPr/>
          <a:lstStyle/>
          <a:p>
            <a:pPr algn="ctr"/>
            <a:r>
              <a:rPr lang="en-US" dirty="0"/>
              <a:t>Reasons to Use</a:t>
            </a:r>
            <a:br>
              <a:rPr lang="en-US" dirty="0"/>
            </a:br>
            <a:r>
              <a:rPr lang="en-US" dirty="0"/>
              <a:t>Non-Probate Assets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A6DDD-E7C6-44A3-8B7B-D67427B7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710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Non-Probate Transfers Generally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Property that transfers before, at the time of, or after death but </a:t>
            </a:r>
            <a:r>
              <a:rPr lang="en-US" b="1" i="1" dirty="0"/>
              <a:t>not</a:t>
            </a:r>
            <a:r>
              <a:rPr lang="en-US" b="1" dirty="0"/>
              <a:t> via:</a:t>
            </a:r>
          </a:p>
          <a:p>
            <a:pPr lvl="1"/>
            <a:r>
              <a:rPr lang="en-US" b="1" dirty="0"/>
              <a:t>Intestacy, or</a:t>
            </a:r>
          </a:p>
          <a:p>
            <a:pPr lvl="1"/>
            <a:r>
              <a:rPr lang="en-US" b="1" dirty="0"/>
              <a:t>A will.</a:t>
            </a:r>
          </a:p>
          <a:p>
            <a:pPr lvl="1"/>
            <a:endParaRPr lang="en-US" b="1" dirty="0"/>
          </a:p>
          <a:p>
            <a:r>
              <a:rPr lang="en-US" b="1" dirty="0"/>
              <a:t>Non-probate assets are not administered as part of the decedent’s estate.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1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72"/>
    </mc:Choice>
    <mc:Fallback xmlns="">
      <p:transition spd="slow" advTm="636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  Non-estate planning reasons</a:t>
            </a:r>
          </a:p>
          <a:p>
            <a:endParaRPr lang="en-US" b="1" dirty="0"/>
          </a:p>
          <a:p>
            <a:pPr lvl="1"/>
            <a:r>
              <a:rPr lang="en-US" b="1" dirty="0"/>
              <a:t>Non-gratuitous transfers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1"/>
            <a:r>
              <a:rPr lang="en-US" b="1" dirty="0"/>
              <a:t>Gratuitous transfers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215" y="2390766"/>
            <a:ext cx="2824113" cy="20263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017" y="4600575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9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563"/>
    </mc:Choice>
    <mc:Fallback xmlns="">
      <p:transition spd="slow" advTm="12856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  Avoid delay in asset distribution</a:t>
            </a:r>
          </a:p>
          <a:p>
            <a:endParaRPr lang="en-US" b="1" dirty="0"/>
          </a:p>
          <a:p>
            <a:pPr lvl="1"/>
            <a:r>
              <a:rPr lang="en-US" b="1" dirty="0"/>
              <a:t>Needs of beneficiaries</a:t>
            </a:r>
          </a:p>
          <a:p>
            <a:pPr lvl="1"/>
            <a:r>
              <a:rPr lang="en-US" b="1" dirty="0"/>
              <a:t>Asset management</a:t>
            </a:r>
          </a:p>
          <a:p>
            <a:pPr lvl="1"/>
            <a:r>
              <a:rPr lang="en-US" b="1" dirty="0"/>
              <a:t>Psychological effect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69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527"/>
    </mc:Choice>
    <mc:Fallback xmlns="">
      <p:transition spd="slow" advTm="12152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3.  Reduce expenses</a:t>
            </a:r>
          </a:p>
          <a:p>
            <a:endParaRPr lang="en-US" b="1" dirty="0"/>
          </a:p>
          <a:p>
            <a:pPr lvl="1"/>
            <a:r>
              <a:rPr lang="en-US" b="1" dirty="0"/>
              <a:t>Estate planning fees</a:t>
            </a:r>
          </a:p>
          <a:p>
            <a:pPr lvl="1"/>
            <a:r>
              <a:rPr lang="en-US" b="1" dirty="0"/>
              <a:t>Estate administration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663" y="3429000"/>
            <a:ext cx="2353733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6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58"/>
    </mc:Choice>
    <mc:Fallback xmlns="">
      <p:transition spd="slow" advTm="5365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to use a non-probate transfer --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4.  Enhance confidentiality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F189-7DD7-4F6A-B7F4-E4A95680C24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276600"/>
            <a:ext cx="5363309" cy="261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07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02"/>
    </mc:Choice>
    <mc:Fallback xmlns="">
      <p:transition spd="slow" advTm="36002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P02_Types_of_Negotiable_Instrument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730</Words>
  <Application>Microsoft Office PowerPoint</Application>
  <PresentationFormat>On-screen Show (4:3)</PresentationFormat>
  <Paragraphs>187</Paragraphs>
  <Slides>29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Corbel</vt:lpstr>
      <vt:lpstr>Wingdings</vt:lpstr>
      <vt:lpstr>Wingdings 2</vt:lpstr>
      <vt:lpstr>Wingdings 3</vt:lpstr>
      <vt:lpstr>1_CP02_Types_of_Negotiable_Instruments</vt:lpstr>
      <vt:lpstr>CorelFLOW.Diagram.3</vt:lpstr>
      <vt:lpstr>PowerPoint Presentation</vt:lpstr>
      <vt:lpstr>Reminders</vt:lpstr>
      <vt:lpstr>Overview</vt:lpstr>
      <vt:lpstr>Reasons to Use Non-Probate Assets</vt:lpstr>
      <vt:lpstr>Non-Probate Transfers Generally</vt:lpstr>
      <vt:lpstr>Reasons to use a non-probate transfer -- #1</vt:lpstr>
      <vt:lpstr>Reasons to use a non-probate transfer -- #2</vt:lpstr>
      <vt:lpstr>Reasons to use a non-probate transfer -- #3</vt:lpstr>
      <vt:lpstr>Reasons to use a non-probate transfer -- #4</vt:lpstr>
      <vt:lpstr>Reasons to use a non-probate transfer -- #5</vt:lpstr>
      <vt:lpstr>Reasons to use a non-probate transfer -- #6</vt:lpstr>
      <vt:lpstr>Reasons to use a non-probate transfer -- #7</vt:lpstr>
      <vt:lpstr>Reasons to use a non-probate transfer -- #8</vt:lpstr>
      <vt:lpstr>Reasons to use a non-probate transfer -- #9</vt:lpstr>
      <vt:lpstr>Reasons to use a non-probate transfer -- #10</vt:lpstr>
      <vt:lpstr>Outright Inter Vivos Gifts</vt:lpstr>
      <vt:lpstr>Inter Vivos Gifts -- Generally</vt:lpstr>
      <vt:lpstr>1.  Present Donative Intent</vt:lpstr>
      <vt:lpstr>2.  Delivery</vt:lpstr>
      <vt:lpstr>3.  Acceptance</vt:lpstr>
      <vt:lpstr>Potential benefits of inter vivos gifts</vt:lpstr>
      <vt:lpstr>Potential disadvantage of inter vivos gifts</vt:lpstr>
      <vt:lpstr>Powers of Appoinment</vt:lpstr>
      <vt:lpstr>Powers of Appointment</vt:lpstr>
      <vt:lpstr>Creation Methods</vt:lpstr>
      <vt:lpstr>Types</vt:lpstr>
      <vt:lpstr>Basic Operation</vt:lpstr>
      <vt:lpstr>Time of Exercise</vt:lpstr>
      <vt:lpstr>Texas Estates Code § 255.351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2016-05-15T22:44:00Z</dcterms:created>
  <dcterms:modified xsi:type="dcterms:W3CDTF">2022-04-10T22:27:03Z</dcterms:modified>
</cp:coreProperties>
</file>