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51"/>
  </p:notesMasterIdLst>
  <p:handoutMasterIdLst>
    <p:handoutMasterId r:id="rId52"/>
  </p:handoutMasterIdLst>
  <p:sldIdLst>
    <p:sldId id="408" r:id="rId3"/>
    <p:sldId id="437" r:id="rId4"/>
    <p:sldId id="299" r:id="rId5"/>
    <p:sldId id="286" r:id="rId6"/>
    <p:sldId id="260" r:id="rId7"/>
    <p:sldId id="262" r:id="rId8"/>
    <p:sldId id="265" r:id="rId9"/>
    <p:sldId id="267" r:id="rId10"/>
    <p:sldId id="268" r:id="rId11"/>
    <p:sldId id="269" r:id="rId12"/>
    <p:sldId id="270" r:id="rId13"/>
    <p:sldId id="271" r:id="rId14"/>
    <p:sldId id="273" r:id="rId15"/>
    <p:sldId id="274" r:id="rId16"/>
    <p:sldId id="275" r:id="rId17"/>
    <p:sldId id="276" r:id="rId18"/>
    <p:sldId id="281" r:id="rId19"/>
    <p:sldId id="282" r:id="rId20"/>
    <p:sldId id="277" r:id="rId21"/>
    <p:sldId id="278" r:id="rId22"/>
    <p:sldId id="409" r:id="rId23"/>
    <p:sldId id="280" r:id="rId24"/>
    <p:sldId id="410" r:id="rId25"/>
    <p:sldId id="411" r:id="rId26"/>
    <p:sldId id="412" r:id="rId27"/>
    <p:sldId id="413" r:id="rId28"/>
    <p:sldId id="414" r:id="rId29"/>
    <p:sldId id="415" r:id="rId30"/>
    <p:sldId id="417" r:id="rId31"/>
    <p:sldId id="418" r:id="rId32"/>
    <p:sldId id="419" r:id="rId33"/>
    <p:sldId id="420" r:id="rId34"/>
    <p:sldId id="421" r:id="rId35"/>
    <p:sldId id="422" r:id="rId36"/>
    <p:sldId id="423" r:id="rId37"/>
    <p:sldId id="424" r:id="rId38"/>
    <p:sldId id="425" r:id="rId39"/>
    <p:sldId id="426" r:id="rId40"/>
    <p:sldId id="427" r:id="rId41"/>
    <p:sldId id="428" r:id="rId42"/>
    <p:sldId id="429" r:id="rId43"/>
    <p:sldId id="430" r:id="rId44"/>
    <p:sldId id="431" r:id="rId45"/>
    <p:sldId id="432" r:id="rId46"/>
    <p:sldId id="433" r:id="rId47"/>
    <p:sldId id="434" r:id="rId48"/>
    <p:sldId id="435" r:id="rId49"/>
    <p:sldId id="436" r:id="rId50"/>
  </p:sldIdLst>
  <p:sldSz cx="9144000" cy="6858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598" autoAdjust="0"/>
  </p:normalViewPr>
  <p:slideViewPr>
    <p:cSldViewPr snapToGrid="0">
      <p:cViewPr varScale="1">
        <p:scale>
          <a:sx n="47" d="100"/>
          <a:sy n="47" d="100"/>
        </p:scale>
        <p:origin x="1838" y="41"/>
      </p:cViewPr>
      <p:guideLst>
        <p:guide orient="horz" pos="2160"/>
        <p:guide pos="2880"/>
      </p:guideLst>
    </p:cSldViewPr>
  </p:slideViewPr>
  <p:notesTextViewPr>
    <p:cViewPr>
      <p:scale>
        <a:sx n="100" d="100"/>
        <a:sy n="100" d="100"/>
      </p:scale>
      <p:origin x="0" y="0"/>
    </p:cViewPr>
  </p:notesTextViewPr>
  <p:notesViewPr>
    <p:cSldViewPr snapToGrid="0">
      <p:cViewPr varScale="1">
        <p:scale>
          <a:sx n="50" d="100"/>
          <a:sy n="50" d="100"/>
        </p:scale>
        <p:origin x="2671" y="1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r>
              <a:rPr lang="en-US"/>
              <a:t>Federal Wealth Transfer Taxation</a:t>
            </a:r>
            <a:endParaRPr lang="en-US" dirty="0"/>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EFD232F7-FF64-44C6-855A-82CE16ADE671}" type="datetimeFigureOut">
              <a:rPr lang="en-US" smtClean="0"/>
              <a:t>2/26/2024</a:t>
            </a:fld>
            <a:endParaRPr lang="en-US" dirty="0"/>
          </a:p>
        </p:txBody>
      </p:sp>
      <p:sp>
        <p:nvSpPr>
          <p:cNvPr id="4" name="Footer Placeholder 3"/>
          <p:cNvSpPr>
            <a:spLocks noGrp="1"/>
          </p:cNvSpPr>
          <p:nvPr>
            <p:ph type="ftr" sz="quarter" idx="2"/>
          </p:nvPr>
        </p:nvSpPr>
        <p:spPr>
          <a:xfrm>
            <a:off x="0" y="889952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2725" y="8899525"/>
            <a:ext cx="3078163" cy="469900"/>
          </a:xfrm>
          <a:prstGeom prst="rect">
            <a:avLst/>
          </a:prstGeom>
        </p:spPr>
        <p:txBody>
          <a:bodyPr vert="horz" lIns="91440" tIns="45720" rIns="91440" bIns="45720" rtlCol="0" anchor="b"/>
          <a:lstStyle>
            <a:lvl1pPr algn="r">
              <a:defRPr sz="1200"/>
            </a:lvl1pPr>
          </a:lstStyle>
          <a:p>
            <a:fld id="{8FCA13EF-76AD-4587-80DA-D87C5DAC2276}" type="slidenum">
              <a:rPr lang="en-US" smtClean="0"/>
              <a:t>‹#›</a:t>
            </a:fld>
            <a:endParaRPr lang="en-US" dirty="0"/>
          </a:p>
        </p:txBody>
      </p:sp>
    </p:spTree>
    <p:extLst>
      <p:ext uri="{BB962C8B-B14F-4D97-AF65-F5344CB8AC3E}">
        <p14:creationId xmlns:p14="http://schemas.microsoft.com/office/powerpoint/2010/main" val="126424989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43038" y="645655"/>
            <a:ext cx="4216400" cy="3162300"/>
          </a:xfrm>
          <a:prstGeom prst="rect">
            <a:avLst/>
          </a:prstGeom>
          <a:noFill/>
          <a:ln w="12700">
            <a:solidFill>
              <a:prstClr val="black"/>
            </a:solidFill>
          </a:ln>
        </p:spPr>
        <p:txBody>
          <a:bodyPr vert="horz" lIns="94119" tIns="47060" rIns="94119" bIns="47060" rtlCol="0" anchor="ctr"/>
          <a:lstStyle/>
          <a:p>
            <a:endParaRPr lang="en-US" dirty="0"/>
          </a:p>
        </p:txBody>
      </p:sp>
      <p:sp>
        <p:nvSpPr>
          <p:cNvPr id="5" name="Notes Placeholder 4"/>
          <p:cNvSpPr>
            <a:spLocks noGrp="1"/>
          </p:cNvSpPr>
          <p:nvPr>
            <p:ph type="body" sz="quarter" idx="3"/>
          </p:nvPr>
        </p:nvSpPr>
        <p:spPr>
          <a:xfrm>
            <a:off x="710248" y="4158642"/>
            <a:ext cx="5681980" cy="4283900"/>
          </a:xfrm>
          <a:prstGeom prst="rect">
            <a:avLst/>
          </a:prstGeom>
        </p:spPr>
        <p:txBody>
          <a:bodyPr vert="horz" lIns="94119" tIns="47060" rIns="94119" bIns="4706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99328"/>
            <a:ext cx="3077739" cy="470097"/>
          </a:xfrm>
          <a:prstGeom prst="rect">
            <a:avLst/>
          </a:prstGeom>
        </p:spPr>
        <p:txBody>
          <a:bodyPr vert="horz" lIns="94119" tIns="47060" rIns="94119" bIns="470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899328"/>
            <a:ext cx="3077739" cy="470097"/>
          </a:xfrm>
          <a:prstGeom prst="rect">
            <a:avLst/>
          </a:prstGeom>
        </p:spPr>
        <p:txBody>
          <a:bodyPr vert="horz" lIns="94119" tIns="47060" rIns="94119" bIns="47060" rtlCol="0" anchor="b"/>
          <a:lstStyle>
            <a:lvl1pPr algn="r">
              <a:defRPr sz="1200"/>
            </a:lvl1pPr>
          </a:lstStyle>
          <a:p>
            <a:fld id="{BD59B61A-E277-49B8-9370-9EFB0204781F}" type="slidenum">
              <a:rPr lang="en-US" smtClean="0"/>
              <a:t>‹#›</a:t>
            </a:fld>
            <a:endParaRPr lang="en-US" dirty="0"/>
          </a:p>
        </p:txBody>
      </p:sp>
      <p:sp>
        <p:nvSpPr>
          <p:cNvPr id="10" name="Header Placeholder 9">
            <a:extLst>
              <a:ext uri="{FF2B5EF4-FFF2-40B4-BE49-F238E27FC236}">
                <a16:creationId xmlns:a16="http://schemas.microsoft.com/office/drawing/2014/main" id="{6509EB2B-CB38-4543-A3EB-2DD522B24602}"/>
              </a:ext>
            </a:extLst>
          </p:cNvPr>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r>
              <a:rPr lang="en-US"/>
              <a:t>Federal Wealth Transfer Taxation</a:t>
            </a:r>
          </a:p>
        </p:txBody>
      </p:sp>
    </p:spTree>
    <p:extLst>
      <p:ext uri="{BB962C8B-B14F-4D97-AF65-F5344CB8AC3E}">
        <p14:creationId xmlns:p14="http://schemas.microsoft.com/office/powerpoint/2010/main" val="382823970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400" b="1" kern="1200">
        <a:solidFill>
          <a:schemeClr val="tx1"/>
        </a:solidFill>
        <a:latin typeface="+mn-lt"/>
        <a:ea typeface="+mn-ea"/>
        <a:cs typeface="+mn-cs"/>
      </a:defRPr>
    </a:lvl2pPr>
    <a:lvl3pPr marL="914400" algn="l" defTabSz="914400" rtl="0" eaLnBrk="1" latinLnBrk="0" hangingPunct="1">
      <a:defRPr sz="1400" b="1" kern="1200">
        <a:solidFill>
          <a:schemeClr val="tx1"/>
        </a:solidFill>
        <a:latin typeface="+mn-lt"/>
        <a:ea typeface="+mn-ea"/>
        <a:cs typeface="+mn-cs"/>
      </a:defRPr>
    </a:lvl3pPr>
    <a:lvl4pPr marL="1371600" algn="l" defTabSz="914400" rtl="0" eaLnBrk="1" latinLnBrk="0" hangingPunct="1">
      <a:defRPr sz="1400" b="1" kern="1200">
        <a:solidFill>
          <a:schemeClr val="tx1"/>
        </a:solidFill>
        <a:latin typeface="+mn-lt"/>
        <a:ea typeface="+mn-ea"/>
        <a:cs typeface="+mn-cs"/>
      </a:defRPr>
    </a:lvl4pPr>
    <a:lvl5pPr marL="1828800" algn="l" defTabSz="914400" rtl="0" eaLnBrk="1" latinLnBrk="0" hangingPunct="1">
      <a:defRPr sz="1400" b="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A0A999-0D1F-480A-82A3-AEF1541E3BF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Header Placeholder 3">
            <a:extLst>
              <a:ext uri="{FF2B5EF4-FFF2-40B4-BE49-F238E27FC236}">
                <a16:creationId xmlns:a16="http://schemas.microsoft.com/office/drawing/2014/main" id="{B12EF47F-AD2D-4B86-A5E3-36B2CA32458E}"/>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529278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10</a:t>
            </a:fld>
            <a:endParaRPr lang="en-US" dirty="0"/>
          </a:p>
        </p:txBody>
      </p:sp>
      <p:sp>
        <p:nvSpPr>
          <p:cNvPr id="5" name="Header Placeholder 4">
            <a:extLst>
              <a:ext uri="{FF2B5EF4-FFF2-40B4-BE49-F238E27FC236}">
                <a16:creationId xmlns:a16="http://schemas.microsoft.com/office/drawing/2014/main" id="{93212058-7832-4766-8463-3787316AE61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361000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11</a:t>
            </a:fld>
            <a:endParaRPr lang="en-US" dirty="0"/>
          </a:p>
        </p:txBody>
      </p:sp>
      <p:sp>
        <p:nvSpPr>
          <p:cNvPr id="5" name="Header Placeholder 4">
            <a:extLst>
              <a:ext uri="{FF2B5EF4-FFF2-40B4-BE49-F238E27FC236}">
                <a16:creationId xmlns:a16="http://schemas.microsoft.com/office/drawing/2014/main" id="{7AB1C37D-D5D0-4FA8-A214-8F574E1C2737}"/>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570661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12</a:t>
            </a:fld>
            <a:endParaRPr lang="en-US" dirty="0"/>
          </a:p>
        </p:txBody>
      </p:sp>
      <p:sp>
        <p:nvSpPr>
          <p:cNvPr id="5" name="Header Placeholder 4">
            <a:extLst>
              <a:ext uri="{FF2B5EF4-FFF2-40B4-BE49-F238E27FC236}">
                <a16:creationId xmlns:a16="http://schemas.microsoft.com/office/drawing/2014/main" id="{94CA7A94-326F-42E1-B49C-ECF4F2E3AB0D}"/>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548522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13</a:t>
            </a:fld>
            <a:endParaRPr lang="en-US" dirty="0"/>
          </a:p>
        </p:txBody>
      </p:sp>
      <p:sp>
        <p:nvSpPr>
          <p:cNvPr id="5" name="Header Placeholder 4">
            <a:extLst>
              <a:ext uri="{FF2B5EF4-FFF2-40B4-BE49-F238E27FC236}">
                <a16:creationId xmlns:a16="http://schemas.microsoft.com/office/drawing/2014/main" id="{A7790F18-3563-4982-A6F7-7696F23677E1}"/>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343567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14</a:t>
            </a:fld>
            <a:endParaRPr lang="en-US" dirty="0"/>
          </a:p>
        </p:txBody>
      </p:sp>
      <p:sp>
        <p:nvSpPr>
          <p:cNvPr id="5" name="Header Placeholder 4">
            <a:extLst>
              <a:ext uri="{FF2B5EF4-FFF2-40B4-BE49-F238E27FC236}">
                <a16:creationId xmlns:a16="http://schemas.microsoft.com/office/drawing/2014/main" id="{54DA17DE-B86C-4FF3-B62C-DA4EA2760642}"/>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456905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15</a:t>
            </a:fld>
            <a:endParaRPr lang="en-US" dirty="0"/>
          </a:p>
        </p:txBody>
      </p:sp>
      <p:sp>
        <p:nvSpPr>
          <p:cNvPr id="5" name="Header Placeholder 4">
            <a:extLst>
              <a:ext uri="{FF2B5EF4-FFF2-40B4-BE49-F238E27FC236}">
                <a16:creationId xmlns:a16="http://schemas.microsoft.com/office/drawing/2014/main" id="{B6AAFC43-4C7F-4D1C-BDF4-AE40D36AC63E}"/>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081792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16</a:t>
            </a:fld>
            <a:endParaRPr lang="en-US" dirty="0"/>
          </a:p>
        </p:txBody>
      </p:sp>
      <p:sp>
        <p:nvSpPr>
          <p:cNvPr id="5" name="Header Placeholder 4">
            <a:extLst>
              <a:ext uri="{FF2B5EF4-FFF2-40B4-BE49-F238E27FC236}">
                <a16:creationId xmlns:a16="http://schemas.microsoft.com/office/drawing/2014/main" id="{5505794E-834B-46A9-A371-6AD91EF8911E}"/>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5063924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17</a:t>
            </a:fld>
            <a:endParaRPr lang="en-US" dirty="0"/>
          </a:p>
        </p:txBody>
      </p:sp>
      <p:sp>
        <p:nvSpPr>
          <p:cNvPr id="5" name="Header Placeholder 4">
            <a:extLst>
              <a:ext uri="{FF2B5EF4-FFF2-40B4-BE49-F238E27FC236}">
                <a16:creationId xmlns:a16="http://schemas.microsoft.com/office/drawing/2014/main" id="{BA8FD367-CCAF-4A52-B26D-9AC406FEFEB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983820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18</a:t>
            </a:fld>
            <a:endParaRPr lang="en-US" dirty="0"/>
          </a:p>
        </p:txBody>
      </p:sp>
      <p:sp>
        <p:nvSpPr>
          <p:cNvPr id="5" name="Header Placeholder 4">
            <a:extLst>
              <a:ext uri="{FF2B5EF4-FFF2-40B4-BE49-F238E27FC236}">
                <a16:creationId xmlns:a16="http://schemas.microsoft.com/office/drawing/2014/main" id="{F15E4397-407D-420F-904B-19F183F44A48}"/>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808851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19</a:t>
            </a:fld>
            <a:endParaRPr lang="en-US" dirty="0"/>
          </a:p>
        </p:txBody>
      </p:sp>
      <p:sp>
        <p:nvSpPr>
          <p:cNvPr id="5" name="Header Placeholder 4">
            <a:extLst>
              <a:ext uri="{FF2B5EF4-FFF2-40B4-BE49-F238E27FC236}">
                <a16:creationId xmlns:a16="http://schemas.microsoft.com/office/drawing/2014/main" id="{266AFA58-218C-4F02-8D4B-9653DAD1DFD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623966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2</a:t>
            </a:fld>
            <a:endParaRPr lang="en-US" dirty="0"/>
          </a:p>
        </p:txBody>
      </p:sp>
      <p:sp>
        <p:nvSpPr>
          <p:cNvPr id="6" name="Header Placeholder 5">
            <a:extLst>
              <a:ext uri="{FF2B5EF4-FFF2-40B4-BE49-F238E27FC236}">
                <a16:creationId xmlns:a16="http://schemas.microsoft.com/office/drawing/2014/main" id="{26297487-FD89-4223-8CB9-9F738923D266}"/>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2291071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20</a:t>
            </a:fld>
            <a:endParaRPr lang="en-US" dirty="0"/>
          </a:p>
        </p:txBody>
      </p:sp>
      <p:sp>
        <p:nvSpPr>
          <p:cNvPr id="5" name="Header Placeholder 4">
            <a:extLst>
              <a:ext uri="{FF2B5EF4-FFF2-40B4-BE49-F238E27FC236}">
                <a16:creationId xmlns:a16="http://schemas.microsoft.com/office/drawing/2014/main" id="{C143006B-9521-475F-B053-AAC51B19C1C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209129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21</a:t>
            </a:fld>
            <a:endParaRPr lang="en-US" dirty="0"/>
          </a:p>
        </p:txBody>
      </p:sp>
      <p:sp>
        <p:nvSpPr>
          <p:cNvPr id="6" name="Header Placeholder 5">
            <a:extLst>
              <a:ext uri="{FF2B5EF4-FFF2-40B4-BE49-F238E27FC236}">
                <a16:creationId xmlns:a16="http://schemas.microsoft.com/office/drawing/2014/main" id="{D281BE78-D0D4-4BD2-98C3-75BE09C91C66}"/>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9515724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22</a:t>
            </a:fld>
            <a:endParaRPr lang="en-US" dirty="0"/>
          </a:p>
        </p:txBody>
      </p:sp>
      <p:sp>
        <p:nvSpPr>
          <p:cNvPr id="5" name="Header Placeholder 4">
            <a:extLst>
              <a:ext uri="{FF2B5EF4-FFF2-40B4-BE49-F238E27FC236}">
                <a16:creationId xmlns:a16="http://schemas.microsoft.com/office/drawing/2014/main" id="{3A7874FD-8986-481E-B310-78501459485E}"/>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4266246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23</a:t>
            </a:fld>
            <a:endParaRPr lang="en-US" dirty="0"/>
          </a:p>
        </p:txBody>
      </p:sp>
      <p:sp>
        <p:nvSpPr>
          <p:cNvPr id="6" name="Header Placeholder 5">
            <a:extLst>
              <a:ext uri="{FF2B5EF4-FFF2-40B4-BE49-F238E27FC236}">
                <a16:creationId xmlns:a16="http://schemas.microsoft.com/office/drawing/2014/main" id="{9C71C343-A5BD-4951-AA00-A7E249E59F1F}"/>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7922684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24</a:t>
            </a:fld>
            <a:endParaRPr lang="en-US" dirty="0"/>
          </a:p>
        </p:txBody>
      </p:sp>
      <p:sp>
        <p:nvSpPr>
          <p:cNvPr id="6" name="Header Placeholder 5">
            <a:extLst>
              <a:ext uri="{FF2B5EF4-FFF2-40B4-BE49-F238E27FC236}">
                <a16:creationId xmlns:a16="http://schemas.microsoft.com/office/drawing/2014/main" id="{BEDD20E8-DED8-42E6-ABE0-5EDB6C740A08}"/>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8608899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25</a:t>
            </a:fld>
            <a:endParaRPr lang="en-US" dirty="0"/>
          </a:p>
        </p:txBody>
      </p:sp>
      <p:sp>
        <p:nvSpPr>
          <p:cNvPr id="6" name="Header Placeholder 5">
            <a:extLst>
              <a:ext uri="{FF2B5EF4-FFF2-40B4-BE49-F238E27FC236}">
                <a16:creationId xmlns:a16="http://schemas.microsoft.com/office/drawing/2014/main" id="{26D10BA8-E298-4D5C-B8FE-F7FF257EE8AD}"/>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1524740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26</a:t>
            </a:fld>
            <a:endParaRPr lang="en-US" dirty="0"/>
          </a:p>
        </p:txBody>
      </p:sp>
      <p:sp>
        <p:nvSpPr>
          <p:cNvPr id="6" name="Header Placeholder 5">
            <a:extLst>
              <a:ext uri="{FF2B5EF4-FFF2-40B4-BE49-F238E27FC236}">
                <a16:creationId xmlns:a16="http://schemas.microsoft.com/office/drawing/2014/main" id="{8E8B04B6-F708-452F-826F-3AAE14021748}"/>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6482766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27</a:t>
            </a:fld>
            <a:endParaRPr lang="en-US" dirty="0"/>
          </a:p>
        </p:txBody>
      </p:sp>
      <p:sp>
        <p:nvSpPr>
          <p:cNvPr id="6" name="Header Placeholder 5">
            <a:extLst>
              <a:ext uri="{FF2B5EF4-FFF2-40B4-BE49-F238E27FC236}">
                <a16:creationId xmlns:a16="http://schemas.microsoft.com/office/drawing/2014/main" id="{089DC9C3-5F32-4375-AFC4-6C84D8AC7F81}"/>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5932766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5"/>
          </p:nvPr>
        </p:nvSpPr>
        <p:spPr/>
        <p:txBody>
          <a:bodyPr/>
          <a:lstStyle/>
          <a:p>
            <a:fld id="{BD59B61A-E277-49B8-9370-9EFB0204781F}" type="slidenum">
              <a:rPr lang="en-US" smtClean="0"/>
              <a:t>28</a:t>
            </a:fld>
            <a:endParaRPr lang="en-US" dirty="0"/>
          </a:p>
        </p:txBody>
      </p:sp>
      <p:sp>
        <p:nvSpPr>
          <p:cNvPr id="6" name="Header Placeholder 5">
            <a:extLst>
              <a:ext uri="{FF2B5EF4-FFF2-40B4-BE49-F238E27FC236}">
                <a16:creationId xmlns:a16="http://schemas.microsoft.com/office/drawing/2014/main" id="{8A83EA3D-75A8-4DBD-83CB-3D72A2FF688D}"/>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3864691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29</a:t>
            </a:fld>
            <a:endParaRPr lang="en-US" dirty="0"/>
          </a:p>
        </p:txBody>
      </p:sp>
      <p:sp>
        <p:nvSpPr>
          <p:cNvPr id="6" name="Header Placeholder 5">
            <a:extLst>
              <a:ext uri="{FF2B5EF4-FFF2-40B4-BE49-F238E27FC236}">
                <a16:creationId xmlns:a16="http://schemas.microsoft.com/office/drawing/2014/main" id="{0C51D1CA-1016-4B0E-8D71-C3DD5FDDBF83}"/>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003027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BD59B61A-E277-49B8-9370-9EFB0204781F}" type="slidenum">
              <a:rPr lang="en-US" smtClean="0"/>
              <a:t>3</a:t>
            </a:fld>
            <a:endParaRPr lang="en-US" dirty="0"/>
          </a:p>
        </p:txBody>
      </p:sp>
      <p:sp>
        <p:nvSpPr>
          <p:cNvPr id="6" name="Header Placeholder 5">
            <a:extLst>
              <a:ext uri="{FF2B5EF4-FFF2-40B4-BE49-F238E27FC236}">
                <a16:creationId xmlns:a16="http://schemas.microsoft.com/office/drawing/2014/main" id="{37475618-241C-4A2C-BE00-CE89B01EABD3}"/>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037298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30</a:t>
            </a:fld>
            <a:endParaRPr lang="en-US" dirty="0"/>
          </a:p>
        </p:txBody>
      </p:sp>
      <p:sp>
        <p:nvSpPr>
          <p:cNvPr id="6" name="Header Placeholder 5">
            <a:extLst>
              <a:ext uri="{FF2B5EF4-FFF2-40B4-BE49-F238E27FC236}">
                <a16:creationId xmlns:a16="http://schemas.microsoft.com/office/drawing/2014/main" id="{9D1BB3C8-98B6-49A3-9C2B-08CD97683A65}"/>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4063940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31</a:t>
            </a:fld>
            <a:endParaRPr lang="en-US" dirty="0"/>
          </a:p>
        </p:txBody>
      </p:sp>
      <p:sp>
        <p:nvSpPr>
          <p:cNvPr id="6" name="Header Placeholder 5">
            <a:extLst>
              <a:ext uri="{FF2B5EF4-FFF2-40B4-BE49-F238E27FC236}">
                <a16:creationId xmlns:a16="http://schemas.microsoft.com/office/drawing/2014/main" id="{C33213B1-54C2-4518-A0FE-9DE0AA406C99}"/>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1485796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32</a:t>
            </a:fld>
            <a:endParaRPr lang="en-US" dirty="0"/>
          </a:p>
        </p:txBody>
      </p:sp>
      <p:sp>
        <p:nvSpPr>
          <p:cNvPr id="6" name="Header Placeholder 5">
            <a:extLst>
              <a:ext uri="{FF2B5EF4-FFF2-40B4-BE49-F238E27FC236}">
                <a16:creationId xmlns:a16="http://schemas.microsoft.com/office/drawing/2014/main" id="{B6D90C6C-3FD3-4752-A618-76A76256AD52}"/>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451888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33</a:t>
            </a:fld>
            <a:endParaRPr lang="en-US" dirty="0"/>
          </a:p>
        </p:txBody>
      </p:sp>
      <p:sp>
        <p:nvSpPr>
          <p:cNvPr id="6" name="Header Placeholder 5">
            <a:extLst>
              <a:ext uri="{FF2B5EF4-FFF2-40B4-BE49-F238E27FC236}">
                <a16:creationId xmlns:a16="http://schemas.microsoft.com/office/drawing/2014/main" id="{FE5B43C1-4736-4289-BC1D-37DA4B75E324}"/>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6062335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34</a:t>
            </a:fld>
            <a:endParaRPr lang="en-US" dirty="0"/>
          </a:p>
        </p:txBody>
      </p:sp>
      <p:sp>
        <p:nvSpPr>
          <p:cNvPr id="6" name="Header Placeholder 5">
            <a:extLst>
              <a:ext uri="{FF2B5EF4-FFF2-40B4-BE49-F238E27FC236}">
                <a16:creationId xmlns:a16="http://schemas.microsoft.com/office/drawing/2014/main" id="{8DA19C8C-98E3-4FCD-A5A0-AA8220874782}"/>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3246205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BD59B61A-E277-49B8-9370-9EFB0204781F}" type="slidenum">
              <a:rPr lang="en-US" smtClean="0"/>
              <a:t>35</a:t>
            </a:fld>
            <a:endParaRPr lang="en-US" dirty="0"/>
          </a:p>
        </p:txBody>
      </p:sp>
      <p:sp>
        <p:nvSpPr>
          <p:cNvPr id="6" name="Header Placeholder 5">
            <a:extLst>
              <a:ext uri="{FF2B5EF4-FFF2-40B4-BE49-F238E27FC236}">
                <a16:creationId xmlns:a16="http://schemas.microsoft.com/office/drawing/2014/main" id="{C594D82F-F306-4A6B-BB3D-8D7B27555E4F}"/>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0372986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36</a:t>
            </a:fld>
            <a:endParaRPr lang="en-US" dirty="0"/>
          </a:p>
        </p:txBody>
      </p:sp>
      <p:sp>
        <p:nvSpPr>
          <p:cNvPr id="6" name="Header Placeholder 5">
            <a:extLst>
              <a:ext uri="{FF2B5EF4-FFF2-40B4-BE49-F238E27FC236}">
                <a16:creationId xmlns:a16="http://schemas.microsoft.com/office/drawing/2014/main" id="{B7830A2D-747C-4C26-9407-04379A21C051}"/>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0461295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5"/>
          </p:nvPr>
        </p:nvSpPr>
        <p:spPr/>
        <p:txBody>
          <a:bodyPr/>
          <a:lstStyle/>
          <a:p>
            <a:fld id="{BD59B61A-E277-49B8-9370-9EFB0204781F}" type="slidenum">
              <a:rPr lang="en-US" smtClean="0"/>
              <a:t>37</a:t>
            </a:fld>
            <a:endParaRPr lang="en-US" dirty="0"/>
          </a:p>
        </p:txBody>
      </p:sp>
      <p:sp>
        <p:nvSpPr>
          <p:cNvPr id="6" name="Header Placeholder 5">
            <a:extLst>
              <a:ext uri="{FF2B5EF4-FFF2-40B4-BE49-F238E27FC236}">
                <a16:creationId xmlns:a16="http://schemas.microsoft.com/office/drawing/2014/main" id="{C6874260-5AA8-4840-96E9-99EC67A27E3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4232447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38</a:t>
            </a:fld>
            <a:endParaRPr lang="en-US" dirty="0"/>
          </a:p>
        </p:txBody>
      </p:sp>
      <p:sp>
        <p:nvSpPr>
          <p:cNvPr id="6" name="Header Placeholder 5">
            <a:extLst>
              <a:ext uri="{FF2B5EF4-FFF2-40B4-BE49-F238E27FC236}">
                <a16:creationId xmlns:a16="http://schemas.microsoft.com/office/drawing/2014/main" id="{4FAC09C5-5361-4FD6-9AD8-DC2C98A28519}"/>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9305457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39</a:t>
            </a:fld>
            <a:endParaRPr lang="en-US" dirty="0"/>
          </a:p>
        </p:txBody>
      </p:sp>
      <p:sp>
        <p:nvSpPr>
          <p:cNvPr id="6" name="Header Placeholder 5">
            <a:extLst>
              <a:ext uri="{FF2B5EF4-FFF2-40B4-BE49-F238E27FC236}">
                <a16:creationId xmlns:a16="http://schemas.microsoft.com/office/drawing/2014/main" id="{AEDE35E3-4EE8-41C6-BFAE-0AE56ED92A6F}"/>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845640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4</a:t>
            </a:fld>
            <a:endParaRPr lang="en-US" dirty="0"/>
          </a:p>
        </p:txBody>
      </p:sp>
      <p:sp>
        <p:nvSpPr>
          <p:cNvPr id="6" name="Header Placeholder 5">
            <a:extLst>
              <a:ext uri="{FF2B5EF4-FFF2-40B4-BE49-F238E27FC236}">
                <a16:creationId xmlns:a16="http://schemas.microsoft.com/office/drawing/2014/main" id="{18FCEF8F-53FE-465A-A7E2-D1E4F34D409C}"/>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9041398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40</a:t>
            </a:fld>
            <a:endParaRPr lang="en-US" dirty="0"/>
          </a:p>
        </p:txBody>
      </p:sp>
      <p:sp>
        <p:nvSpPr>
          <p:cNvPr id="6" name="Header Placeholder 5">
            <a:extLst>
              <a:ext uri="{FF2B5EF4-FFF2-40B4-BE49-F238E27FC236}">
                <a16:creationId xmlns:a16="http://schemas.microsoft.com/office/drawing/2014/main" id="{9BD0B5F7-BBD0-4B61-BB0D-3BDDF462B8C8}"/>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8396605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5"/>
          </p:nvPr>
        </p:nvSpPr>
        <p:spPr/>
        <p:txBody>
          <a:bodyPr/>
          <a:lstStyle/>
          <a:p>
            <a:fld id="{BD59B61A-E277-49B8-9370-9EFB0204781F}" type="slidenum">
              <a:rPr lang="en-US" smtClean="0"/>
              <a:t>41</a:t>
            </a:fld>
            <a:endParaRPr lang="en-US" dirty="0"/>
          </a:p>
        </p:txBody>
      </p:sp>
      <p:sp>
        <p:nvSpPr>
          <p:cNvPr id="6" name="Header Placeholder 5">
            <a:extLst>
              <a:ext uri="{FF2B5EF4-FFF2-40B4-BE49-F238E27FC236}">
                <a16:creationId xmlns:a16="http://schemas.microsoft.com/office/drawing/2014/main" id="{8B8E3F14-3C8C-4C50-B915-6514E01E8D5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7981103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42</a:t>
            </a:fld>
            <a:endParaRPr lang="en-US" dirty="0"/>
          </a:p>
        </p:txBody>
      </p:sp>
      <p:sp>
        <p:nvSpPr>
          <p:cNvPr id="6" name="Header Placeholder 5">
            <a:extLst>
              <a:ext uri="{FF2B5EF4-FFF2-40B4-BE49-F238E27FC236}">
                <a16:creationId xmlns:a16="http://schemas.microsoft.com/office/drawing/2014/main" id="{7211A9D3-1B59-44B2-81C3-51062955CE5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2079978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43</a:t>
            </a:fld>
            <a:endParaRPr lang="en-US" dirty="0"/>
          </a:p>
        </p:txBody>
      </p:sp>
      <p:sp>
        <p:nvSpPr>
          <p:cNvPr id="6" name="Header Placeholder 5">
            <a:extLst>
              <a:ext uri="{FF2B5EF4-FFF2-40B4-BE49-F238E27FC236}">
                <a16:creationId xmlns:a16="http://schemas.microsoft.com/office/drawing/2014/main" id="{028CA6FD-4926-433D-A186-D65D415ADAAF}"/>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5764961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44</a:t>
            </a:fld>
            <a:endParaRPr lang="en-US" dirty="0"/>
          </a:p>
        </p:txBody>
      </p:sp>
      <p:sp>
        <p:nvSpPr>
          <p:cNvPr id="6" name="Header Placeholder 5">
            <a:extLst>
              <a:ext uri="{FF2B5EF4-FFF2-40B4-BE49-F238E27FC236}">
                <a16:creationId xmlns:a16="http://schemas.microsoft.com/office/drawing/2014/main" id="{1E9E03B9-B387-42FD-8686-FF99C314456C}"/>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6477734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5"/>
          </p:nvPr>
        </p:nvSpPr>
        <p:spPr/>
        <p:txBody>
          <a:bodyPr/>
          <a:lstStyle/>
          <a:p>
            <a:fld id="{BD59B61A-E277-49B8-9370-9EFB0204781F}" type="slidenum">
              <a:rPr lang="en-US" smtClean="0"/>
              <a:t>45</a:t>
            </a:fld>
            <a:endParaRPr lang="en-US" dirty="0"/>
          </a:p>
        </p:txBody>
      </p:sp>
      <p:sp>
        <p:nvSpPr>
          <p:cNvPr id="6" name="Header Placeholder 5">
            <a:extLst>
              <a:ext uri="{FF2B5EF4-FFF2-40B4-BE49-F238E27FC236}">
                <a16:creationId xmlns:a16="http://schemas.microsoft.com/office/drawing/2014/main" id="{A623DEFA-C70D-4D71-8961-3C0DA9017363}"/>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55024556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46</a:t>
            </a:fld>
            <a:endParaRPr lang="en-US" dirty="0"/>
          </a:p>
        </p:txBody>
      </p:sp>
      <p:sp>
        <p:nvSpPr>
          <p:cNvPr id="6" name="Header Placeholder 5">
            <a:extLst>
              <a:ext uri="{FF2B5EF4-FFF2-40B4-BE49-F238E27FC236}">
                <a16:creationId xmlns:a16="http://schemas.microsoft.com/office/drawing/2014/main" id="{1035A44E-4172-4F02-BDA1-60AF28B9FC0C}"/>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08084809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47</a:t>
            </a:fld>
            <a:endParaRPr lang="en-US" dirty="0"/>
          </a:p>
        </p:txBody>
      </p:sp>
      <p:sp>
        <p:nvSpPr>
          <p:cNvPr id="6" name="Header Placeholder 5">
            <a:extLst>
              <a:ext uri="{FF2B5EF4-FFF2-40B4-BE49-F238E27FC236}">
                <a16:creationId xmlns:a16="http://schemas.microsoft.com/office/drawing/2014/main" id="{791DC049-AB65-4E99-93A8-1E0A7424492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818733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5"/>
          </p:nvPr>
        </p:nvSpPr>
        <p:spPr/>
        <p:txBody>
          <a:bodyPr/>
          <a:lstStyle/>
          <a:p>
            <a:fld id="{BD59B61A-E277-49B8-9370-9EFB0204781F}" type="slidenum">
              <a:rPr lang="en-US" smtClean="0"/>
              <a:t>48</a:t>
            </a:fld>
            <a:endParaRPr lang="en-US" dirty="0"/>
          </a:p>
        </p:txBody>
      </p:sp>
      <p:sp>
        <p:nvSpPr>
          <p:cNvPr id="6" name="Header Placeholder 5">
            <a:extLst>
              <a:ext uri="{FF2B5EF4-FFF2-40B4-BE49-F238E27FC236}">
                <a16:creationId xmlns:a16="http://schemas.microsoft.com/office/drawing/2014/main" id="{7B5FC5F5-4D9C-4CB5-8469-4B55E88B065F}"/>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3621609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5</a:t>
            </a:fld>
            <a:endParaRPr lang="en-US" dirty="0"/>
          </a:p>
        </p:txBody>
      </p:sp>
      <p:sp>
        <p:nvSpPr>
          <p:cNvPr id="5" name="Header Placeholder 4">
            <a:extLst>
              <a:ext uri="{FF2B5EF4-FFF2-40B4-BE49-F238E27FC236}">
                <a16:creationId xmlns:a16="http://schemas.microsoft.com/office/drawing/2014/main" id="{4EBD1BFF-87E6-4BDC-AF41-C2859BC3A138}"/>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272813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6</a:t>
            </a:fld>
            <a:endParaRPr lang="en-US" dirty="0"/>
          </a:p>
        </p:txBody>
      </p:sp>
      <p:sp>
        <p:nvSpPr>
          <p:cNvPr id="5" name="Header Placeholder 4">
            <a:extLst>
              <a:ext uri="{FF2B5EF4-FFF2-40B4-BE49-F238E27FC236}">
                <a16:creationId xmlns:a16="http://schemas.microsoft.com/office/drawing/2014/main" id="{39B7140F-018E-474B-9053-610C1106E041}"/>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342339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7</a:t>
            </a:fld>
            <a:endParaRPr lang="en-US" dirty="0"/>
          </a:p>
        </p:txBody>
      </p:sp>
      <p:sp>
        <p:nvSpPr>
          <p:cNvPr id="5" name="Header Placeholder 4">
            <a:extLst>
              <a:ext uri="{FF2B5EF4-FFF2-40B4-BE49-F238E27FC236}">
                <a16:creationId xmlns:a16="http://schemas.microsoft.com/office/drawing/2014/main" id="{7BD8EC2D-5A23-4B99-B60E-5BB6A057B0DB}"/>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1053835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8</a:t>
            </a:fld>
            <a:endParaRPr lang="en-US" dirty="0"/>
          </a:p>
        </p:txBody>
      </p:sp>
      <p:sp>
        <p:nvSpPr>
          <p:cNvPr id="5" name="Header Placeholder 4">
            <a:extLst>
              <a:ext uri="{FF2B5EF4-FFF2-40B4-BE49-F238E27FC236}">
                <a16:creationId xmlns:a16="http://schemas.microsoft.com/office/drawing/2014/main" id="{443A6784-D502-4E0E-98EB-B3BFD1ED93F1}"/>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417762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46113"/>
            <a:ext cx="4216400" cy="31623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C4E2D-5745-4A31-A0BE-E1864D9F5ED8}" type="slidenum">
              <a:rPr lang="en-US" smtClean="0"/>
              <a:t>9</a:t>
            </a:fld>
            <a:endParaRPr lang="en-US" dirty="0"/>
          </a:p>
        </p:txBody>
      </p:sp>
      <p:sp>
        <p:nvSpPr>
          <p:cNvPr id="5" name="Header Placeholder 4">
            <a:extLst>
              <a:ext uri="{FF2B5EF4-FFF2-40B4-BE49-F238E27FC236}">
                <a16:creationId xmlns:a16="http://schemas.microsoft.com/office/drawing/2014/main" id="{C60B5CC6-20E8-4C55-881A-9E01A307DE8D}"/>
              </a:ext>
            </a:extLst>
          </p:cNvPr>
          <p:cNvSpPr>
            <a:spLocks noGrp="1"/>
          </p:cNvSpPr>
          <p:nvPr>
            <p:ph type="hdr" sz="quarter"/>
          </p:nvPr>
        </p:nvSpPr>
        <p:spPr/>
        <p:txBody>
          <a:bodyPr/>
          <a:lstStyle/>
          <a:p>
            <a:r>
              <a:rPr lang="en-US"/>
              <a:t>Federal Wealth Transfer Taxation</a:t>
            </a:r>
          </a:p>
        </p:txBody>
      </p:sp>
    </p:spTree>
    <p:extLst>
      <p:ext uri="{BB962C8B-B14F-4D97-AF65-F5344CB8AC3E}">
        <p14:creationId xmlns:p14="http://schemas.microsoft.com/office/powerpoint/2010/main" val="207401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E3D6B40C-18D8-4F1E-A6BF-DF29EB035942}" type="datetime1">
              <a:rPr lang="en-US" smtClean="0"/>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A0423C-A16E-4CA2-A4BB-B00BBB1A263E}"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D845AD-7C0C-4DF2-B3C7-215A8616C224}" type="datetime1">
              <a:rPr lang="en-US" smtClean="0"/>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A0423C-A16E-4CA2-A4BB-B00BBB1A263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95F46B-D687-4CF0-8822-709E1FFCA91C}" type="datetime1">
              <a:rPr lang="en-US" smtClean="0"/>
              <a:t>2/26/2024</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43A0423C-A16E-4CA2-A4BB-B00BBB1A263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5C60D945-97AD-49DF-A20E-5420E169D734}" type="datetime1">
              <a:rPr lang="en-US" smtClean="0">
                <a:solidFill>
                  <a:prstClr val="white">
                    <a:tint val="95000"/>
                  </a:prstClr>
                </a:solidFill>
              </a:rPr>
              <a:t>2/26/2024</a:t>
            </a:fld>
            <a:endParaRPr lang="en-US" dirty="0">
              <a:solidFill>
                <a:prstClr val="white">
                  <a:tint val="9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95000"/>
                </a:prstClr>
              </a:solidFill>
            </a:endParaRPr>
          </a:p>
        </p:txBody>
      </p:sp>
      <p:sp>
        <p:nvSpPr>
          <p:cNvPr id="6" name="Slide Number Placeholder 5"/>
          <p:cNvSpPr>
            <a:spLocks noGrp="1"/>
          </p:cNvSpPr>
          <p:nvPr>
            <p:ph type="sldNum" sz="quarter" idx="12"/>
          </p:nvPr>
        </p:nvSpPr>
        <p:spPr/>
        <p:txBody>
          <a:bodyPr/>
          <a:lstStyle/>
          <a:p>
            <a:fld id="{7D989C6C-3C0B-4B21-98BA-68C5A765C3D7}" type="slidenum">
              <a:rPr lang="en-US" smtClean="0">
                <a:solidFill>
                  <a:prstClr val="white">
                    <a:tint val="95000"/>
                  </a:prstClr>
                </a:solidFill>
              </a:rPr>
              <a:pPr/>
              <a:t>‹#›</a:t>
            </a:fld>
            <a:endParaRPr lang="en-US" dirty="0">
              <a:solidFill>
                <a:prstClr val="white">
                  <a:tint val="95000"/>
                </a:prstClr>
              </a:solidFill>
            </a:endParaRP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1722914124"/>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815ACF9-6075-4F6C-A889-21FB0E947085}" type="datetime1">
              <a:rPr lang="en-US" smtClean="0">
                <a:solidFill>
                  <a:prstClr val="black">
                    <a:tint val="95000"/>
                  </a:prstClr>
                </a:solidFill>
              </a:rPr>
              <a:t>2/26/2024</a:t>
            </a:fld>
            <a:endParaRPr lang="en-US" dirty="0">
              <a:solidFill>
                <a:prstClr val="black">
                  <a:tint val="9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95000"/>
                </a:prstClr>
              </a:solidFill>
            </a:endParaRPr>
          </a:p>
        </p:txBody>
      </p:sp>
      <p:sp>
        <p:nvSpPr>
          <p:cNvPr id="6" name="Slide Number Placeholder 5"/>
          <p:cNvSpPr>
            <a:spLocks noGrp="1"/>
          </p:cNvSpPr>
          <p:nvPr>
            <p:ph type="sldNum" sz="quarter" idx="12"/>
          </p:nvPr>
        </p:nvSpPr>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4009386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4CE9FB1-70DD-45B6-B368-5FBD0661A7DD}" type="datetime1">
              <a:rPr lang="en-US" smtClean="0">
                <a:solidFill>
                  <a:prstClr val="white">
                    <a:tint val="95000"/>
                  </a:prstClr>
                </a:solidFill>
              </a:rPr>
              <a:t>2/26/2024</a:t>
            </a:fld>
            <a:endParaRPr lang="en-US" dirty="0">
              <a:solidFill>
                <a:prstClr val="white">
                  <a:tint val="9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95000"/>
                </a:prstClr>
              </a:solidFill>
            </a:endParaRPr>
          </a:p>
        </p:txBody>
      </p:sp>
      <p:sp>
        <p:nvSpPr>
          <p:cNvPr id="6" name="Slide Number Placeholder 5"/>
          <p:cNvSpPr>
            <a:spLocks noGrp="1"/>
          </p:cNvSpPr>
          <p:nvPr>
            <p:ph type="sldNum" sz="quarter" idx="12"/>
          </p:nvPr>
        </p:nvSpPr>
        <p:spPr/>
        <p:txBody>
          <a:bodyPr/>
          <a:lstStyle/>
          <a:p>
            <a:fld id="{7D989C6C-3C0B-4B21-98BA-68C5A765C3D7}" type="slidenum">
              <a:rPr lang="en-US" smtClean="0">
                <a:solidFill>
                  <a:prstClr val="white">
                    <a:tint val="95000"/>
                  </a:prstClr>
                </a:solidFill>
              </a:rPr>
              <a:pPr/>
              <a:t>‹#›</a:t>
            </a:fld>
            <a:endParaRPr lang="en-US" dirty="0">
              <a:solidFill>
                <a:prstClr val="white">
                  <a:tint val="95000"/>
                </a:prstClr>
              </a:solidFill>
            </a:endParaRPr>
          </a:p>
        </p:txBody>
      </p:sp>
    </p:spTree>
    <p:extLst>
      <p:ext uri="{BB962C8B-B14F-4D97-AF65-F5344CB8AC3E}">
        <p14:creationId xmlns:p14="http://schemas.microsoft.com/office/powerpoint/2010/main" val="3341926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6A08A8-2A7C-409A-8AC2-7A430F108945}" type="datetime1">
              <a:rPr lang="en-US" smtClean="0">
                <a:solidFill>
                  <a:prstClr val="black">
                    <a:tint val="95000"/>
                  </a:prstClr>
                </a:solidFill>
              </a:rPr>
              <a:t>2/26/2024</a:t>
            </a:fld>
            <a:endParaRPr lang="en-US" dirty="0">
              <a:solidFill>
                <a:prstClr val="black">
                  <a:tint val="9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95000"/>
                </a:prstClr>
              </a:solidFill>
            </a:endParaRPr>
          </a:p>
        </p:txBody>
      </p:sp>
      <p:sp>
        <p:nvSpPr>
          <p:cNvPr id="7" name="Slide Number Placeholder 6"/>
          <p:cNvSpPr>
            <a:spLocks noGrp="1"/>
          </p:cNvSpPr>
          <p:nvPr>
            <p:ph type="sldNum" sz="quarter" idx="12"/>
          </p:nvPr>
        </p:nvSpPr>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4168361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2A142AF-EDF5-4F45-A7DA-979C6E87541C}" type="datetime1">
              <a:rPr lang="en-US" smtClean="0">
                <a:solidFill>
                  <a:prstClr val="black">
                    <a:tint val="95000"/>
                  </a:prstClr>
                </a:solidFill>
              </a:rPr>
              <a:t>2/26/2024</a:t>
            </a:fld>
            <a:endParaRPr lang="en-US" dirty="0">
              <a:solidFill>
                <a:prstClr val="black">
                  <a:tint val="9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95000"/>
                </a:prstClr>
              </a:solidFill>
            </a:endParaRPr>
          </a:p>
        </p:txBody>
      </p:sp>
      <p:sp>
        <p:nvSpPr>
          <p:cNvPr id="9" name="Slide Number Placeholder 8"/>
          <p:cNvSpPr>
            <a:spLocks noGrp="1"/>
          </p:cNvSpPr>
          <p:nvPr>
            <p:ph type="sldNum" sz="quarter" idx="12"/>
          </p:nvPr>
        </p:nvSpPr>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519971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E035A2B-AA75-4614-A6C8-A13F95553DA7}" type="datetime1">
              <a:rPr lang="en-US" smtClean="0">
                <a:solidFill>
                  <a:prstClr val="black">
                    <a:tint val="95000"/>
                  </a:prstClr>
                </a:solidFill>
              </a:rPr>
              <a:t>2/26/2024</a:t>
            </a:fld>
            <a:endParaRPr lang="en-US" dirty="0">
              <a:solidFill>
                <a:prstClr val="black">
                  <a:tint val="9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95000"/>
                </a:prstClr>
              </a:solidFill>
            </a:endParaRPr>
          </a:p>
        </p:txBody>
      </p:sp>
      <p:sp>
        <p:nvSpPr>
          <p:cNvPr id="5" name="Slide Number Placeholder 4"/>
          <p:cNvSpPr>
            <a:spLocks noGrp="1"/>
          </p:cNvSpPr>
          <p:nvPr>
            <p:ph type="sldNum" sz="quarter" idx="12"/>
          </p:nvPr>
        </p:nvSpPr>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3258448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A4B39-9B68-4A55-BEF6-34419019492E}" type="datetime1">
              <a:rPr lang="en-US" smtClean="0">
                <a:solidFill>
                  <a:prstClr val="black">
                    <a:tint val="95000"/>
                  </a:prstClr>
                </a:solidFill>
              </a:rPr>
              <a:t>2/26/2024</a:t>
            </a:fld>
            <a:endParaRPr lang="en-US" dirty="0">
              <a:solidFill>
                <a:prstClr val="black">
                  <a:tint val="9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95000"/>
                </a:prstClr>
              </a:solidFill>
            </a:endParaRPr>
          </a:p>
        </p:txBody>
      </p:sp>
      <p:sp>
        <p:nvSpPr>
          <p:cNvPr id="4" name="Slide Number Placeholder 3"/>
          <p:cNvSpPr>
            <a:spLocks noGrp="1"/>
          </p:cNvSpPr>
          <p:nvPr>
            <p:ph type="sldNum" sz="quarter" idx="12"/>
          </p:nvPr>
        </p:nvSpPr>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362463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D206C75-3033-4427-8484-D8628C79EB73}" type="datetime1">
              <a:rPr lang="en-US" smtClean="0">
                <a:solidFill>
                  <a:prstClr val="black">
                    <a:tint val="95000"/>
                  </a:prstClr>
                </a:solidFill>
              </a:rPr>
              <a:t>2/26/2024</a:t>
            </a:fld>
            <a:endParaRPr lang="en-US" dirty="0">
              <a:solidFill>
                <a:prstClr val="black">
                  <a:tint val="9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95000"/>
                </a:prstClr>
              </a:solidFill>
            </a:endParaRPr>
          </a:p>
        </p:txBody>
      </p:sp>
      <p:sp>
        <p:nvSpPr>
          <p:cNvPr id="7" name="Slide Number Placeholder 6"/>
          <p:cNvSpPr>
            <a:spLocks noGrp="1"/>
          </p:cNvSpPr>
          <p:nvPr>
            <p:ph type="sldNum" sz="quarter" idx="12"/>
          </p:nvPr>
        </p:nvSpPr>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0371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02689A-F9E0-4F21-A6A5-AFC17D681D7F}" type="datetime1">
              <a:rPr lang="en-US" smtClean="0"/>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A0423C-A16E-4CA2-A4BB-B00BBB1A263E}"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58D40A5B-6176-4478-BA3A-F72F76D854A4}" type="datetime1">
              <a:rPr lang="en-US" smtClean="0">
                <a:solidFill>
                  <a:prstClr val="black">
                    <a:tint val="95000"/>
                  </a:prstClr>
                </a:solidFill>
              </a:rPr>
              <a:t>2/26/2024</a:t>
            </a:fld>
            <a:endParaRPr lang="en-US" dirty="0">
              <a:solidFill>
                <a:prstClr val="black">
                  <a:tint val="95000"/>
                </a:prstClr>
              </a:solidFill>
            </a:endParaRP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solidFill>
                <a:prstClr val="white">
                  <a:shade val="50000"/>
                </a:prstClr>
              </a:solidFill>
            </a:endParaRPr>
          </a:p>
        </p:txBody>
      </p:sp>
      <p:sp>
        <p:nvSpPr>
          <p:cNvPr id="7" name="Slide Number Placeholder 6"/>
          <p:cNvSpPr>
            <a:spLocks noGrp="1"/>
          </p:cNvSpPr>
          <p:nvPr>
            <p:ph type="sldNum" sz="quarter" idx="12"/>
          </p:nvPr>
        </p:nvSpPr>
        <p:spPr>
          <a:xfrm>
            <a:off x="8339328" y="1170432"/>
            <a:ext cx="733864" cy="201168"/>
          </a:xfrm>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16169959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7E0C82-82D3-4730-A647-DE8E7C161D14}" type="datetime1">
              <a:rPr lang="en-US" smtClean="0">
                <a:solidFill>
                  <a:prstClr val="black">
                    <a:tint val="95000"/>
                  </a:prstClr>
                </a:solidFill>
              </a:rPr>
              <a:t>2/26/2024</a:t>
            </a:fld>
            <a:endParaRPr lang="en-US" dirty="0">
              <a:solidFill>
                <a:prstClr val="black">
                  <a:tint val="9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95000"/>
                </a:prstClr>
              </a:solidFill>
            </a:endParaRPr>
          </a:p>
        </p:txBody>
      </p:sp>
      <p:sp>
        <p:nvSpPr>
          <p:cNvPr id="6" name="Slide Number Placeholder 5"/>
          <p:cNvSpPr>
            <a:spLocks noGrp="1"/>
          </p:cNvSpPr>
          <p:nvPr>
            <p:ph type="sldNum" sz="quarter" idx="12"/>
          </p:nvPr>
        </p:nvSpPr>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7983152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95E963-A135-489C-92BC-6A878B316097}" type="datetime1">
              <a:rPr lang="en-US" smtClean="0">
                <a:solidFill>
                  <a:prstClr val="black">
                    <a:tint val="95000"/>
                  </a:prstClr>
                </a:solidFill>
              </a:rPr>
              <a:t>2/26/2024</a:t>
            </a:fld>
            <a:endParaRPr lang="en-US" dirty="0">
              <a:solidFill>
                <a:prstClr val="black">
                  <a:tint val="95000"/>
                </a:prstClr>
              </a:solidFill>
            </a:endParaRPr>
          </a:p>
        </p:txBody>
      </p:sp>
      <p:sp>
        <p:nvSpPr>
          <p:cNvPr id="5" name="Footer Placeholder 4"/>
          <p:cNvSpPr>
            <a:spLocks noGrp="1"/>
          </p:cNvSpPr>
          <p:nvPr>
            <p:ph type="ftr" sz="quarter" idx="11"/>
          </p:nvPr>
        </p:nvSpPr>
        <p:spPr>
          <a:xfrm>
            <a:off x="2640597" y="6377459"/>
            <a:ext cx="3836404" cy="365125"/>
          </a:xfrm>
        </p:spPr>
        <p:txBody>
          <a:bodyPr/>
          <a:lstStyle/>
          <a:p>
            <a:endParaRPr lang="en-US" dirty="0">
              <a:solidFill>
                <a:prstClr val="black">
                  <a:tint val="95000"/>
                </a:prstClr>
              </a:solidFill>
            </a:endParaRPr>
          </a:p>
        </p:txBody>
      </p:sp>
      <p:sp>
        <p:nvSpPr>
          <p:cNvPr id="6" name="Slide Number Placeholder 5"/>
          <p:cNvSpPr>
            <a:spLocks noGrp="1"/>
          </p:cNvSpPr>
          <p:nvPr>
            <p:ph type="sldNum" sz="quarter" idx="12"/>
          </p:nvPr>
        </p:nvSpPr>
        <p:spPr/>
        <p:txBody>
          <a:bodyPr/>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415786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7449B31-5C18-4E36-A228-4C8229F5ED66}" type="datetime1">
              <a:rPr lang="en-US" smtClean="0"/>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A0423C-A16E-4CA2-A4BB-B00BBB1A263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91484B9-1203-4BC2-950F-ECBB40C9B713}" type="datetime1">
              <a:rPr lang="en-US" smtClean="0"/>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A0423C-A16E-4CA2-A4BB-B00BBB1A263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9A91497-7F00-428E-A491-FBC49CB3BD90}" type="datetime1">
              <a:rPr lang="en-US" smtClean="0"/>
              <a:t>2/26/2024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A0423C-A16E-4CA2-A4BB-B00BBB1A263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4ABE3E4-37D5-4D82-8571-9FB56475B55E}" type="datetime1">
              <a:rPr lang="en-US" smtClean="0"/>
              <a:t>2/26/2024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A0423C-A16E-4CA2-A4BB-B00BBB1A263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3A380D-6422-4FFA-82EE-D09CA32B2CC5}" type="datetime1">
              <a:rPr lang="en-US" smtClean="0"/>
              <a:t>2/26/2024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A0423C-A16E-4CA2-A4BB-B00BBB1A263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9C740CA-571D-43EC-8AD4-94231D346764}" type="datetime1">
              <a:rPr lang="en-US" smtClean="0"/>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A0423C-A16E-4CA2-A4BB-B00BBB1A263E}"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9CFDEA2-ED59-4B51-A81F-D00715468B08}" type="datetime1">
              <a:rPr lang="en-US" smtClean="0"/>
              <a:t>2/26/2024</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43A0423C-A16E-4CA2-A4BB-B00BBB1A263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4B52A41-209C-4FA7-AFB6-56E19C720810}" type="datetime1">
              <a:rPr lang="en-US" smtClean="0"/>
              <a:t>2/26/2024</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3A0423C-A16E-4CA2-A4BB-B00BBB1A263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EA91BB7-BE9A-4874-BB68-9BC276B029DE}" type="datetime1">
              <a:rPr lang="en-US" smtClean="0">
                <a:solidFill>
                  <a:prstClr val="black">
                    <a:tint val="95000"/>
                  </a:prstClr>
                </a:solidFill>
              </a:rPr>
              <a:t>2/26/2024</a:t>
            </a:fld>
            <a:endParaRPr lang="en-US" dirty="0">
              <a:solidFill>
                <a:prstClr val="black">
                  <a:tint val="95000"/>
                </a:prstClr>
              </a:solidFill>
            </a:endParaRP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solidFill>
                <a:prstClr val="black">
                  <a:tint val="95000"/>
                </a:prstClr>
              </a:solidFill>
            </a:endParaRP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D989C6C-3C0B-4B21-98BA-68C5A765C3D7}" type="slidenum">
              <a:rPr lang="en-US" smtClean="0">
                <a:solidFill>
                  <a:prstClr val="black">
                    <a:tint val="95000"/>
                  </a:prstClr>
                </a:solidFill>
              </a:rPr>
              <a:pPr/>
              <a:t>‹#›</a:t>
            </a:fld>
            <a:endParaRPr lang="en-US" dirty="0">
              <a:solidFill>
                <a:prstClr val="black">
                  <a:tint val="95000"/>
                </a:prstClr>
              </a:solidFill>
            </a:endParaRPr>
          </a:p>
        </p:txBody>
      </p:sp>
    </p:spTree>
    <p:extLst>
      <p:ext uri="{BB962C8B-B14F-4D97-AF65-F5344CB8AC3E}">
        <p14:creationId xmlns:p14="http://schemas.microsoft.com/office/powerpoint/2010/main" val="1553607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0504" y="1022415"/>
            <a:ext cx="8403131" cy="2924746"/>
          </a:xfrm>
        </p:spPr>
        <p:txBody>
          <a:bodyPr>
            <a:noAutofit/>
          </a:bodyPr>
          <a:lstStyle/>
          <a:p>
            <a:pPr algn="ctr"/>
            <a:r>
              <a:rPr lang="en-US" sz="5400" cap="small" dirty="0"/>
              <a:t>Federal Wealth</a:t>
            </a:r>
            <a:br>
              <a:rPr lang="en-US" sz="5400" cap="small" dirty="0"/>
            </a:br>
            <a:r>
              <a:rPr lang="en-US" sz="5400" cap="small" dirty="0"/>
              <a:t>Transfer Taxation</a:t>
            </a:r>
            <a:br>
              <a:rPr lang="en-US" sz="5400" cap="small" dirty="0"/>
            </a:br>
            <a:br>
              <a:rPr lang="en-US" sz="5400" cap="small" dirty="0"/>
            </a:br>
            <a:br>
              <a:rPr lang="en-US" sz="2800" cap="small" dirty="0"/>
            </a:br>
            <a:br>
              <a:rPr lang="en-US" sz="2800" cap="small" dirty="0"/>
            </a:br>
            <a:endParaRPr lang="en-US" sz="28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D989C6C-3C0B-4B21-98BA-68C5A765C3D7}" type="slidenum">
              <a:rPr kumimoji="0" lang="en-US" sz="1200" b="0" i="0" u="none" strike="noStrike" kern="1200" cap="none" spc="0" normalizeH="0" baseline="0" noProof="0" smtClean="0">
                <a:ln>
                  <a:noFill/>
                </a:ln>
                <a:solidFill>
                  <a:prstClr val="white">
                    <a:tint val="95000"/>
                  </a:prstClr>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white">
                  <a:tint val="95000"/>
                </a:prstClr>
              </a:solidFill>
              <a:effectLst/>
              <a:uLnTx/>
              <a:uFillTx/>
              <a:latin typeface="Corbel"/>
              <a:ea typeface="+mn-ea"/>
              <a:cs typeface="+mn-cs"/>
            </a:endParaRPr>
          </a:p>
        </p:txBody>
      </p:sp>
    </p:spTree>
    <p:extLst>
      <p:ext uri="{BB962C8B-B14F-4D97-AF65-F5344CB8AC3E}">
        <p14:creationId xmlns:p14="http://schemas.microsoft.com/office/powerpoint/2010/main" val="4028886234"/>
      </p:ext>
    </p:extLst>
  </p:cSld>
  <p:clrMapOvr>
    <a:masterClrMapping/>
  </p:clrMapOvr>
  <mc:AlternateContent xmlns:mc="http://schemas.openxmlformats.org/markup-compatibility/2006" xmlns:p14="http://schemas.microsoft.com/office/powerpoint/2010/main">
    <mc:Choice Requires="p14">
      <p:transition spd="slow" p14:dur="2000" advTm="7620"/>
    </mc:Choice>
    <mc:Fallback xmlns="">
      <p:transition spd="slow" advTm="762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Trust</a:t>
            </a:r>
          </a:p>
        </p:txBody>
      </p:sp>
      <p:sp>
        <p:nvSpPr>
          <p:cNvPr id="3" name="Content Placeholder 2"/>
          <p:cNvSpPr>
            <a:spLocks noGrp="1"/>
          </p:cNvSpPr>
          <p:nvPr>
            <p:ph idx="1"/>
          </p:nvPr>
        </p:nvSpPr>
        <p:spPr/>
        <p:txBody>
          <a:bodyPr/>
          <a:lstStyle/>
          <a:p>
            <a:r>
              <a:rPr lang="en-US" b="1" dirty="0"/>
              <a:t>Donor creates a trust for Donee by transferring a $50,000 certificate of deposit to the trust.</a:t>
            </a:r>
          </a:p>
        </p:txBody>
      </p:sp>
      <p:pic>
        <p:nvPicPr>
          <p:cNvPr id="7170" name="Picture 2" descr="http://t0.gstatic.com/images?q=tbn:ANd9GcQOkB18cnV1CdWBBQKhXitoS-X90jxWEwHi9LvTrW-pogC0qN2-6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505200"/>
            <a:ext cx="5286375" cy="2989381"/>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578D0997-CAB5-4F72-890E-42554AECA535}"/>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10</a:t>
            </a:fld>
            <a:endParaRPr lang="en-US" dirty="0">
              <a:solidFill>
                <a:prstClr val="black">
                  <a:tint val="95000"/>
                </a:prstClr>
              </a:solidFill>
            </a:endParaRPr>
          </a:p>
        </p:txBody>
      </p:sp>
    </p:spTree>
    <p:extLst>
      <p:ext uri="{BB962C8B-B14F-4D97-AF65-F5344CB8AC3E}">
        <p14:creationId xmlns:p14="http://schemas.microsoft.com/office/powerpoint/2010/main" val="3400703439"/>
      </p:ext>
    </p:extLst>
  </p:cSld>
  <p:clrMapOvr>
    <a:masterClrMapping/>
  </p:clrMapOvr>
  <mc:AlternateContent xmlns:mc="http://schemas.openxmlformats.org/markup-compatibility/2006" xmlns:p14="http://schemas.microsoft.com/office/powerpoint/2010/main">
    <mc:Choice Requires="p14">
      <p:transition spd="slow" p14:dur="2000" advTm="51371"/>
    </mc:Choice>
    <mc:Fallback xmlns="">
      <p:transition spd="slow" advTm="5137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 below market value sales to family members</a:t>
            </a:r>
          </a:p>
        </p:txBody>
      </p:sp>
      <p:sp>
        <p:nvSpPr>
          <p:cNvPr id="3" name="Content Placeholder 2"/>
          <p:cNvSpPr>
            <a:spLocks noGrp="1"/>
          </p:cNvSpPr>
          <p:nvPr>
            <p:ph idx="1"/>
          </p:nvPr>
        </p:nvSpPr>
        <p:spPr/>
        <p:txBody>
          <a:bodyPr/>
          <a:lstStyle/>
          <a:p>
            <a:r>
              <a:rPr lang="en-US" b="1" dirty="0"/>
              <a:t>Seller owned two parcels of property each with a FMV of $200,000</a:t>
            </a:r>
          </a:p>
          <a:p>
            <a:pPr lvl="1"/>
            <a:r>
              <a:rPr lang="en-US" b="1" dirty="0"/>
              <a:t>Seller sold Parcel A to Son for $50,000.</a:t>
            </a:r>
          </a:p>
          <a:p>
            <a:pPr lvl="1"/>
            <a:r>
              <a:rPr lang="en-US" b="1" dirty="0"/>
              <a:t>Seller sold Parcel B to Daughter for $185,000.</a:t>
            </a:r>
          </a:p>
        </p:txBody>
      </p:sp>
      <p:sp>
        <p:nvSpPr>
          <p:cNvPr id="4" name="AutoShape 2" descr="data:image/jpg;base64,/9j/4AAQSkZJRgABAQAAAQABAAD/2wCEAAkGBhMSEBUTEhQVFRUUFRgSFRgWFBQVFxQVFxQVFBcYFRUXHCYeFxkjGRQUHy8gJCcpLCwsFR4xNTAqNSYrLCkBCQoKDgwOGg8PGiwkHB8sKSwsKSwsKSwsKSkpLCwpLCwpKSwpKSwsKSwsLCwpKSwsLCwpKSwsLCwsKSwpLCkpLP/AABEIALcBFAMBIgACEQEDEQH/xAAbAAACAgMBAAAAAAAAAAAAAAADBAUGAAIHAf/EADwQAAIBAgQDBgMFCAICAwAAAAECEQADBBIhMQVBUQYTImFxkTKBoQcUQrHBI1JictHh8PEVQ4KyM1Nj/8QAGQEAAwEBAQAAAAAAAAAAAAAAAAECAwQF/8QAIxEAAgICAwACAgMAAAAAAAAAAAECEQMhEjFBEyIyUQRhcf/aAAwDAQACEQMRAD8Au+FxB3NB4reOUmiWk086U4jYdljlXBbOkr2ExEkzvU1wjA6lzS2C4RBlqnsHZgU2xUIOvi2r25dpu9YnagHCU0waPGbSRWWrx50VUG1DxFrLSTHQ3ZTMKWvgK0U3gb4C0liL03KYiTwqaUhxSweVO2sSIrUg3D0UbmkBWL9xkXWleH2Rdu67CrRew9o6FMwBiWOnyA3qHOOt2zpaMHWVgDroCddPKtKdE+lhsIEXShL8c0tjsUQojmND/nOs4fdJOtZ9FEqXoV+WEUxIilmxGtAETesMDQUtkHU1I3XmlWsndiAB9apb0S9CeOaBprXuBtkwx0oWOx9hIksx5BRPzNeYXjVp/CHCnoxAn0NVxYE22K0AFM4Ww0yTSWEtggGZqRs3iDHKoGOG2AJqD4joCw5VJ374Ok0kLUmKbQiEt4R7gzGRUbxTBsNQavq2VyRVexWBloq+iSp3CQNa2wgkz0qT4nwvL6Urw+yTIFO7QDNzGSMopO2GYkQYqbwfBgDJqVOBQLOk1NBZz7F2GRtqZwFt9yKmsYqs8EUUZFEaUWxqitX3hjNe17xFSbhIrKpAXXEYrId69HEwxioV8T3hk15l1mpqkF2WS0AzRUmuGAGlVfDYgzIO1S9nip2o16PfhK28IIrZsIIoVjF0wbmlVUWRbEfuetaYm2NqPexgAqv4jixz+VJxRSbHSoWl3gmaUvYotWnfRSUR2S2CwuZt6V4rxlBcW2D4V8UDnE5Z8pE/Kh2uIwr5d8sD3AqucPwj37ZuZwveMwLkwFUeHw8yBECok6WjSEVJ7GsVxg3bgVSQJk8tAZn10n26VLcPwCuhdgJOw/hEwB5RSHD+EYcP3SONPin4n9+XlU+3EMMpFprig7QTqaUWzZwQpgcWlx+6PNT8irQGHv8AU1vhsM6sfKovjN8276m3EBc0iIImIHvNT13iKi2DzYA+4qntGElTBvimzRNa3ATzqMw+JJYnqacLmN6XRNmxu5QSSPU1Bce4ZisUgfDTC6bxm5aCpG2M5YOdAAfnIq04O6FUIo0URWsaS/0S2zlFvsNjgM92WESVDQT5GOXpSeNW2NGD2yNgtsKCfNmJZq7UcT5VA8cwdu8jKyiCDOlHKjTgmULsvx24t5bZYsrtl1OzEaGDqNo+ddHwaFhrXHcEzLiltMfxhVYb76fpXb7YCp505LdmLdCgwMt5UyuFHKj2hA1re2BSoVgUsk70ri8MQdKlMwrS8op0KyvcQwoZaSweECnSmeJ3Sr+VO8KwcnMalDs3s4FiKWxvD35GrEBApe6KsVlaw3B2fVqW4pwcoJq1rptSvEbeZSKQyiqk1lWaxwURtWVHIZAYdK9vOeVPWOEuFFHHBW3pbFYHhuHbLJoytDU7bwDhYmljwG4TOaimyrJHCYobE05fxwA3qvngFzNo5pleCvGrGq2hWDxWIk1HMdalBwVubVq/Z+dZo2KxANSeIucqsVvs91Jod3ssu5J96bTCytYcupLDUD8pn9KneznDrdzCKr6LroCV/ETypu3wPIpKQWjQE6E8gaiMGW7sror52DKrZlRjsAem1ZytbZ0Yd6JTAdkbFu8LiASpnSAB6gfrQ+JdkMNcxDXLmXM5nXWYjboag34latqbd9TaIMi7cd1znqr21PsY9KHZxq3PBZVr+Yy11XclIiJe4i9dhNPyzf3sa7T4e3h+5CExJtiWLfEDpJ13NbWnL20nkI9tB9AKQvYfvLiIxLkXASZ2ABBYjpP51I3IB0rKUqRhm7ow3gtaLivOo/GXdaAl4zWOzEn8KczjoCGb+UGT6+la8U7TYm3chU/ZzHwpJHzfN84pXhWIi4C20H8p/MVKWu06u58ByIPEQJM9FG5863g9UzoxRtWA4t2vuWQgS0WZ1DAEEaHmZ3ovDu0ZvCLts2jEkMGBI8gRr8q0u9p7F5iURnyjUlIWOYltJ8q3HFsO6BbQAO4AULrzkDnVt0bcdWVY4VTj1lWULcDjOAucCWBUbnb6V0TD4vNAqtJwv9ubrsW0AWeUSDHufepO3eCkRyq1s5MiSeizJb01ob3VHMD51X8Zxm9cOSwhZV1Y8iRuPT+lRVzhuLKloO8+c6T/AJ5VRmo2XLv161o+KFc4xOGxKeIuVI2BOvyA0Hzo/Be0bPNp2BaPCZkkjcMaFTG4tFn4lfBIqQ4ZjBEVVu+bnUng7sClaJLP3s1o7VDW+K5dDQsVxjpS5IKJ5RS9+/yqGXjrbRSmJ4wc1PQFiNyK8qtPxdq9qLQEkeKCIotvidVl2NPWAYobZdIl7/E+lYnFTFRN2a0mKLYtExc4qRSx40xoFnCvc225k0HFHJItqHadycqj5iST6Cn9mKhr/lW60xb4oYqPXEMEUtbQZ2hJJlm6CF1HmYpjhuDuvbGa22YDxEwsny61Si0Ibt8RY1j49jzpC4/dyG0jrp70pZ7XYSyzC9JkQpyMwU9TFHGT6DQ7xftB92s9440aQoP4iASYG5A5nzHWq1wDibX7D4ggLkvsGyrlBXLbJMayQTUD224594vOWcaDu1GaQqzJgcv71L/Z3cHdXLLaZnz2ydA8qA2Wd4ge9aTx8Yf2VidyLzh2S9aEOB1g60lxTFW8PaPjBaIHX/VUvjnZnFWSWw9xip/DMEf1FRnD+A4i4+a+WjmCZmudVR1/bosnAsXbDeMnvritctz+4DlI/WP6UfFMRrVQ7RYopjLRQwLVsr6Ekmrd2ax4xVshtHXfzUnQj9ap4m0pI5ZuptEeuIzNUnhcHUiOCIDtTKYMbVEcYhIYXTTcbUnd4WXAu2mNt10Ilsp5EOqkT78qm2sRUbxbiLYYB1TMDOYdYjUdTH5U3GtmuKdaEr3B7t3T7yFXTN3aOrHWYlm3jyNBvlcMyqgOYkLJ3OupY9ZIHyNJ2/tGUBstmGO3hA9zQMFiziL4d9xt0Hz61M0dUHb0WI2nXSSYJ1JnczTAeBNVHE/aC4u37mQPYzm3ZMQM4AiW5rAZvmKkeG/aBhnUC4rI0awMyz5c/pW0sUvDznK2X/szcK4W1OpKBiepYZj+dSxxOm1Ui7xrF2WtpbsFrWVVBL2xmXKNVXf3pnjnFcbbdRaQEESZYCTE5ZIMe1F0dHGyW4xgrd5D3i8q5Il0WsauVgwDaaRp5+dda4PfvXUnEWu7Mc2Vp+a/0qhcR7KL/wAiTEWzmYBSFLHyJB5+VLS2x03pE7iGIG1As4pqsPcoRyg0ROGW+UUuCMeRWr2KNC+8mrLe4clLDAKDUOAm7IhGJoyYXWTUldtADSls2lVxAWuLrWUYkVlHALBvGYU+CsVGsSXApxVitKEJYvEQa0wLF3CjmfpTeLwuYVrhbBsW2c/E2ieQ60pNLY0r0G4txkW0y2zA1WecCcx9dGrXBqCI2k5SZ10A7wz6kLPrVPu4li4t7w6r5nwuW+pj5VOrxBEK2rjRAm5EkgHWIHM7n1HSsObOhY0XHDKt0rcOyiEHIedIcY4k2Gm4NbeinfQkiD6b1idrsJbtZhcSFgRIDT0C7k1X+L9s0xlm7aS248JIbeMuoO0bjaa0ti4LqhDtrxYOiXFMsJykRJWASJPQzBqhYjG3XHTzZiacs8RF2z3byGUnIdsp5j0qJtAnds0ab6/WuvHJtUzknFJ2J38GRz3+VFTHXFy+IkKZXUgg+R5Ue6snWhug/rV0SXnB9vLgtouItPmZM6sCP2iSVDQfMH2rMV2zOU5LTTzZjAHLUD161RpKsp1MbTqI6AdNa24hjCxyqSo56zr5eVYPErNlmlXY+uKR7rNfdlzAmQFnNBy6Mfh5GK84R2gW08y6z+IA+E7g6a/7qItWVG5pxLqco9q3TMXvs6Lwrt4raXPEP316eY/UVmL+0WyjEBXMdYWueDEmZXQDpz/z9azH43MkRry8ucA7xQ4x7C2WrHfaRdchbKKuYhQT4mk6aDbcipbtLxAWr+HtMxKtbupmZpPed6IJ6TAHlNc97No7Yuz3a5nFxCo9GBM9BHOrT9p/aazfYYaygIsO5a5EEt8JVecaanmQOlS4pxaBSakma4jhQzkyBzjnSmMxT3bgweFHjfS4w/CoEsJ9Jk/KoocfxOQ2Mp7weHNlPeAAaiImQBv096mPsrwt/v7ly2gKd0yuzDY6MAp6yJI6VzQxO/sdmX+QuNQ9DdoruHs4FMNll9GtgaFerv8Aza6c58qpiNrT3aLEI+KuvbYspaZPM84/hnbyqNJrqbONHeOEdsFNjCqFnPbSeWyAGCdJkGn7/akwXFvIqk5u9ZQWA/dAMj1Olcu+z/tFbJ+54iMryLbGIBOuUzpvqPMkV0PC9nEBm73LKNQFtqJ8zI+m1cr5J0d+NwlGyYwvHFvqGUGDzqM43xAKMoBzNEHkADJ+Z2+dDvYwK+RDvsBUN2gxmZk7lXvtb+PuUa5kMg+JlBAOm29Z8m9Icklssq4cEDXkPyrdTl50sc4AlWGg3Uj86zvetao5Bw3ZoE60K3dkxRMtAjRzSt0U6UoNxKYCS3K8ojYcztWVIxazihmmjtxAA1ALeadKbW2xEmgRYcLiQ4pXjHEY8KglvhncydBlHIz+XKg8EskMWLQo3HXyioftH2jKZltKFgmSFg8wTO/KsZvxG2NekTxDFpgyQvivbkmIRmEbDnGbWdJqZ7O9nLT2TcxAtvm8Za4zSCdT4YIPrpVCW2xzXIN0HNtqc+h8XT+9XvhmGGIsqAxXwgEA7NGkjmKh3GjrxqMk7JzhnD8BbVywRRdAA8JGinMuSRIM6zOumg2ry9xiwitbcXFP4Rm8LjkcsA9PCfrRsNw25bULca7djbJCg+oAke9RnGcDaw6XL9yczaILjFoGgAXMdD5+daNuhrinbKPh8ELzYjMYi4xU/wDmqj86rly0GJIHM61KnH5LdxiRmJ1jm7FiAPICT6hahMNi4EEadRvXRiXdnn5X+hhS4GhkdG19jWd6OYKn3HvR0cEaHTrR8fw65ZjvUZCyLdUMPiRvhb0MGukxEXMDw6k9NdvT3oCWif6DU/2qR4bjXtXM9tirQVBXTRgysNd5UkUIoP8AU0qAAuBPp6miDCeYorcO8Ico2ViQGIOUkbgHYkSKGMEvSigBujDz+dLM1ZiYVoEjTrpWjNUsCzdgrRTEjEH4bRgAfjZhEegBn5Crt/xGCucWu3M6l7VtLrpHhF06M38RHg8P7za1XPsxtC5nLQFtHMSdBqJ1PllJJqzdjcRgsRfx1y0mUkgl2PxW41ZR+CXUkjzX0qiGM43E2cOuJxxsgv3eRSB4iTCCTymRJ6AVpwDFAcPsi1bNoOmZhB1gwYJ+IMRmnmCKX7b9pEw+DCJlZ76kKNwFIhnIO4EwJ3J8jTXA+0iYzhoICi/aHdZYhQ4XwtpshA29RR6Lw5t23wdu3ifAdWGe4oGisf67x/Wq8TpRsXcZnYuZYsSxmZM66ilrhqWaI0kzXQeApfxGEW4L5lSyXMzHQrrM/wApFc+Q61cOD27q8IxDDMEbEIDGxXLlef4c2QH/AHWORWjbFLi7Jzsrxaz94hrgZQwQLqbmJdtFVQfhtA6knU+k12DAqQqhcoAEQoyqPJFHLzrgPYO2G4gukhFZz66II85ce9dC7UdvhhQbVrW8NyT4bfl5+lRxp0jblyjbOlq5Gh3qP4vh89shozQShjZo0GvInSuf3O2lvAWjF/77iroDswebdudQqx8CDoNT5cq7xP7V8U9nKFSZDFgTIj+E/wBaumZOl2WfhHGFusWU7eFhzVuakHYipX7+Aa5P2E4oRispP/zCD5uPEp9fiHzq+3bZDa1MlT0QnZNXcXXq4tagbmINDt3WmaVjLIcQKyoQYuspWKh8YNVG2tFtpI2rEviaZs2WZoQE/p69KlDPTaVFDNtG3qevITzqp9q0QqXLKGYg76BQCABPrvV04v2fZshtCXWZLvlVwVIgDn/k1yPtX2WxtgG7ftFbZb4lcXAOmYgnKPpU/G5SN1JRjZC4jjJKW7ceG2WO7CS0aiCI0H11p/hHapgcpOViYVuoPJ539arr0IiuqWNSVMwjkcXaOoYbthj1XL4CORMz/cVTe2PHr126ou3M2USANFBJ5D5VtwftNlUW7omBCPrIHRo3HnUNxq5nvMQQRoARttyrKEWpUzfJki4XEFibhIXXfX1mt7YFL2rpHh5HkQD7TtTNtelbpHK2GVI1BIopZm1ZtBy5f3oSXI3oysDsI8z/AEq0SYl4gmI1ohaREz7/AJ0xw5lUvntJczIyANIyMwEOuUjxDlypS5by8hHX+1MAtzG3u7FouciksoJMAncquwJjUxSV4Md2PvH5UVm9qA1ykwE3Hi9KIDzrW9o/rXrNpUgXfsjwV7/DMVkJVspygf8AYAQ5B8jly0/9n/ZkizcxF0sq3FyINRKyDmI5ywEDy86L2Te41hlsMEiyQCRIzFfCT5zr71J8HTEf8bYzuHABOhBhSfDLT4oGk+flVENi/bjsWt3DWb9ggOmW22ZgoZXeBJOgIdj8ielTF3gtvDYD7lbaHdSblwaHORBb9AOgqI7V4NDw9TfvNbU30aAJBU+E+HmcuZv/ABqS7Qxas/eElrIRdZzSMoCkNzkRrT9F4cfx+Cazca24gqY9RyI8jSbU3xLiDXrjXH3Y/IDkB5CkmaoZoEw6SSfl71ar/a+4bC4W0RasquTKg1cc87nUkkkmIGpqt27RgAbnWme7VBqRRVlW10bYdmttKErIIOUkEg7gxyrLt9i0kknmSSSfUneh/fE5VnfA7/56UxBkPT2NbvcBEkGeq6+4O4pZX/w0VH1piCcFIXGWGU6G4h9nE12lsHnE1yDguDz42woHxXAx8gCCx9lmuzXLsCBWGQuJFXeEmdKIeCkipW3c0k1hxRrNFEGOHMNIrKmDiKylYECXM1fuD3kW0gB3AJ8yRrVJeyDEU7hbtxSFzeH6j06VPKtlxSb2WnjmEN7DuLZ/aBTkhgpzRoMx0GsVyvDcd49hx3b4V7siPHhzcnl8SHK1W7E3O8Y5TiFI0LWxMx/DH6VHYvi9v4X4k1obH9mgcesmB7VSmr6N3BpdnIONYS9bvML9s2rjHvChUKBmJPhUaAb6DaIqPDVZe293B51GHuXr93/tu3GBDdAFAAEabdarDDnXSnaOKapm9aOawPXlMk8G9OJtI+YpS2uopu0cpn3oQxqwQ2lEa0RQ3sc196PZvSIO4+vpViPLV4AGetb55HX2o/DrFtu87x3QhGNvKoYNc0hX18IOutI3AQZpiBvZ1018uY+XOtDbYb6eUCaI1ouJU/LnQxaf/dSMSxAOaa8batsWRIHT6zWnKpAtXAuKXE4biBbEkEBmnVEc5T+fyk1Zfsqv4hrF+2BmsrGUn8NxiMyqOYy+KORjrVa7A8RS211Li50uKVdYmRlMaDfn71e+A8TT/j7CWENpCuZt5LhirEt+KWUmfTpVImRX/tUtYg4mxZZfBkXugmz3DCvP8UwPSOtSXGrVzB8LTDqTdYK2YESq5tWyjmqyR7+lSfaDiWJa9w8JYDzcLF2EgkAqwn/r8BZp8hG1F43iStxmuQMu3QKNvlH600ib0cQy1vYsSZOwo/Fr6PedrYyoWJA/tyBOsedeKwAAFQaB8jR4dJ3PM+nlQGwY5n3opxM6A+39aEUXpTAG9gcqyzWMo6VopE0hjIatlatBW4oAuf2a2VOIuMfiFvT5sJIPLkPnXSO7BrmP2cXgMZH71th7Qf0rqANZT7KRozRS5xFHuXKSvrzrNrQzbvaylswryo4DsJhnETWuOxZW3cYbhGI9QpIpDDtCwaZQZlZTsQR7iKaQWQfBPtFs3LKrfd8PfH/cgzI38yHrzHsaBx37RrloL3GItYkkmS1ghkjYgknf1rnN1YMdDFazW/xqx/K6oc49xq7i7pvXiC+ULoIEKIFIjasavFOlWZN2bRXlezWGmI2uW8pGvnTbLUdP0qWtrmWmgMw1yDlO3KiXNDPT8qCU+lHVsw1qgN7Fwa61s11Y8X5R9KFhMDduOUtKXbKzwok5VBZj8gKCjT8WvrrTsRtcuoPhBn1itLlxyPEf6UYWQNjQjqZ5CkABOHPcYBRPnsB6mrtw77N1NnNcutmPJAAB82kn6VHdnQMp6hx7FT+oPvXUMHZ/Zj0rjzTknSO3BCLVs5fwTArhce2ZvBattdJOh8IzADzkRVz7J8as4nBW+8hXtXO7ZVAGhJIgD8JX6qaq+Nw6txXI/wADIyN6MMoPuwPyqwdmOGpg8H41V7j3iTr/APW5WJ8gp06vXRibcUzlzxSm0iF7d9uLn31VwzFUwrQI2e4NGJHNQJWOk9alu1fEhjOHW7pU2c6FySNBBgqP3lJG+8EedB7acCwl2/h8SbgtLfuBLo2z6TmH7raBSTpqD6udsMQl1PuqAd2gAheTAQoH8taGWjkLVtn01o/EcA1lyjeo8wdjSZqCwhavRdr0KCK17sikM3znyobN6fKvcvkPrXhWOVADFtv8mig+v50rZbkJoxuef1pgTPZm/lxVlg0EXFkbaEwflBNdne0QK4DafWQJI89R8q7zaxGe2jawyqwneCAdfPWs8g0De0a8K0a40UMXDNY2MVfD61lNu2u1eUgIGypIFFv3cgFDsvpW1w5zFVZRyTiFvLddejEfU0tUr2nUDF3gP3/rAn61FCuldGTNTWitW7mhpQAWa8mtCZr2kBqdz6VKWWiopt6kbTeHzqkA2T+IfOtC8UHvY51i3RVWAxZuZSTmIOwMkaEQdvLT51rn9Pr+tCW9ln9RtWrXZ50rAKz9K2DgjSl1uedbtd6a+goAmez4bOxUSFAZvIZgJ+tddwbfsp5RXDsFxYpnXKxzrECRqGBBMbjyq78P7b4tcKbtzDKbEZcwFwE6x8Uleu4rlywcnaOvFkjGNMisXiM/FgB+Ii3761auG8MtnDFrDm4BiL0zOhN0iAPkp8801zvD8UDY8XQYBuCCR8M+EEjyn6VP9hsLiA2KshyqqPF53A2hB5Sqtr0it4aSRy5Xyk2TXbjBYWzZw4xALP3uaEPiKEjvZB/DAUeZ+dSvaPDWhhvvdoyhUMAkeMRoV/Uco8jVI7ecNvsy4kv3qm2oJA+CByA/CTJnqTNSvBitnhQzOTcJNxFJOVS2gWOWgk+pq72ZVo55isQ1xy7GSxk/56UuaNdBzGd515a0MpUmgW22nyr0P0rSyKLlHIE/KgDzOp3/ALVhtD/DXpH8P1FeQRsv1oA1VdeflFGA6k+36itbLGdRHzH60WT0H0oA0dRzkHkZn6iu19mcWWwWHZtSbSyesDL+lcawlnvLippLsFGuxJjU7AV3Hh+GWzZS0NraBB8hE1EyohM0it19KCLwrLl3WaxKDtaY8qyg/fiKygCCdQFkVsghQeZpHDpn3JArOK4nLaYgx3ak+sCoHZzbjbzfun/9H/8AY1H0a+ZJJ3Jmg12GRhAoNGFaAa0AeqteGtq1pAaqdZp23bDcz+VAwuGZ2OXl/m9H7jWGzAjcHeqSCwn3Vev1ogwq+vpQggXZZ9a9FxvSmIe4Xi2s3CwVdVZYdQ48SlTo2kwT6UBsGPL50Jrsa8xypq7bB1U760wFWwn8PtRuH8Ma5dS0gbNcYIomASTAk8qGbjjr7TQ++uAgqxBGoO0Rzmkxo7j2Z4PYwSrhlAfEsue64HL+Y6hBsBzPrUJ2xtC2pv2YDQRcQABLygHNmUc4nX3pvslbbDYLvsU7G9iAD4h4lQfAOuxn1aoHtLYv4lL/AHC+C0mYidx+7PNolo/WuN25HdpRvw51hsQiXwwEoGkA75T+on6V0CzhMQXtjCwUxNpi5J1XJoM2m+VlHOud8Pu2s/7YMU/hMEefn6VNY7tZ+2stYBtrh/CmpJbUSW0GjACV13NdaPPZdMPxC73N/CsAlwowBZSQG0GkbSCRPoaHwbsumJwNs993lxZkD8P8BbmygRJ61tx37TMP3V77uAbrqLaNGy6y0kakA6bculUTs7x3EYdmNgEhxlYEHKd4M8mHI0xA+0du0tw20mUJDEnmOQ9Kh/ep88Cu3XzXSATvGp+Zp5cBbsoyhQzH4if3eYHSrWKT30HNLRWcMvX/ADSmga0xVkq/KCdCPbXoa83rPotBCa1LV5kPWsKHr9KQHsCP71sokbAn3rUCBWoyk86YBbbZTOxFdm4bdZ7FtiwLFFLEbEwJrkOCs944Uk6g5T/EIO1Xjs7xDuEVMzMhOpYABf5Oe+/WfmU8bmtC5qPZaHu1o1wk0laxmY+u1GtX5nrXK0bDBu+VeUC5dM7VlMRrg+HMVhTBHWqx27V7FsIxk3SZjosE/UisrKIfkJ9FAutrQ69rK6SDyK8IrKygDwmvBWVlAEr2ftnOSAd+RAI89atD4K1cfJcXxkCBp4R1Zhvz0HPU8q8rK6Ma0YTfYhjuzNxC3dtmVTENUXcOUw4g+WorKyjJFR6DHJy7Nb9kR/m9EXCxHPQV7WVFGlhCgAk1Ldl7KDEJevKe6tnNEK2Zh8OYTtMH5V5WVSinpicnHaLPxjj6OpuNdm40wcr5bSjZUBGrH94/7m+CLl4d4R8Vu4zE7sxzAk+eleVlYzxRhVfsv5ZTWzkC4BWcyKYXhFvSQfc1lZXVGEf0YuTJBOCWgJAn1rVbbsxljAIHTmdlmBzrysrfgvDJSY/xC4LSwpOZhudSB69aFhwhTQHqSdZryspN/agX42QPaG4oZVUa/ET5cqTDeVZWVw5PyZ1R6CCKCcQDoK9rKkoJWl2/Ggj9ayspASHDbbMsiJUiCetTgw7N43dlG8TMeWmn+68rK3xmMy29lHt30KSS1uJYjXKZjkOhqabAIg8JMneaysrlyqpM2x9IF91NZWVlZGh//9k="/>
          <p:cNvSpPr>
            <a:spLocks noChangeAspect="1" noChangeArrowheads="1"/>
          </p:cNvSpPr>
          <p:nvPr/>
        </p:nvSpPr>
        <p:spPr bwMode="auto">
          <a:xfrm>
            <a:off x="117475" y="-842963"/>
            <a:ext cx="2628900"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data:image/jpg;base64,/9j/4AAQSkZJRgABAQAAAQABAAD/2wCEAAkGBhMSEBUTEhQVFRUUFRgSFRgWFBQVFxQVFxQVFBcYFRUXHCYeFxkjGRQUHy8gJCcpLCwsFR4xNTAqNSYrLCkBCQoKDgwOGg8PGiwkHB8sKSwsKSwsKSwsKSkpLCwpLCwpKSwpKSwsKSwsLCwpKSwsLCwpKSwsLCwsKSwpLCkpLP/AABEIALcBFAMBIgACEQEDEQH/xAAbAAACAgMBAAAAAAAAAAAAAAADBAUGAAIHAf/EADwQAAIBAgQDBgMFCAICAwAAAAECEQADBBIhMQVBUQYTImFxkTKBoQcUQrHBI1JictHh8PEVQ4KyM1Nj/8QAGQEAAwEBAQAAAAAAAAAAAAAAAAECAwQF/8QAIxEAAgICAwACAgMAAAAAAAAAAAECEQMhEjFBEyIyUQRhcf/aAAwDAQACEQMRAD8Au+FxB3NB4reOUmiWk086U4jYdljlXBbOkr2ExEkzvU1wjA6lzS2C4RBlqnsHZgU2xUIOvi2r25dpu9YnagHCU0waPGbSRWWrx50VUG1DxFrLSTHQ3ZTMKWvgK0U3gb4C0liL03KYiTwqaUhxSweVO2sSIrUg3D0UbmkBWL9xkXWleH2Rdu67CrRew9o6FMwBiWOnyA3qHOOt2zpaMHWVgDroCddPKtKdE+lhsIEXShL8c0tjsUQojmND/nOs4fdJOtZ9FEqXoV+WEUxIilmxGtAETesMDQUtkHU1I3XmlWsndiAB9apb0S9CeOaBprXuBtkwx0oWOx9hIksx5BRPzNeYXjVp/CHCnoxAn0NVxYE22K0AFM4Ww0yTSWEtggGZqRs3iDHKoGOG2AJqD4joCw5VJ374Ok0kLUmKbQiEt4R7gzGRUbxTBsNQavq2VyRVexWBloq+iSp3CQNa2wgkz0qT4nwvL6Urw+yTIFO7QDNzGSMopO2GYkQYqbwfBgDJqVOBQLOk1NBZz7F2GRtqZwFt9yKmsYqs8EUUZFEaUWxqitX3hjNe17xFSbhIrKpAXXEYrId69HEwxioV8T3hk15l1mpqkF2WS0AzRUmuGAGlVfDYgzIO1S9nip2o16PfhK28IIrZsIIoVjF0wbmlVUWRbEfuetaYm2NqPexgAqv4jixz+VJxRSbHSoWl3gmaUvYotWnfRSUR2S2CwuZt6V4rxlBcW2D4V8UDnE5Z8pE/Kh2uIwr5d8sD3AqucPwj37ZuZwveMwLkwFUeHw8yBECok6WjSEVJ7GsVxg3bgVSQJk8tAZn10n26VLcPwCuhdgJOw/hEwB5RSHD+EYcP3SONPin4n9+XlU+3EMMpFprig7QTqaUWzZwQpgcWlx+6PNT8irQGHv8AU1vhsM6sfKovjN8276m3EBc0iIImIHvNT13iKi2DzYA+4qntGElTBvimzRNa3ATzqMw+JJYnqacLmN6XRNmxu5QSSPU1Bce4ZisUgfDTC6bxm5aCpG2M5YOdAAfnIq04O6FUIo0URWsaS/0S2zlFvsNjgM92WESVDQT5GOXpSeNW2NGD2yNgtsKCfNmJZq7UcT5VA8cwdu8jKyiCDOlHKjTgmULsvx24t5bZYsrtl1OzEaGDqNo+ddHwaFhrXHcEzLiltMfxhVYb76fpXb7YCp505LdmLdCgwMt5UyuFHKj2hA1re2BSoVgUsk70ri8MQdKlMwrS8op0KyvcQwoZaSweECnSmeJ3Sr+VO8KwcnMalDs3s4FiKWxvD35GrEBApe6KsVlaw3B2fVqW4pwcoJq1rptSvEbeZSKQyiqk1lWaxwURtWVHIZAYdK9vOeVPWOEuFFHHBW3pbFYHhuHbLJoytDU7bwDhYmljwG4TOaimyrJHCYobE05fxwA3qvngFzNo5pleCvGrGq2hWDxWIk1HMdalBwVubVq/Z+dZo2KxANSeIucqsVvs91Jod3ssu5J96bTCytYcupLDUD8pn9KneznDrdzCKr6LroCV/ETypu3wPIpKQWjQE6E8gaiMGW7sror52DKrZlRjsAem1ZytbZ0Yd6JTAdkbFu8LiASpnSAB6gfrQ+JdkMNcxDXLmXM5nXWYjboag34latqbd9TaIMi7cd1znqr21PsY9KHZxq3PBZVr+Yy11XclIiJe4i9dhNPyzf3sa7T4e3h+5CExJtiWLfEDpJ13NbWnL20nkI9tB9AKQvYfvLiIxLkXASZ2ABBYjpP51I3IB0rKUqRhm7ow3gtaLivOo/GXdaAl4zWOzEn8KczjoCGb+UGT6+la8U7TYm3chU/ZzHwpJHzfN84pXhWIi4C20H8p/MVKWu06u58ByIPEQJM9FG5863g9UzoxRtWA4t2vuWQgS0WZ1DAEEaHmZ3ovDu0ZvCLts2jEkMGBI8gRr8q0u9p7F5iURnyjUlIWOYltJ8q3HFsO6BbQAO4AULrzkDnVt0bcdWVY4VTj1lWULcDjOAucCWBUbnb6V0TD4vNAqtJwv9ubrsW0AWeUSDHufepO3eCkRyq1s5MiSeizJb01ob3VHMD51X8Zxm9cOSwhZV1Y8iRuPT+lRVzhuLKloO8+c6T/AJ5VRmo2XLv161o+KFc4xOGxKeIuVI2BOvyA0Hzo/Be0bPNp2BaPCZkkjcMaFTG4tFn4lfBIqQ4ZjBEVVu+bnUng7sClaJLP3s1o7VDW+K5dDQsVxjpS5IKJ5RS9+/yqGXjrbRSmJ4wc1PQFiNyK8qtPxdq9qLQEkeKCIotvidVl2NPWAYobZdIl7/E+lYnFTFRN2a0mKLYtExc4qRSx40xoFnCvc225k0HFHJItqHadycqj5iST6Cn9mKhr/lW60xb4oYqPXEMEUtbQZ2hJJlm6CF1HmYpjhuDuvbGa22YDxEwsny61Si0Ibt8RY1j49jzpC4/dyG0jrp70pZ7XYSyzC9JkQpyMwU9TFHGT6DQ7xftB92s9440aQoP4iASYG5A5nzHWq1wDibX7D4ggLkvsGyrlBXLbJMayQTUD224594vOWcaDu1GaQqzJgcv71L/Z3cHdXLLaZnz2ydA8qA2Wd4ge9aTx8Yf2VidyLzh2S9aEOB1g60lxTFW8PaPjBaIHX/VUvjnZnFWSWw9xip/DMEf1FRnD+A4i4+a+WjmCZmudVR1/bosnAsXbDeMnvritctz+4DlI/WP6UfFMRrVQ7RYopjLRQwLVsr6Ekmrd2ax4xVshtHXfzUnQj9ap4m0pI5ZuptEeuIzNUnhcHUiOCIDtTKYMbVEcYhIYXTTcbUnd4WXAu2mNt10Ilsp5EOqkT78qm2sRUbxbiLYYB1TMDOYdYjUdTH5U3GtmuKdaEr3B7t3T7yFXTN3aOrHWYlm3jyNBvlcMyqgOYkLJ3OupY9ZIHyNJ2/tGUBstmGO3hA9zQMFiziL4d9xt0Hz61M0dUHb0WI2nXSSYJ1JnczTAeBNVHE/aC4u37mQPYzm3ZMQM4AiW5rAZvmKkeG/aBhnUC4rI0awMyz5c/pW0sUvDznK2X/szcK4W1OpKBiepYZj+dSxxOm1Ui7xrF2WtpbsFrWVVBL2xmXKNVXf3pnjnFcbbdRaQEESZYCTE5ZIMe1F0dHGyW4xgrd5D3i8q5Il0WsauVgwDaaRp5+dda4PfvXUnEWu7Mc2Vp+a/0qhcR7KL/wAiTEWzmYBSFLHyJB5+VLS2x03pE7iGIG1As4pqsPcoRyg0ROGW+UUuCMeRWr2KNC+8mrLe4clLDAKDUOAm7IhGJoyYXWTUldtADSls2lVxAWuLrWUYkVlHALBvGYU+CsVGsSXApxVitKEJYvEQa0wLF3CjmfpTeLwuYVrhbBsW2c/E2ieQ60pNLY0r0G4txkW0y2zA1WecCcx9dGrXBqCI2k5SZ10A7wz6kLPrVPu4li4t7w6r5nwuW+pj5VOrxBEK2rjRAm5EkgHWIHM7n1HSsObOhY0XHDKt0rcOyiEHIedIcY4k2Gm4NbeinfQkiD6b1idrsJbtZhcSFgRIDT0C7k1X+L9s0xlm7aS248JIbeMuoO0bjaa0ti4LqhDtrxYOiXFMsJykRJWASJPQzBqhYjG3XHTzZiacs8RF2z3byGUnIdsp5j0qJtAnds0ab6/WuvHJtUzknFJ2J38GRz3+VFTHXFy+IkKZXUgg+R5Ue6snWhug/rV0SXnB9vLgtouItPmZM6sCP2iSVDQfMH2rMV2zOU5LTTzZjAHLUD161RpKsp1MbTqI6AdNa24hjCxyqSo56zr5eVYPErNlmlXY+uKR7rNfdlzAmQFnNBy6Mfh5GK84R2gW08y6z+IA+E7g6a/7qItWVG5pxLqco9q3TMXvs6Lwrt4raXPEP316eY/UVmL+0WyjEBXMdYWueDEmZXQDpz/z9azH43MkRry8ucA7xQ4x7C2WrHfaRdchbKKuYhQT4mk6aDbcipbtLxAWr+HtMxKtbupmZpPed6IJ6TAHlNc97No7Yuz3a5nFxCo9GBM9BHOrT9p/aazfYYaygIsO5a5EEt8JVecaanmQOlS4pxaBSakma4jhQzkyBzjnSmMxT3bgweFHjfS4w/CoEsJ9Jk/KoocfxOQ2Mp7weHNlPeAAaiImQBv096mPsrwt/v7ly2gKd0yuzDY6MAp6yJI6VzQxO/sdmX+QuNQ9DdoruHs4FMNll9GtgaFerv8Aza6c58qpiNrT3aLEI+KuvbYspaZPM84/hnbyqNJrqbONHeOEdsFNjCqFnPbSeWyAGCdJkGn7/akwXFvIqk5u9ZQWA/dAMj1Olcu+z/tFbJ+54iMryLbGIBOuUzpvqPMkV0PC9nEBm73LKNQFtqJ8zI+m1cr5J0d+NwlGyYwvHFvqGUGDzqM43xAKMoBzNEHkADJ+Z2+dDvYwK+RDvsBUN2gxmZk7lXvtb+PuUa5kMg+JlBAOm29Z8m9Icklssq4cEDXkPyrdTl50sc4AlWGg3Uj86zvetao5Bw3ZoE60K3dkxRMtAjRzSt0U6UoNxKYCS3K8ojYcztWVIxazihmmjtxAA1ALeadKbW2xEmgRYcLiQ4pXjHEY8KglvhncydBlHIz+XKg8EskMWLQo3HXyioftH2jKZltKFgmSFg8wTO/KsZvxG2NekTxDFpgyQvivbkmIRmEbDnGbWdJqZ7O9nLT2TcxAtvm8Za4zSCdT4YIPrpVCW2xzXIN0HNtqc+h8XT+9XvhmGGIsqAxXwgEA7NGkjmKh3GjrxqMk7JzhnD8BbVywRRdAA8JGinMuSRIM6zOumg2ry9xiwitbcXFP4Rm8LjkcsA9PCfrRsNw25bULca7djbJCg+oAke9RnGcDaw6XL9yczaILjFoGgAXMdD5+daNuhrinbKPh8ELzYjMYi4xU/wDmqj86rly0GJIHM61KnH5LdxiRmJ1jm7FiAPICT6hahMNi4EEadRvXRiXdnn5X+hhS4GhkdG19jWd6OYKn3HvR0cEaHTrR8fw65ZjvUZCyLdUMPiRvhb0MGukxEXMDw6k9NdvT3oCWif6DU/2qR4bjXtXM9tirQVBXTRgysNd5UkUIoP8AU0qAAuBPp6miDCeYorcO8Ico2ViQGIOUkbgHYkSKGMEvSigBujDz+dLM1ZiYVoEjTrpWjNUsCzdgrRTEjEH4bRgAfjZhEegBn5Crt/xGCucWu3M6l7VtLrpHhF06M38RHg8P7za1XPsxtC5nLQFtHMSdBqJ1PllJJqzdjcRgsRfx1y0mUkgl2PxW41ZR+CXUkjzX0qiGM43E2cOuJxxsgv3eRSB4iTCCTymRJ6AVpwDFAcPsi1bNoOmZhB1gwYJ+IMRmnmCKX7b9pEw+DCJlZ76kKNwFIhnIO4EwJ3J8jTXA+0iYzhoICi/aHdZYhQ4XwtpshA29RR6Lw5t23wdu3ifAdWGe4oGisf67x/Wq8TpRsXcZnYuZYsSxmZM66ilrhqWaI0kzXQeApfxGEW4L5lSyXMzHQrrM/wApFc+Q61cOD27q8IxDDMEbEIDGxXLlef4c2QH/AHWORWjbFLi7Jzsrxaz94hrgZQwQLqbmJdtFVQfhtA6knU+k12DAqQqhcoAEQoyqPJFHLzrgPYO2G4gukhFZz66II85ce9dC7UdvhhQbVrW8NyT4bfl5+lRxp0jblyjbOlq5Gh3qP4vh89shozQShjZo0GvInSuf3O2lvAWjF/77iroDswebdudQqx8CDoNT5cq7xP7V8U9nKFSZDFgTIj+E/wBaumZOl2WfhHGFusWU7eFhzVuakHYipX7+Aa5P2E4oRispP/zCD5uPEp9fiHzq+3bZDa1MlT0QnZNXcXXq4tagbmINDt3WmaVjLIcQKyoQYuspWKh8YNVG2tFtpI2rEviaZs2WZoQE/p69KlDPTaVFDNtG3qevITzqp9q0QqXLKGYg76BQCABPrvV04v2fZshtCXWZLvlVwVIgDn/k1yPtX2WxtgG7ftFbZb4lcXAOmYgnKPpU/G5SN1JRjZC4jjJKW7ceG2WO7CS0aiCI0H11p/hHapgcpOViYVuoPJ539arr0IiuqWNSVMwjkcXaOoYbthj1XL4CORMz/cVTe2PHr126ou3M2USANFBJ5D5VtwftNlUW7omBCPrIHRo3HnUNxq5nvMQQRoARttyrKEWpUzfJki4XEFibhIXXfX1mt7YFL2rpHh5HkQD7TtTNtelbpHK2GVI1BIopZm1ZtBy5f3oSXI3oysDsI8z/AEq0SYl4gmI1ohaREz7/AJ0xw5lUvntJczIyANIyMwEOuUjxDlypS5by8hHX+1MAtzG3u7FouciksoJMAncquwJjUxSV4Md2PvH5UVm9qA1ykwE3Hi9KIDzrW9o/rXrNpUgXfsjwV7/DMVkJVspygf8AYAQ5B8jly0/9n/ZkizcxF0sq3FyINRKyDmI5ywEDy86L2Te41hlsMEiyQCRIzFfCT5zr71J8HTEf8bYzuHABOhBhSfDLT4oGk+flVENi/bjsWt3DWb9ggOmW22ZgoZXeBJOgIdj8ielTF3gtvDYD7lbaHdSblwaHORBb9AOgqI7V4NDw9TfvNbU30aAJBU+E+HmcuZv/ABqS7Qxas/eElrIRdZzSMoCkNzkRrT9F4cfx+Cazca24gqY9RyI8jSbU3xLiDXrjXH3Y/IDkB5CkmaoZoEw6SSfl71ar/a+4bC4W0RasquTKg1cc87nUkkkmIGpqt27RgAbnWme7VBqRRVlW10bYdmttKErIIOUkEg7gxyrLt9i0kknmSSSfUneh/fE5VnfA7/56UxBkPT2NbvcBEkGeq6+4O4pZX/w0VH1piCcFIXGWGU6G4h9nE12lsHnE1yDguDz42woHxXAx8gCCx9lmuzXLsCBWGQuJFXeEmdKIeCkipW3c0k1hxRrNFEGOHMNIrKmDiKylYECXM1fuD3kW0gB3AJ8yRrVJeyDEU7hbtxSFzeH6j06VPKtlxSb2WnjmEN7DuLZ/aBTkhgpzRoMx0GsVyvDcd49hx3b4V7siPHhzcnl8SHK1W7E3O8Y5TiFI0LWxMx/DH6VHYvi9v4X4k1obH9mgcesmB7VSmr6N3BpdnIONYS9bvML9s2rjHvChUKBmJPhUaAb6DaIqPDVZe293B51GHuXr93/tu3GBDdAFAAEabdarDDnXSnaOKapm9aOawPXlMk8G9OJtI+YpS2uopu0cpn3oQxqwQ2lEa0RQ3sc196PZvSIO4+vpViPLV4AGetb55HX2o/DrFtu87x3QhGNvKoYNc0hX18IOutI3AQZpiBvZ1018uY+XOtDbYb6eUCaI1ouJU/LnQxaf/dSMSxAOaa8batsWRIHT6zWnKpAtXAuKXE4biBbEkEBmnVEc5T+fyk1Zfsqv4hrF+2BmsrGUn8NxiMyqOYy+KORjrVa7A8RS211Li50uKVdYmRlMaDfn71e+A8TT/j7CWENpCuZt5LhirEt+KWUmfTpVImRX/tUtYg4mxZZfBkXugmz3DCvP8UwPSOtSXGrVzB8LTDqTdYK2YESq5tWyjmqyR7+lSfaDiWJa9w8JYDzcLF2EgkAqwn/r8BZp8hG1F43iStxmuQMu3QKNvlH600ib0cQy1vYsSZOwo/Fr6PedrYyoWJA/tyBOsedeKwAAFQaB8jR4dJ3PM+nlQGwY5n3opxM6A+39aEUXpTAG9gcqyzWMo6VopE0hjIatlatBW4oAuf2a2VOIuMfiFvT5sJIPLkPnXSO7BrmP2cXgMZH71th7Qf0rqANZT7KRozRS5xFHuXKSvrzrNrQzbvaylswryo4DsJhnETWuOxZW3cYbhGI9QpIpDDtCwaZQZlZTsQR7iKaQWQfBPtFs3LKrfd8PfH/cgzI38yHrzHsaBx37RrloL3GItYkkmS1ghkjYgknf1rnN1YMdDFazW/xqx/K6oc49xq7i7pvXiC+ULoIEKIFIjasavFOlWZN2bRXlezWGmI2uW8pGvnTbLUdP0qWtrmWmgMw1yDlO3KiXNDPT8qCU+lHVsw1qgN7Fwa61s11Y8X5R9KFhMDduOUtKXbKzwok5VBZj8gKCjT8WvrrTsRtcuoPhBn1itLlxyPEf6UYWQNjQjqZ5CkABOHPcYBRPnsB6mrtw77N1NnNcutmPJAAB82kn6VHdnQMp6hx7FT+oPvXUMHZ/Zj0rjzTknSO3BCLVs5fwTArhce2ZvBattdJOh8IzADzkRVz7J8as4nBW+8hXtXO7ZVAGhJIgD8JX6qaq+Nw6txXI/wADIyN6MMoPuwPyqwdmOGpg8H41V7j3iTr/APW5WJ8gp06vXRibcUzlzxSm0iF7d9uLn31VwzFUwrQI2e4NGJHNQJWOk9alu1fEhjOHW7pU2c6FySNBBgqP3lJG+8EedB7acCwl2/h8SbgtLfuBLo2z6TmH7raBSTpqD6udsMQl1PuqAd2gAheTAQoH8taGWjkLVtn01o/EcA1lyjeo8wdjSZqCwhavRdr0KCK17sikM3znyobN6fKvcvkPrXhWOVADFtv8mig+v50rZbkJoxuef1pgTPZm/lxVlg0EXFkbaEwflBNdne0QK4DafWQJI89R8q7zaxGe2jawyqwneCAdfPWs8g0De0a8K0a40UMXDNY2MVfD61lNu2u1eUgIGypIFFv3cgFDsvpW1w5zFVZRyTiFvLddejEfU0tUr2nUDF3gP3/rAn61FCuldGTNTWitW7mhpQAWa8mtCZr2kBqdz6VKWWiopt6kbTeHzqkA2T+IfOtC8UHvY51i3RVWAxZuZSTmIOwMkaEQdvLT51rn9Pr+tCW9ln9RtWrXZ50rAKz9K2DgjSl1uedbtd6a+goAmez4bOxUSFAZvIZgJ+tddwbfsp5RXDsFxYpnXKxzrECRqGBBMbjyq78P7b4tcKbtzDKbEZcwFwE6x8Uleu4rlywcnaOvFkjGNMisXiM/FgB+Ii3761auG8MtnDFrDm4BiL0zOhN0iAPkp8801zvD8UDY8XQYBuCCR8M+EEjyn6VP9hsLiA2KshyqqPF53A2hB5Sqtr0it4aSRy5Xyk2TXbjBYWzZw4xALP3uaEPiKEjvZB/DAUeZ+dSvaPDWhhvvdoyhUMAkeMRoV/Uco8jVI7ecNvsy4kv3qm2oJA+CByA/CTJnqTNSvBitnhQzOTcJNxFJOVS2gWOWgk+pq72ZVo55isQ1xy7GSxk/56UuaNdBzGd515a0MpUmgW22nyr0P0rSyKLlHIE/KgDzOp3/ALVhtD/DXpH8P1FeQRsv1oA1VdeflFGA6k+36itbLGdRHzH60WT0H0oA0dRzkHkZn6iu19mcWWwWHZtSbSyesDL+lcawlnvLippLsFGuxJjU7AV3Hh+GWzZS0NraBB8hE1EyohM0it19KCLwrLl3WaxKDtaY8qyg/fiKygCCdQFkVsghQeZpHDpn3JArOK4nLaYgx3ak+sCoHZzbjbzfun/9H/8AY1H0a+ZJJ3Jmg12GRhAoNGFaAa0AeqteGtq1pAaqdZp23bDcz+VAwuGZ2OXl/m9H7jWGzAjcHeqSCwn3Vev1ogwq+vpQggXZZ9a9FxvSmIe4Xi2s3CwVdVZYdQ48SlTo2kwT6UBsGPL50Jrsa8xypq7bB1U760wFWwn8PtRuH8Ma5dS0gbNcYIomASTAk8qGbjjr7TQ++uAgqxBGoO0Rzmkxo7j2Z4PYwSrhlAfEsue64HL+Y6hBsBzPrUJ2xtC2pv2YDQRcQABLygHNmUc4nX3pvslbbDYLvsU7G9iAD4h4lQfAOuxn1aoHtLYv4lL/AHC+C0mYidx+7PNolo/WuN25HdpRvw51hsQiXwwEoGkA75T+on6V0CzhMQXtjCwUxNpi5J1XJoM2m+VlHOud8Pu2s/7YMU/hMEefn6VNY7tZ+2stYBtrh/CmpJbUSW0GjACV13NdaPPZdMPxC73N/CsAlwowBZSQG0GkbSCRPoaHwbsumJwNs993lxZkD8P8BbmygRJ61tx37TMP3V77uAbrqLaNGy6y0kakA6bculUTs7x3EYdmNgEhxlYEHKd4M8mHI0xA+0du0tw20mUJDEnmOQ9Kh/ep88Cu3XzXSATvGp+Zp5cBbsoyhQzH4if3eYHSrWKT30HNLRWcMvX/ADSmga0xVkq/KCdCPbXoa83rPotBCa1LV5kPWsKHr9KQHsCP71sokbAn3rUCBWoyk86YBbbZTOxFdm4bdZ7FtiwLFFLEbEwJrkOCs944Uk6g5T/EIO1Xjs7xDuEVMzMhOpYABf5Oe+/WfmU8bmtC5qPZaHu1o1wk0laxmY+u1GtX5nrXK0bDBu+VeUC5dM7VlMRrg+HMVhTBHWqx27V7FsIxk3SZjosE/UisrKIfkJ9FAutrQ69rK6SDyK8IrKygDwmvBWVlAEr2ftnOSAd+RAI89atD4K1cfJcXxkCBp4R1Zhvz0HPU8q8rK6Ma0YTfYhjuzNxC3dtmVTENUXcOUw4g+WorKyjJFR6DHJy7Nb9kR/m9EXCxHPQV7WVFGlhCgAk1Ldl7KDEJevKe6tnNEK2Zh8OYTtMH5V5WVSinpicnHaLPxjj6OpuNdm40wcr5bSjZUBGrH94/7m+CLl4d4R8Vu4zE7sxzAk+eleVlYzxRhVfsv5ZTWzkC4BWcyKYXhFvSQfc1lZXVGEf0YuTJBOCWgJAn1rVbbsxljAIHTmdlmBzrysrfgvDJSY/xC4LSwpOZhudSB69aFhwhTQHqSdZryspN/agX42QPaG4oZVUa/ET5cqTDeVZWVw5PyZ1R6CCKCcQDoK9rKkoJWl2/Ggj9ayspASHDbbMsiJUiCetTgw7N43dlG8TMeWmn+68rK3xmMy29lHt30KSS1uJYjXKZjkOhqabAIg8JMneaysrlyqpM2x9IF91NZWVlZGh//9k="/>
          <p:cNvSpPr>
            <a:spLocks noChangeAspect="1" noChangeArrowheads="1"/>
          </p:cNvSpPr>
          <p:nvPr/>
        </p:nvSpPr>
        <p:spPr bwMode="auto">
          <a:xfrm>
            <a:off x="269875" y="-690563"/>
            <a:ext cx="2628900"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6" descr="data:image/jpg;base64,/9j/4AAQSkZJRgABAQAAAQABAAD/2wCEAAkGBhMSEBUTEhQVFRUUFRgSFRgWFBQVFxQVFxQVFBcYFRUXHCYeFxkjGRQUHy8gJCcpLCwsFR4xNTAqNSYrLCkBCQoKDgwOGg8PGiwkHB8sKSwsKSwsKSwsKSkpLCwpLCwpKSwpKSwsKSwsLCwpKSwsLCwpKSwsLCwsKSwpLCkpLP/AABEIALcBFAMBIgACEQEDEQH/xAAbAAACAgMBAAAAAAAAAAAAAAADBAUGAAIHAf/EADwQAAIBAgQDBgMFCAICAwAAAAECEQADBBIhMQVBUQYTImFxkTKBoQcUQrHBI1JictHh8PEVQ4KyM1Nj/8QAGQEAAwEBAQAAAAAAAAAAAAAAAAECAwQF/8QAIxEAAgICAwACAgMAAAAAAAAAAAECEQMhEjFBEyIyUQRhcf/aAAwDAQACEQMRAD8Au+FxB3NB4reOUmiWk086U4jYdljlXBbOkr2ExEkzvU1wjA6lzS2C4RBlqnsHZgU2xUIOvi2r25dpu9YnagHCU0waPGbSRWWrx50VUG1DxFrLSTHQ3ZTMKWvgK0U3gb4C0liL03KYiTwqaUhxSweVO2sSIrUg3D0UbmkBWL9xkXWleH2Rdu67CrRew9o6FMwBiWOnyA3qHOOt2zpaMHWVgDroCddPKtKdE+lhsIEXShL8c0tjsUQojmND/nOs4fdJOtZ9FEqXoV+WEUxIilmxGtAETesMDQUtkHU1I3XmlWsndiAB9apb0S9CeOaBprXuBtkwx0oWOx9hIksx5BRPzNeYXjVp/CHCnoxAn0NVxYE22K0AFM4Ww0yTSWEtggGZqRs3iDHKoGOG2AJqD4joCw5VJ374Ok0kLUmKbQiEt4R7gzGRUbxTBsNQavq2VyRVexWBloq+iSp3CQNa2wgkz0qT4nwvL6Urw+yTIFO7QDNzGSMopO2GYkQYqbwfBgDJqVOBQLOk1NBZz7F2GRtqZwFt9yKmsYqs8EUUZFEaUWxqitX3hjNe17xFSbhIrKpAXXEYrId69HEwxioV8T3hk15l1mpqkF2WS0AzRUmuGAGlVfDYgzIO1S9nip2o16PfhK28IIrZsIIoVjF0wbmlVUWRbEfuetaYm2NqPexgAqv4jixz+VJxRSbHSoWl3gmaUvYotWnfRSUR2S2CwuZt6V4rxlBcW2D4V8UDnE5Z8pE/Kh2uIwr5d8sD3AqucPwj37ZuZwveMwLkwFUeHw8yBECok6WjSEVJ7GsVxg3bgVSQJk8tAZn10n26VLcPwCuhdgJOw/hEwB5RSHD+EYcP3SONPin4n9+XlU+3EMMpFprig7QTqaUWzZwQpgcWlx+6PNT8irQGHv8AU1vhsM6sfKovjN8276m3EBc0iIImIHvNT13iKi2DzYA+4qntGElTBvimzRNa3ATzqMw+JJYnqacLmN6XRNmxu5QSSPU1Bce4ZisUgfDTC6bxm5aCpG2M5YOdAAfnIq04O6FUIo0URWsaS/0S2zlFvsNjgM92WESVDQT5GOXpSeNW2NGD2yNgtsKCfNmJZq7UcT5VA8cwdu8jKyiCDOlHKjTgmULsvx24t5bZYsrtl1OzEaGDqNo+ddHwaFhrXHcEzLiltMfxhVYb76fpXb7YCp505LdmLdCgwMt5UyuFHKj2hA1re2BSoVgUsk70ri8MQdKlMwrS8op0KyvcQwoZaSweECnSmeJ3Sr+VO8KwcnMalDs3s4FiKWxvD35GrEBApe6KsVlaw3B2fVqW4pwcoJq1rptSvEbeZSKQyiqk1lWaxwURtWVHIZAYdK9vOeVPWOEuFFHHBW3pbFYHhuHbLJoytDU7bwDhYmljwG4TOaimyrJHCYobE05fxwA3qvngFzNo5pleCvGrGq2hWDxWIk1HMdalBwVubVq/Z+dZo2KxANSeIucqsVvs91Jod3ssu5J96bTCytYcupLDUD8pn9KneznDrdzCKr6LroCV/ETypu3wPIpKQWjQE6E8gaiMGW7sror52DKrZlRjsAem1ZytbZ0Yd6JTAdkbFu8LiASpnSAB6gfrQ+JdkMNcxDXLmXM5nXWYjboag34latqbd9TaIMi7cd1znqr21PsY9KHZxq3PBZVr+Yy11XclIiJe4i9dhNPyzf3sa7T4e3h+5CExJtiWLfEDpJ13NbWnL20nkI9tB9AKQvYfvLiIxLkXASZ2ABBYjpP51I3IB0rKUqRhm7ow3gtaLivOo/GXdaAl4zWOzEn8KczjoCGb+UGT6+la8U7TYm3chU/ZzHwpJHzfN84pXhWIi4C20H8p/MVKWu06u58ByIPEQJM9FG5863g9UzoxRtWA4t2vuWQgS0WZ1DAEEaHmZ3ovDu0ZvCLts2jEkMGBI8gRr8q0u9p7F5iURnyjUlIWOYltJ8q3HFsO6BbQAO4AULrzkDnVt0bcdWVY4VTj1lWULcDjOAucCWBUbnb6V0TD4vNAqtJwv9ubrsW0AWeUSDHufepO3eCkRyq1s5MiSeizJb01ob3VHMD51X8Zxm9cOSwhZV1Y8iRuPT+lRVzhuLKloO8+c6T/AJ5VRmo2XLv161o+KFc4xOGxKeIuVI2BOvyA0Hzo/Be0bPNp2BaPCZkkjcMaFTG4tFn4lfBIqQ4ZjBEVVu+bnUng7sClaJLP3s1o7VDW+K5dDQsVxjpS5IKJ5RS9+/yqGXjrbRSmJ4wc1PQFiNyK8qtPxdq9qLQEkeKCIotvidVl2NPWAYobZdIl7/E+lYnFTFRN2a0mKLYtExc4qRSx40xoFnCvc225k0HFHJItqHadycqj5iST6Cn9mKhr/lW60xb4oYqPXEMEUtbQZ2hJJlm6CF1HmYpjhuDuvbGa22YDxEwsny61Si0Ibt8RY1j49jzpC4/dyG0jrp70pZ7XYSyzC9JkQpyMwU9TFHGT6DQ7xftB92s9440aQoP4iASYG5A5nzHWq1wDibX7D4ggLkvsGyrlBXLbJMayQTUD224594vOWcaDu1GaQqzJgcv71L/Z3cHdXLLaZnz2ydA8qA2Wd4ge9aTx8Yf2VidyLzh2S9aEOB1g60lxTFW8PaPjBaIHX/VUvjnZnFWSWw9xip/DMEf1FRnD+A4i4+a+WjmCZmudVR1/bosnAsXbDeMnvritctz+4DlI/WP6UfFMRrVQ7RYopjLRQwLVsr6Ekmrd2ax4xVshtHXfzUnQj9ap4m0pI5ZuptEeuIzNUnhcHUiOCIDtTKYMbVEcYhIYXTTcbUnd4WXAu2mNt10Ilsp5EOqkT78qm2sRUbxbiLYYB1TMDOYdYjUdTH5U3GtmuKdaEr3B7t3T7yFXTN3aOrHWYlm3jyNBvlcMyqgOYkLJ3OupY9ZIHyNJ2/tGUBstmGO3hA9zQMFiziL4d9xt0Hz61M0dUHb0WI2nXSSYJ1JnczTAeBNVHE/aC4u37mQPYzm3ZMQM4AiW5rAZvmKkeG/aBhnUC4rI0awMyz5c/pW0sUvDznK2X/szcK4W1OpKBiepYZj+dSxxOm1Ui7xrF2WtpbsFrWVVBL2xmXKNVXf3pnjnFcbbdRaQEESZYCTE5ZIMe1F0dHGyW4xgrd5D3i8q5Il0WsauVgwDaaRp5+dda4PfvXUnEWu7Mc2Vp+a/0qhcR7KL/wAiTEWzmYBSFLHyJB5+VLS2x03pE7iGIG1As4pqsPcoRyg0ROGW+UUuCMeRWr2KNC+8mrLe4clLDAKDUOAm7IhGJoyYXWTUldtADSls2lVxAWuLrWUYkVlHALBvGYU+CsVGsSXApxVitKEJYvEQa0wLF3CjmfpTeLwuYVrhbBsW2c/E2ieQ60pNLY0r0G4txkW0y2zA1WecCcx9dGrXBqCI2k5SZ10A7wz6kLPrVPu4li4t7w6r5nwuW+pj5VOrxBEK2rjRAm5EkgHWIHM7n1HSsObOhY0XHDKt0rcOyiEHIedIcY4k2Gm4NbeinfQkiD6b1idrsJbtZhcSFgRIDT0C7k1X+L9s0xlm7aS248JIbeMuoO0bjaa0ti4LqhDtrxYOiXFMsJykRJWASJPQzBqhYjG3XHTzZiacs8RF2z3byGUnIdsp5j0qJtAnds0ab6/WuvHJtUzknFJ2J38GRz3+VFTHXFy+IkKZXUgg+R5Ue6snWhug/rV0SXnB9vLgtouItPmZM6sCP2iSVDQfMH2rMV2zOU5LTTzZjAHLUD161RpKsp1MbTqI6AdNa24hjCxyqSo56zr5eVYPErNlmlXY+uKR7rNfdlzAmQFnNBy6Mfh5GK84R2gW08y6z+IA+E7g6a/7qItWVG5pxLqco9q3TMXvs6Lwrt4raXPEP316eY/UVmL+0WyjEBXMdYWueDEmZXQDpz/z9azH43MkRry8ucA7xQ4x7C2WrHfaRdchbKKuYhQT4mk6aDbcipbtLxAWr+HtMxKtbupmZpPed6IJ6TAHlNc97No7Yuz3a5nFxCo9GBM9BHOrT9p/aazfYYaygIsO5a5EEt8JVecaanmQOlS4pxaBSakma4jhQzkyBzjnSmMxT3bgweFHjfS4w/CoEsJ9Jk/KoocfxOQ2Mp7weHNlPeAAaiImQBv096mPsrwt/v7ly2gKd0yuzDY6MAp6yJI6VzQxO/sdmX+QuNQ9DdoruHs4FMNll9GtgaFerv8Aza6c58qpiNrT3aLEI+KuvbYspaZPM84/hnbyqNJrqbONHeOEdsFNjCqFnPbSeWyAGCdJkGn7/akwXFvIqk5u9ZQWA/dAMj1Olcu+z/tFbJ+54iMryLbGIBOuUzpvqPMkV0PC9nEBm73LKNQFtqJ8zI+m1cr5J0d+NwlGyYwvHFvqGUGDzqM43xAKMoBzNEHkADJ+Z2+dDvYwK+RDvsBUN2gxmZk7lXvtb+PuUa5kMg+JlBAOm29Z8m9Icklssq4cEDXkPyrdTl50sc4AlWGg3Uj86zvetao5Bw3ZoE60K3dkxRMtAjRzSt0U6UoNxKYCS3K8ojYcztWVIxazihmmjtxAA1ALeadKbW2xEmgRYcLiQ4pXjHEY8KglvhncydBlHIz+XKg8EskMWLQo3HXyioftH2jKZltKFgmSFg8wTO/KsZvxG2NekTxDFpgyQvivbkmIRmEbDnGbWdJqZ7O9nLT2TcxAtvm8Za4zSCdT4YIPrpVCW2xzXIN0HNtqc+h8XT+9XvhmGGIsqAxXwgEA7NGkjmKh3GjrxqMk7JzhnD8BbVywRRdAA8JGinMuSRIM6zOumg2ry9xiwitbcXFP4Rm8LjkcsA9PCfrRsNw25bULca7djbJCg+oAke9RnGcDaw6XL9yczaILjFoGgAXMdD5+daNuhrinbKPh8ELzYjMYi4xU/wDmqj86rly0GJIHM61KnH5LdxiRmJ1jm7FiAPICT6hahMNi4EEadRvXRiXdnn5X+hhS4GhkdG19jWd6OYKn3HvR0cEaHTrR8fw65ZjvUZCyLdUMPiRvhb0MGukxEXMDw6k9NdvT3oCWif6DU/2qR4bjXtXM9tirQVBXTRgysNd5UkUIoP8AU0qAAuBPp6miDCeYorcO8Ico2ViQGIOUkbgHYkSKGMEvSigBujDz+dLM1ZiYVoEjTrpWjNUsCzdgrRTEjEH4bRgAfjZhEegBn5Crt/xGCucWu3M6l7VtLrpHhF06M38RHg8P7za1XPsxtC5nLQFtHMSdBqJ1PllJJqzdjcRgsRfx1y0mUkgl2PxW41ZR+CXUkjzX0qiGM43E2cOuJxxsgv3eRSB4iTCCTymRJ6AVpwDFAcPsi1bNoOmZhB1gwYJ+IMRmnmCKX7b9pEw+DCJlZ76kKNwFIhnIO4EwJ3J8jTXA+0iYzhoICi/aHdZYhQ4XwtpshA29RR6Lw5t23wdu3ifAdWGe4oGisf67x/Wq8TpRsXcZnYuZYsSxmZM66ilrhqWaI0kzXQeApfxGEW4L5lSyXMzHQrrM/wApFc+Q61cOD27q8IxDDMEbEIDGxXLlef4c2QH/AHWORWjbFLi7Jzsrxaz94hrgZQwQLqbmJdtFVQfhtA6knU+k12DAqQqhcoAEQoyqPJFHLzrgPYO2G4gukhFZz66II85ce9dC7UdvhhQbVrW8NyT4bfl5+lRxp0jblyjbOlq5Gh3qP4vh89shozQShjZo0GvInSuf3O2lvAWjF/77iroDswebdudQqx8CDoNT5cq7xP7V8U9nKFSZDFgTIj+E/wBaumZOl2WfhHGFusWU7eFhzVuakHYipX7+Aa5P2E4oRispP/zCD5uPEp9fiHzq+3bZDa1MlT0QnZNXcXXq4tagbmINDt3WmaVjLIcQKyoQYuspWKh8YNVG2tFtpI2rEviaZs2WZoQE/p69KlDPTaVFDNtG3qevITzqp9q0QqXLKGYg76BQCABPrvV04v2fZshtCXWZLvlVwVIgDn/k1yPtX2WxtgG7ftFbZb4lcXAOmYgnKPpU/G5SN1JRjZC4jjJKW7ceG2WO7CS0aiCI0H11p/hHapgcpOViYVuoPJ539arr0IiuqWNSVMwjkcXaOoYbthj1XL4CORMz/cVTe2PHr126ou3M2USANFBJ5D5VtwftNlUW7omBCPrIHRo3HnUNxq5nvMQQRoARttyrKEWpUzfJki4XEFibhIXXfX1mt7YFL2rpHh5HkQD7TtTNtelbpHK2GVI1BIopZm1ZtBy5f3oSXI3oysDsI8z/AEq0SYl4gmI1ohaREz7/AJ0xw5lUvntJczIyANIyMwEOuUjxDlypS5by8hHX+1MAtzG3u7FouciksoJMAncquwJjUxSV4Md2PvH5UVm9qA1ykwE3Hi9KIDzrW9o/rXrNpUgXfsjwV7/DMVkJVspygf8AYAQ5B8jly0/9n/ZkizcxF0sq3FyINRKyDmI5ywEDy86L2Te41hlsMEiyQCRIzFfCT5zr71J8HTEf8bYzuHABOhBhSfDLT4oGk+flVENi/bjsWt3DWb9ggOmW22ZgoZXeBJOgIdj8ielTF3gtvDYD7lbaHdSblwaHORBb9AOgqI7V4NDw9TfvNbU30aAJBU+E+HmcuZv/ABqS7Qxas/eElrIRdZzSMoCkNzkRrT9F4cfx+Cazca24gqY9RyI8jSbU3xLiDXrjXH3Y/IDkB5CkmaoZoEw6SSfl71ar/a+4bC4W0RasquTKg1cc87nUkkkmIGpqt27RgAbnWme7VBqRRVlW10bYdmttKErIIOUkEg7gxyrLt9i0kknmSSSfUneh/fE5VnfA7/56UxBkPT2NbvcBEkGeq6+4O4pZX/w0VH1piCcFIXGWGU6G4h9nE12lsHnE1yDguDz42woHxXAx8gCCx9lmuzXLsCBWGQuJFXeEmdKIeCkipW3c0k1hxRrNFEGOHMNIrKmDiKylYECXM1fuD3kW0gB3AJ8yRrVJeyDEU7hbtxSFzeH6j06VPKtlxSb2WnjmEN7DuLZ/aBTkhgpzRoMx0GsVyvDcd49hx3b4V7siPHhzcnl8SHK1W7E3O8Y5TiFI0LWxMx/DH6VHYvi9v4X4k1obH9mgcesmB7VSmr6N3BpdnIONYS9bvML9s2rjHvChUKBmJPhUaAb6DaIqPDVZe293B51GHuXr93/tu3GBDdAFAAEabdarDDnXSnaOKapm9aOawPXlMk8G9OJtI+YpS2uopu0cpn3oQxqwQ2lEa0RQ3sc196PZvSIO4+vpViPLV4AGetb55HX2o/DrFtu87x3QhGNvKoYNc0hX18IOutI3AQZpiBvZ1018uY+XOtDbYb6eUCaI1ouJU/LnQxaf/dSMSxAOaa8batsWRIHT6zWnKpAtXAuKXE4biBbEkEBmnVEc5T+fyk1Zfsqv4hrF+2BmsrGUn8NxiMyqOYy+KORjrVa7A8RS211Li50uKVdYmRlMaDfn71e+A8TT/j7CWENpCuZt5LhirEt+KWUmfTpVImRX/tUtYg4mxZZfBkXugmz3DCvP8UwPSOtSXGrVzB8LTDqTdYK2YESq5tWyjmqyR7+lSfaDiWJa9w8JYDzcLF2EgkAqwn/r8BZp8hG1F43iStxmuQMu3QKNvlH600ib0cQy1vYsSZOwo/Fr6PedrYyoWJA/tyBOsedeKwAAFQaB8jR4dJ3PM+nlQGwY5n3opxM6A+39aEUXpTAG9gcqyzWMo6VopE0hjIatlatBW4oAuf2a2VOIuMfiFvT5sJIPLkPnXSO7BrmP2cXgMZH71th7Qf0rqANZT7KRozRS5xFHuXKSvrzrNrQzbvaylswryo4DsJhnETWuOxZW3cYbhGI9QpIpDDtCwaZQZlZTsQR7iKaQWQfBPtFs3LKrfd8PfH/cgzI38yHrzHsaBx37RrloL3GItYkkmS1ghkjYgknf1rnN1YMdDFazW/xqx/K6oc49xq7i7pvXiC+ULoIEKIFIjasavFOlWZN2bRXlezWGmI2uW8pGvnTbLUdP0qWtrmWmgMw1yDlO3KiXNDPT8qCU+lHVsw1qgN7Fwa61s11Y8X5R9KFhMDduOUtKXbKzwok5VBZj8gKCjT8WvrrTsRtcuoPhBn1itLlxyPEf6UYWQNjQjqZ5CkABOHPcYBRPnsB6mrtw77N1NnNcutmPJAAB82kn6VHdnQMp6hx7FT+oPvXUMHZ/Zj0rjzTknSO3BCLVs5fwTArhce2ZvBattdJOh8IzADzkRVz7J8as4nBW+8hXtXO7ZVAGhJIgD8JX6qaq+Nw6txXI/wADIyN6MMoPuwPyqwdmOGpg8H41V7j3iTr/APW5WJ8gp06vXRibcUzlzxSm0iF7d9uLn31VwzFUwrQI2e4NGJHNQJWOk9alu1fEhjOHW7pU2c6FySNBBgqP3lJG+8EedB7acCwl2/h8SbgtLfuBLo2z6TmH7raBSTpqD6udsMQl1PuqAd2gAheTAQoH8taGWjkLVtn01o/EcA1lyjeo8wdjSZqCwhavRdr0KCK17sikM3znyobN6fKvcvkPrXhWOVADFtv8mig+v50rZbkJoxuef1pgTPZm/lxVlg0EXFkbaEwflBNdne0QK4DafWQJI89R8q7zaxGe2jawyqwneCAdfPWs8g0De0a8K0a40UMXDNY2MVfD61lNu2u1eUgIGypIFFv3cgFDsvpW1w5zFVZRyTiFvLddejEfU0tUr2nUDF3gP3/rAn61FCuldGTNTWitW7mhpQAWa8mtCZr2kBqdz6VKWWiopt6kbTeHzqkA2T+IfOtC8UHvY51i3RVWAxZuZSTmIOwMkaEQdvLT51rn9Pr+tCW9ln9RtWrXZ50rAKz9K2DgjSl1uedbtd6a+goAmez4bOxUSFAZvIZgJ+tddwbfsp5RXDsFxYpnXKxzrECRqGBBMbjyq78P7b4tcKbtzDKbEZcwFwE6x8Uleu4rlywcnaOvFkjGNMisXiM/FgB+Ii3761auG8MtnDFrDm4BiL0zOhN0iAPkp8801zvD8UDY8XQYBuCCR8M+EEjyn6VP9hsLiA2KshyqqPF53A2hB5Sqtr0it4aSRy5Xyk2TXbjBYWzZw4xALP3uaEPiKEjvZB/DAUeZ+dSvaPDWhhvvdoyhUMAkeMRoV/Uco8jVI7ecNvsy4kv3qm2oJA+CByA/CTJnqTNSvBitnhQzOTcJNxFJOVS2gWOWgk+pq72ZVo55isQ1xy7GSxk/56UuaNdBzGd515a0MpUmgW22nyr0P0rSyKLlHIE/KgDzOp3/ALVhtD/DXpH8P1FeQRsv1oA1VdeflFGA6k+36itbLGdRHzH60WT0H0oA0dRzkHkZn6iu19mcWWwWHZtSbSyesDL+lcawlnvLippLsFGuxJjU7AV3Hh+GWzZS0NraBB8hE1EyohM0it19KCLwrLl3WaxKDtaY8qyg/fiKygCCdQFkVsghQeZpHDpn3JArOK4nLaYgx3ak+sCoHZzbjbzfun/9H/8AY1H0a+ZJJ3Jmg12GRhAoNGFaAa0AeqteGtq1pAaqdZp23bDcz+VAwuGZ2OXl/m9H7jWGzAjcHeqSCwn3Vev1ogwq+vpQggXZZ9a9FxvSmIe4Xi2s3CwVdVZYdQ48SlTo2kwT6UBsGPL50Jrsa8xypq7bB1U760wFWwn8PtRuH8Ma5dS0gbNcYIomASTAk8qGbjjr7TQ++uAgqxBGoO0Rzmkxo7j2Z4PYwSrhlAfEsue64HL+Y6hBsBzPrUJ2xtC2pv2YDQRcQABLygHNmUc4nX3pvslbbDYLvsU7G9iAD4h4lQfAOuxn1aoHtLYv4lL/AHC+C0mYidx+7PNolo/WuN25HdpRvw51hsQiXwwEoGkA75T+on6V0CzhMQXtjCwUxNpi5J1XJoM2m+VlHOud8Pu2s/7YMU/hMEefn6VNY7tZ+2stYBtrh/CmpJbUSW0GjACV13NdaPPZdMPxC73N/CsAlwowBZSQG0GkbSCRPoaHwbsumJwNs993lxZkD8P8BbmygRJ61tx37TMP3V77uAbrqLaNGy6y0kakA6bculUTs7x3EYdmNgEhxlYEHKd4M8mHI0xA+0du0tw20mUJDEnmOQ9Kh/ep88Cu3XzXSATvGp+Zp5cBbsoyhQzH4if3eYHSrWKT30HNLRWcMvX/ADSmga0xVkq/KCdCPbXoa83rPotBCa1LV5kPWsKHr9KQHsCP71sokbAn3rUCBWoyk86YBbbZTOxFdm4bdZ7FtiwLFFLEbEwJrkOCs944Uk6g5T/EIO1Xjs7xDuEVMzMhOpYABf5Oe+/WfmU8bmtC5qPZaHu1o1wk0laxmY+u1GtX5nrXK0bDBu+VeUC5dM7VlMRrg+HMVhTBHWqx27V7FsIxk3SZjosE/UisrKIfkJ9FAutrQ69rK6SDyK8IrKygDwmvBWVlAEr2ftnOSAd+RAI89atD4K1cfJcXxkCBp4R1Zhvz0HPU8q8rK6Ma0YTfYhjuzNxC3dtmVTENUXcOUw4g+WorKyjJFR6DHJy7Nb9kR/m9EXCxHPQV7WVFGlhCgAk1Ldl7KDEJevKe6tnNEK2Zh8OYTtMH5V5WVSinpicnHaLPxjj6OpuNdm40wcr5bSjZUBGrH94/7m+CLl4d4R8Vu4zE7sxzAk+eleVlYzxRhVfsv5ZTWzkC4BWcyKYXhFvSQfc1lZXVGEf0YuTJBOCWgJAn1rVbbsxljAIHTmdlmBzrysrfgvDJSY/xC4LSwpOZhudSB69aFhwhTQHqSdZryspN/agX42QPaG4oZVUa/ET5cqTDeVZWVw5PyZ1R6CCKCcQDoK9rKkoJWl2/Ggj9ayspASHDbbMsiJUiCetTgw7N43dlG8TMeWmn+68rK3xmMy29lHt30KSS1uJYjXKZjkOhqabAIg8JMneaysrlyqpM2x9IF91NZWVlZGh//9k="/>
          <p:cNvSpPr>
            <a:spLocks noChangeAspect="1" noChangeArrowheads="1"/>
          </p:cNvSpPr>
          <p:nvPr/>
        </p:nvSpPr>
        <p:spPr bwMode="auto">
          <a:xfrm>
            <a:off x="422275" y="-538163"/>
            <a:ext cx="2628900"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8200" name="Picture 8" descr="http://www.successfulcollegeparenting.com/userfiles/214849/image/iStock_000002690345Mom,%20Dad,%20two%20adult%20childr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4801" y="4038600"/>
            <a:ext cx="3674892" cy="24384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FE162025-5BD7-41F2-9B8C-7A4FDF0CFA79}"/>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11</a:t>
            </a:fld>
            <a:endParaRPr lang="en-US" dirty="0">
              <a:solidFill>
                <a:prstClr val="black">
                  <a:tint val="95000"/>
                </a:prstClr>
              </a:solidFill>
            </a:endParaRPr>
          </a:p>
        </p:txBody>
      </p:sp>
    </p:spTree>
    <p:extLst>
      <p:ext uri="{BB962C8B-B14F-4D97-AF65-F5344CB8AC3E}">
        <p14:creationId xmlns:p14="http://schemas.microsoft.com/office/powerpoint/2010/main" val="3518028818"/>
      </p:ext>
    </p:extLst>
  </p:cSld>
  <p:clrMapOvr>
    <a:masterClrMapping/>
  </p:clrMapOvr>
  <mc:AlternateContent xmlns:mc="http://schemas.openxmlformats.org/markup-compatibility/2006" xmlns:p14="http://schemas.microsoft.com/office/powerpoint/2010/main">
    <mc:Choice Requires="p14">
      <p:transition spd="slow" p14:dur="2000" advTm="112669"/>
    </mc:Choice>
    <mc:Fallback xmlns="">
      <p:transition spd="slow" advTm="11266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 Sales to strangers at other than FMV</a:t>
            </a:r>
          </a:p>
        </p:txBody>
      </p:sp>
      <p:sp>
        <p:nvSpPr>
          <p:cNvPr id="3" name="Content Placeholder 2"/>
          <p:cNvSpPr>
            <a:spLocks noGrp="1"/>
          </p:cNvSpPr>
          <p:nvPr>
            <p:ph idx="1"/>
          </p:nvPr>
        </p:nvSpPr>
        <p:spPr/>
        <p:txBody>
          <a:bodyPr/>
          <a:lstStyle/>
          <a:p>
            <a:r>
              <a:rPr lang="en-US" b="1" dirty="0"/>
              <a:t>Store Owner sold two computers each worth $1,000.</a:t>
            </a:r>
          </a:p>
          <a:p>
            <a:endParaRPr lang="en-US" b="1" dirty="0"/>
          </a:p>
          <a:p>
            <a:pPr lvl="1"/>
            <a:r>
              <a:rPr lang="en-US" b="1" dirty="0"/>
              <a:t>Walter paid $1,100.</a:t>
            </a:r>
          </a:p>
          <a:p>
            <a:pPr lvl="1"/>
            <a:endParaRPr lang="en-US" b="1" dirty="0"/>
          </a:p>
          <a:p>
            <a:pPr lvl="1"/>
            <a:r>
              <a:rPr lang="en-US" b="1" dirty="0"/>
              <a:t>Peter paid $900.</a:t>
            </a:r>
          </a:p>
        </p:txBody>
      </p:sp>
      <p:sp>
        <p:nvSpPr>
          <p:cNvPr id="4" name="Slide Number Placeholder 3">
            <a:extLst>
              <a:ext uri="{FF2B5EF4-FFF2-40B4-BE49-F238E27FC236}">
                <a16:creationId xmlns:a16="http://schemas.microsoft.com/office/drawing/2014/main" id="{451AD154-735D-400E-BDA9-367544B91CEF}"/>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12</a:t>
            </a:fld>
            <a:endParaRPr lang="en-US" dirty="0">
              <a:solidFill>
                <a:prstClr val="black">
                  <a:tint val="95000"/>
                </a:prstClr>
              </a:solidFill>
            </a:endParaRPr>
          </a:p>
        </p:txBody>
      </p:sp>
    </p:spTree>
    <p:extLst>
      <p:ext uri="{BB962C8B-B14F-4D97-AF65-F5344CB8AC3E}">
        <p14:creationId xmlns:p14="http://schemas.microsoft.com/office/powerpoint/2010/main" val="279935527"/>
      </p:ext>
    </p:extLst>
  </p:cSld>
  <p:clrMapOvr>
    <a:masterClrMapping/>
  </p:clrMapOvr>
  <mc:AlternateContent xmlns:mc="http://schemas.openxmlformats.org/markup-compatibility/2006" xmlns:p14="http://schemas.microsoft.com/office/powerpoint/2010/main">
    <mc:Choice Requires="p14">
      <p:transition spd="slow" p14:dur="2000" advTm="59538"/>
    </mc:Choice>
    <mc:Fallback xmlns="">
      <p:transition spd="slow" advTm="5953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Disclaimed Property</a:t>
            </a:r>
          </a:p>
        </p:txBody>
      </p:sp>
      <p:sp>
        <p:nvSpPr>
          <p:cNvPr id="3" name="Content Placeholder 2"/>
          <p:cNvSpPr>
            <a:spLocks noGrp="1"/>
          </p:cNvSpPr>
          <p:nvPr>
            <p:ph idx="1"/>
          </p:nvPr>
        </p:nvSpPr>
        <p:spPr/>
        <p:txBody>
          <a:bodyPr/>
          <a:lstStyle/>
          <a:p>
            <a:r>
              <a:rPr lang="en-US" b="1" dirty="0"/>
              <a:t>Beneficiary under a will disclaimed $100,000 worth of property. This property then passed under the will to Beneficiary's children.</a:t>
            </a:r>
          </a:p>
        </p:txBody>
      </p:sp>
      <p:pic>
        <p:nvPicPr>
          <p:cNvPr id="9218" name="Picture 2" descr="http://t3.gstatic.com/images?q=tbn:ANd9GcRRBZ_SkivtyhhlB8sLggHKJfFxuWDvzd_zGh1ssyFzonkJmiO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3581400"/>
            <a:ext cx="2895600" cy="2908527"/>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D81AB0BA-0AB6-4D45-82EE-A03265FDB18D}"/>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13</a:t>
            </a:fld>
            <a:endParaRPr lang="en-US" dirty="0">
              <a:solidFill>
                <a:prstClr val="black">
                  <a:tint val="95000"/>
                </a:prstClr>
              </a:solidFill>
            </a:endParaRPr>
          </a:p>
        </p:txBody>
      </p:sp>
    </p:spTree>
    <p:extLst>
      <p:ext uri="{BB962C8B-B14F-4D97-AF65-F5344CB8AC3E}">
        <p14:creationId xmlns:p14="http://schemas.microsoft.com/office/powerpoint/2010/main" val="3169633881"/>
      </p:ext>
    </p:extLst>
  </p:cSld>
  <p:clrMapOvr>
    <a:masterClrMapping/>
  </p:clrMapOvr>
  <mc:AlternateContent xmlns:mc="http://schemas.openxmlformats.org/markup-compatibility/2006" xmlns:p14="http://schemas.microsoft.com/office/powerpoint/2010/main">
    <mc:Choice Requires="p14">
      <p:transition spd="slow" p14:dur="2000" advTm="93351"/>
    </mc:Choice>
    <mc:Fallback xmlns="">
      <p:transition spd="slow" advTm="9335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Interest-free Loan</a:t>
            </a:r>
          </a:p>
        </p:txBody>
      </p:sp>
      <p:sp>
        <p:nvSpPr>
          <p:cNvPr id="3" name="Content Placeholder 2"/>
          <p:cNvSpPr>
            <a:spLocks noGrp="1"/>
          </p:cNvSpPr>
          <p:nvPr>
            <p:ph idx="1"/>
          </p:nvPr>
        </p:nvSpPr>
        <p:spPr/>
        <p:txBody>
          <a:bodyPr/>
          <a:lstStyle/>
          <a:p>
            <a:r>
              <a:rPr lang="en-US" b="1" dirty="0"/>
              <a:t>Parent lent Child $100,000 to help Child with his law school expenses. Under the terms of the loan, Child was not obligated to make interest payments.</a:t>
            </a:r>
          </a:p>
        </p:txBody>
      </p:sp>
      <p:pic>
        <p:nvPicPr>
          <p:cNvPr id="10242" name="Picture 2" descr="http://t3.gstatic.com/images?q=tbn:ANd9GcRkzZmwuVXYaM_Sg3EH8pFRBGZL_YW4Q-eDaEEdmOTOdbZsy8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4166461"/>
            <a:ext cx="2362200" cy="23622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202FC4AE-3042-446B-90D1-BC010E9C3E10}"/>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14</a:t>
            </a:fld>
            <a:endParaRPr lang="en-US" dirty="0">
              <a:solidFill>
                <a:prstClr val="black">
                  <a:tint val="95000"/>
                </a:prstClr>
              </a:solidFill>
            </a:endParaRPr>
          </a:p>
        </p:txBody>
      </p:sp>
    </p:spTree>
    <p:extLst>
      <p:ext uri="{BB962C8B-B14F-4D97-AF65-F5344CB8AC3E}">
        <p14:creationId xmlns:p14="http://schemas.microsoft.com/office/powerpoint/2010/main" val="4192025670"/>
      </p:ext>
    </p:extLst>
  </p:cSld>
  <p:clrMapOvr>
    <a:masterClrMapping/>
  </p:clrMapOvr>
  <mc:AlternateContent xmlns:mc="http://schemas.openxmlformats.org/markup-compatibility/2006" xmlns:p14="http://schemas.microsoft.com/office/powerpoint/2010/main">
    <mc:Choice Requires="p14">
      <p:transition spd="slow" p14:dur="2000" advTm="50423"/>
    </mc:Choice>
    <mc:Fallback xmlns="">
      <p:transition spd="slow" advTm="5042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 Consideration vs.</a:t>
            </a:r>
            <a:br>
              <a:rPr lang="en-US" dirty="0"/>
            </a:br>
            <a:r>
              <a:rPr lang="en-US" dirty="0"/>
              <a:t>“Money or Money’s Worth”</a:t>
            </a:r>
          </a:p>
        </p:txBody>
      </p:sp>
      <p:sp>
        <p:nvSpPr>
          <p:cNvPr id="3" name="Content Placeholder 2"/>
          <p:cNvSpPr>
            <a:spLocks noGrp="1"/>
          </p:cNvSpPr>
          <p:nvPr>
            <p:ph idx="1"/>
          </p:nvPr>
        </p:nvSpPr>
        <p:spPr>
          <a:xfrm>
            <a:off x="391886" y="1583871"/>
            <a:ext cx="8294914" cy="5045529"/>
          </a:xfrm>
        </p:spPr>
        <p:txBody>
          <a:bodyPr>
            <a:normAutofit fontScale="92500" lnSpcReduction="20000"/>
          </a:bodyPr>
          <a:lstStyle/>
          <a:p>
            <a:pPr>
              <a:lnSpc>
                <a:spcPct val="110000"/>
              </a:lnSpc>
              <a:spcAft>
                <a:spcPts val="1200"/>
              </a:spcAft>
            </a:pPr>
            <a:r>
              <a:rPr lang="en-US" b="1" dirty="0"/>
              <a:t>Parent told Child, "If you quit smoking and don't use any tobacco product for one year, I will give you $20,000 toward the down payment on your house.“</a:t>
            </a:r>
          </a:p>
          <a:p>
            <a:pPr>
              <a:lnSpc>
                <a:spcPct val="110000"/>
              </a:lnSpc>
              <a:spcAft>
                <a:spcPts val="1200"/>
              </a:spcAft>
            </a:pPr>
            <a:r>
              <a:rPr lang="en-US" b="1" dirty="0"/>
              <a:t>Child immediately accepted this offer and quit cold turkey. Although suffering from nicotine withdrawal at first, Child never used tobacco again.</a:t>
            </a:r>
          </a:p>
          <a:p>
            <a:pPr>
              <a:lnSpc>
                <a:spcPct val="110000"/>
              </a:lnSpc>
              <a:spcAft>
                <a:spcPts val="1200"/>
              </a:spcAft>
            </a:pPr>
            <a:r>
              <a:rPr lang="en-US" b="1" dirty="0"/>
              <a:t>After one year elapsed, Parent made good on Parent's promise and handed Child $20,000 in cash. </a:t>
            </a:r>
          </a:p>
        </p:txBody>
      </p:sp>
      <p:sp>
        <p:nvSpPr>
          <p:cNvPr id="4" name="Slide Number Placeholder 3">
            <a:extLst>
              <a:ext uri="{FF2B5EF4-FFF2-40B4-BE49-F238E27FC236}">
                <a16:creationId xmlns:a16="http://schemas.microsoft.com/office/drawing/2014/main" id="{F679553B-0149-46A1-AE0D-20F7D862D45C}"/>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15</a:t>
            </a:fld>
            <a:endParaRPr lang="en-US" dirty="0">
              <a:solidFill>
                <a:prstClr val="black">
                  <a:tint val="95000"/>
                </a:prstClr>
              </a:solidFill>
            </a:endParaRPr>
          </a:p>
        </p:txBody>
      </p:sp>
    </p:spTree>
    <p:extLst>
      <p:ext uri="{BB962C8B-B14F-4D97-AF65-F5344CB8AC3E}">
        <p14:creationId xmlns:p14="http://schemas.microsoft.com/office/powerpoint/2010/main" val="1482694714"/>
      </p:ext>
    </p:extLst>
  </p:cSld>
  <p:clrMapOvr>
    <a:masterClrMapping/>
  </p:clrMapOvr>
  <mc:AlternateContent xmlns:mc="http://schemas.openxmlformats.org/markup-compatibility/2006" xmlns:p14="http://schemas.microsoft.com/office/powerpoint/2010/main">
    <mc:Choice Requires="p14">
      <p:transition spd="slow" p14:dur="2000" advTm="71708"/>
    </mc:Choice>
    <mc:Fallback xmlns="">
      <p:transition spd="slow" advTm="71708"/>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Use of Property</a:t>
            </a:r>
          </a:p>
        </p:txBody>
      </p:sp>
      <p:sp>
        <p:nvSpPr>
          <p:cNvPr id="3" name="Content Placeholder 2"/>
          <p:cNvSpPr>
            <a:spLocks noGrp="1"/>
          </p:cNvSpPr>
          <p:nvPr>
            <p:ph idx="1"/>
          </p:nvPr>
        </p:nvSpPr>
        <p:spPr/>
        <p:txBody>
          <a:bodyPr/>
          <a:lstStyle/>
          <a:p>
            <a:r>
              <a:rPr lang="en-US" b="1" dirty="0"/>
              <a:t>Uncle owns a secluded cabin in the Montana wilderness. Uncle normally rents the cabin to outdoor adventurers during the summer. This year, however, Uncle decides to let you use the cabin at no charge while you are studying for the bar exam.</a:t>
            </a:r>
            <a:endParaRPr lang="en-US" dirty="0"/>
          </a:p>
        </p:txBody>
      </p:sp>
      <p:sp>
        <p:nvSpPr>
          <p:cNvPr id="4" name="Slide Number Placeholder 3">
            <a:extLst>
              <a:ext uri="{FF2B5EF4-FFF2-40B4-BE49-F238E27FC236}">
                <a16:creationId xmlns:a16="http://schemas.microsoft.com/office/drawing/2014/main" id="{DACEF0A2-9013-41C5-B857-0ECBF426C49E}"/>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16</a:t>
            </a:fld>
            <a:endParaRPr lang="en-US" dirty="0">
              <a:solidFill>
                <a:prstClr val="black">
                  <a:tint val="95000"/>
                </a:prstClr>
              </a:solidFill>
            </a:endParaRPr>
          </a:p>
        </p:txBody>
      </p:sp>
    </p:spTree>
    <p:extLst>
      <p:ext uri="{BB962C8B-B14F-4D97-AF65-F5344CB8AC3E}">
        <p14:creationId xmlns:p14="http://schemas.microsoft.com/office/powerpoint/2010/main" val="3028437514"/>
      </p:ext>
    </p:extLst>
  </p:cSld>
  <p:clrMapOvr>
    <a:masterClrMapping/>
  </p:clrMapOvr>
  <mc:AlternateContent xmlns:mc="http://schemas.openxmlformats.org/markup-compatibility/2006" xmlns:p14="http://schemas.microsoft.com/office/powerpoint/2010/main">
    <mc:Choice Requires="p14">
      <p:transition spd="slow" p14:dur="2000" advTm="72774"/>
    </mc:Choice>
    <mc:Fallback xmlns="">
      <p:transition spd="slow" advTm="7277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Legal Support</a:t>
            </a:r>
          </a:p>
        </p:txBody>
      </p:sp>
      <p:sp>
        <p:nvSpPr>
          <p:cNvPr id="3" name="Content Placeholder 2"/>
          <p:cNvSpPr>
            <a:spLocks noGrp="1"/>
          </p:cNvSpPr>
          <p:nvPr>
            <p:ph idx="1"/>
          </p:nvPr>
        </p:nvSpPr>
        <p:spPr/>
        <p:txBody>
          <a:bodyPr/>
          <a:lstStyle/>
          <a:p>
            <a:r>
              <a:rPr lang="en-US" b="1" dirty="0"/>
              <a:t>Parent spends $20,000 in one year to care for her minor children.</a:t>
            </a:r>
          </a:p>
        </p:txBody>
      </p:sp>
      <p:pic>
        <p:nvPicPr>
          <p:cNvPr id="14338" name="Picture 2" descr="http://babytoread.com/wp-content/uploads/2011/07/momreadgir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8600" y="3048000"/>
            <a:ext cx="3668281" cy="3668281"/>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9DFA28AC-6756-47D4-AD92-94C7113C102A}"/>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17</a:t>
            </a:fld>
            <a:endParaRPr lang="en-US" dirty="0">
              <a:solidFill>
                <a:prstClr val="black">
                  <a:tint val="95000"/>
                </a:prstClr>
              </a:solidFill>
            </a:endParaRPr>
          </a:p>
        </p:txBody>
      </p:sp>
    </p:spTree>
    <p:extLst>
      <p:ext uri="{BB962C8B-B14F-4D97-AF65-F5344CB8AC3E}">
        <p14:creationId xmlns:p14="http://schemas.microsoft.com/office/powerpoint/2010/main" val="2474516027"/>
      </p:ext>
    </p:extLst>
  </p:cSld>
  <p:clrMapOvr>
    <a:masterClrMapping/>
  </p:clrMapOvr>
  <mc:AlternateContent xmlns:mc="http://schemas.openxmlformats.org/markup-compatibility/2006" xmlns:p14="http://schemas.microsoft.com/office/powerpoint/2010/main">
    <mc:Choice Requires="p14">
      <p:transition spd="slow" p14:dur="2000" advTm="22675"/>
    </mc:Choice>
    <mc:Fallback xmlns="">
      <p:transition spd="slow" advTm="2267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 Non-support gifts to minor child</a:t>
            </a:r>
          </a:p>
        </p:txBody>
      </p:sp>
      <p:sp>
        <p:nvSpPr>
          <p:cNvPr id="3" name="Content Placeholder 2"/>
          <p:cNvSpPr>
            <a:spLocks noGrp="1"/>
          </p:cNvSpPr>
          <p:nvPr>
            <p:ph idx="1"/>
          </p:nvPr>
        </p:nvSpPr>
        <p:spPr/>
        <p:txBody>
          <a:bodyPr/>
          <a:lstStyle/>
          <a:p>
            <a:r>
              <a:rPr lang="en-US" b="1" dirty="0"/>
              <a:t>Parent purchases minor daughter a $2,000 prom dress.</a:t>
            </a:r>
          </a:p>
        </p:txBody>
      </p:sp>
      <p:pic>
        <p:nvPicPr>
          <p:cNvPr id="15362" name="Picture 2" descr="http://t2.gstatic.com/images?q=tbn:ANd9GcSpghOnQXxygaS81nVUJid05P8-5BlRXBu32hBBb5VX2c7iKcLJr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2590800"/>
            <a:ext cx="2990850" cy="3992939"/>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61336A8D-BF53-4FA8-BCB8-E5E49B8C2E1F}"/>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18</a:t>
            </a:fld>
            <a:endParaRPr lang="en-US" dirty="0">
              <a:solidFill>
                <a:prstClr val="black">
                  <a:tint val="95000"/>
                </a:prstClr>
              </a:solidFill>
            </a:endParaRPr>
          </a:p>
        </p:txBody>
      </p:sp>
    </p:spTree>
    <p:extLst>
      <p:ext uri="{BB962C8B-B14F-4D97-AF65-F5344CB8AC3E}">
        <p14:creationId xmlns:p14="http://schemas.microsoft.com/office/powerpoint/2010/main" val="2565633450"/>
      </p:ext>
    </p:extLst>
  </p:cSld>
  <p:clrMapOvr>
    <a:masterClrMapping/>
  </p:clrMapOvr>
  <mc:AlternateContent xmlns:mc="http://schemas.openxmlformats.org/markup-compatibility/2006" xmlns:p14="http://schemas.microsoft.com/office/powerpoint/2010/main">
    <mc:Choice Requires="p14">
      <p:transition spd="slow" p14:dur="2000" advTm="55731"/>
    </mc:Choice>
    <mc:Fallback xmlns="">
      <p:transition spd="slow" advTm="5573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Joint Tenancies</a:t>
            </a:r>
          </a:p>
        </p:txBody>
      </p:sp>
      <p:sp>
        <p:nvSpPr>
          <p:cNvPr id="3" name="Content Placeholder 2"/>
          <p:cNvSpPr>
            <a:spLocks noGrp="1"/>
          </p:cNvSpPr>
          <p:nvPr>
            <p:ph idx="1"/>
          </p:nvPr>
        </p:nvSpPr>
        <p:spPr/>
        <p:txBody>
          <a:bodyPr/>
          <a:lstStyle/>
          <a:p>
            <a:r>
              <a:rPr lang="en-US" b="1" dirty="0"/>
              <a:t>Parent purchased a parcel of real property using Parent's money and had title to the land placed in the names of Parent and Child as joint tenants with rights of survivorship</a:t>
            </a:r>
            <a:r>
              <a:rPr lang="en-US" dirty="0"/>
              <a:t>.</a:t>
            </a:r>
          </a:p>
        </p:txBody>
      </p:sp>
      <p:pic>
        <p:nvPicPr>
          <p:cNvPr id="11266" name="Picture 2" descr="http://www.onestopturkishpropertyshop.com/property_for_sale_in_bodrum_image_009900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4057650"/>
            <a:ext cx="4114800" cy="257175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1D19EAF3-274B-4C53-B760-73BA27FF9F3D}"/>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19</a:t>
            </a:fld>
            <a:endParaRPr lang="en-US" dirty="0">
              <a:solidFill>
                <a:prstClr val="black">
                  <a:tint val="95000"/>
                </a:prstClr>
              </a:solidFill>
            </a:endParaRPr>
          </a:p>
        </p:txBody>
      </p:sp>
    </p:spTree>
    <p:extLst>
      <p:ext uri="{BB962C8B-B14F-4D97-AF65-F5344CB8AC3E}">
        <p14:creationId xmlns:p14="http://schemas.microsoft.com/office/powerpoint/2010/main" val="2980292969"/>
      </p:ext>
    </p:extLst>
  </p:cSld>
  <p:clrMapOvr>
    <a:masterClrMapping/>
  </p:clrMapOvr>
  <mc:AlternateContent xmlns:mc="http://schemas.openxmlformats.org/markup-compatibility/2006" xmlns:p14="http://schemas.microsoft.com/office/powerpoint/2010/main">
    <mc:Choice Requires="p14">
      <p:transition spd="slow" p14:dur="2000" advTm="77354"/>
    </mc:Choice>
    <mc:Fallback xmlns="">
      <p:transition spd="slow" advTm="7735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5F3EF-F18A-44C2-BE4B-EE26F5CC434D}"/>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5A3B91B2-C676-4A03-92A3-CF2EB56A876B}"/>
              </a:ext>
            </a:extLst>
          </p:cNvPr>
          <p:cNvSpPr>
            <a:spLocks noGrp="1"/>
          </p:cNvSpPr>
          <p:nvPr>
            <p:ph idx="1"/>
          </p:nvPr>
        </p:nvSpPr>
        <p:spPr/>
        <p:txBody>
          <a:bodyPr/>
          <a:lstStyle/>
          <a:p>
            <a:r>
              <a:rPr lang="en-US" b="1" dirty="0"/>
              <a:t>Policies behind taxation.</a:t>
            </a:r>
          </a:p>
          <a:p>
            <a:endParaRPr lang="en-US" b="1" dirty="0"/>
          </a:p>
          <a:p>
            <a:r>
              <a:rPr lang="en-US" b="1" dirty="0"/>
              <a:t>Gift Tax</a:t>
            </a:r>
          </a:p>
          <a:p>
            <a:endParaRPr lang="en-US" b="1" dirty="0"/>
          </a:p>
          <a:p>
            <a:r>
              <a:rPr lang="en-US" b="1" dirty="0"/>
              <a:t>Estate Tax</a:t>
            </a:r>
          </a:p>
          <a:p>
            <a:endParaRPr lang="en-US" b="1" dirty="0"/>
          </a:p>
          <a:p>
            <a:r>
              <a:rPr lang="en-US" b="1" dirty="0"/>
              <a:t>Generation-Skipping Transfer Tax</a:t>
            </a:r>
          </a:p>
          <a:p>
            <a:endParaRPr lang="en-US" b="1" dirty="0"/>
          </a:p>
          <a:p>
            <a:r>
              <a:rPr lang="en-US" b="1" dirty="0"/>
              <a:t>Income Tax</a:t>
            </a:r>
          </a:p>
        </p:txBody>
      </p:sp>
      <p:sp>
        <p:nvSpPr>
          <p:cNvPr id="4" name="Slide Number Placeholder 3">
            <a:extLst>
              <a:ext uri="{FF2B5EF4-FFF2-40B4-BE49-F238E27FC236}">
                <a16:creationId xmlns:a16="http://schemas.microsoft.com/office/drawing/2014/main" id="{515F14C7-4117-4853-9319-BD45F1F2EB01}"/>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a:t>
            </a:fld>
            <a:endParaRPr lang="en-US" dirty="0">
              <a:solidFill>
                <a:prstClr val="black">
                  <a:tint val="95000"/>
                </a:prstClr>
              </a:solidFill>
            </a:endParaRPr>
          </a:p>
        </p:txBody>
      </p:sp>
    </p:spTree>
    <p:extLst>
      <p:ext uri="{BB962C8B-B14F-4D97-AF65-F5344CB8AC3E}">
        <p14:creationId xmlns:p14="http://schemas.microsoft.com/office/powerpoint/2010/main" val="3170297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Joint Bank Accounts</a:t>
            </a:r>
          </a:p>
        </p:txBody>
      </p:sp>
      <p:sp>
        <p:nvSpPr>
          <p:cNvPr id="3" name="Content Placeholder 2"/>
          <p:cNvSpPr>
            <a:spLocks noGrp="1"/>
          </p:cNvSpPr>
          <p:nvPr>
            <p:ph idx="1"/>
          </p:nvPr>
        </p:nvSpPr>
        <p:spPr/>
        <p:txBody>
          <a:bodyPr/>
          <a:lstStyle/>
          <a:p>
            <a:r>
              <a:rPr lang="en-US" b="1" dirty="0"/>
              <a:t>Parent opened a new checking account with $50,000 and named Child as the joint owner with rights of survivorship.</a:t>
            </a:r>
          </a:p>
        </p:txBody>
      </p:sp>
      <p:pic>
        <p:nvPicPr>
          <p:cNvPr id="12292" name="Picture 4" descr="http://images.allthingsbankaccounts.com/imagelibrary/BankAccount_2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3657600"/>
            <a:ext cx="2381250" cy="239077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3FDA36C4-244E-4C85-A3F0-4ABBCBC1CAEA}"/>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20</a:t>
            </a:fld>
            <a:endParaRPr lang="en-US" dirty="0">
              <a:solidFill>
                <a:prstClr val="black">
                  <a:tint val="95000"/>
                </a:prstClr>
              </a:solidFill>
            </a:endParaRPr>
          </a:p>
        </p:txBody>
      </p:sp>
    </p:spTree>
    <p:extLst>
      <p:ext uri="{BB962C8B-B14F-4D97-AF65-F5344CB8AC3E}">
        <p14:creationId xmlns:p14="http://schemas.microsoft.com/office/powerpoint/2010/main" val="3651816436"/>
      </p:ext>
    </p:extLst>
  </p:cSld>
  <p:clrMapOvr>
    <a:masterClrMapping/>
  </p:clrMapOvr>
  <mc:AlternateContent xmlns:mc="http://schemas.openxmlformats.org/markup-compatibility/2006" xmlns:p14="http://schemas.microsoft.com/office/powerpoint/2010/main">
    <mc:Choice Requires="p14">
      <p:transition spd="slow" p14:dur="2000" advTm="79514"/>
    </mc:Choice>
    <mc:Fallback xmlns="">
      <p:transition spd="slow" advTm="79514"/>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C35D3-406F-4083-A116-27B5361DE266}"/>
              </a:ext>
            </a:extLst>
          </p:cNvPr>
          <p:cNvSpPr>
            <a:spLocks noGrp="1"/>
          </p:cNvSpPr>
          <p:nvPr>
            <p:ph type="title"/>
          </p:nvPr>
        </p:nvSpPr>
        <p:spPr/>
        <p:txBody>
          <a:bodyPr/>
          <a:lstStyle/>
          <a:p>
            <a:r>
              <a:rPr lang="en-US" dirty="0"/>
              <a:t>Value of gift </a:t>
            </a:r>
          </a:p>
        </p:txBody>
      </p:sp>
      <p:sp>
        <p:nvSpPr>
          <p:cNvPr id="3" name="Content Placeholder 2">
            <a:extLst>
              <a:ext uri="{FF2B5EF4-FFF2-40B4-BE49-F238E27FC236}">
                <a16:creationId xmlns:a16="http://schemas.microsoft.com/office/drawing/2014/main" id="{F2C6A363-0011-4DBE-99F4-5919453C0218}"/>
              </a:ext>
            </a:extLst>
          </p:cNvPr>
          <p:cNvSpPr>
            <a:spLocks noGrp="1"/>
          </p:cNvSpPr>
          <p:nvPr>
            <p:ph idx="1"/>
          </p:nvPr>
        </p:nvSpPr>
        <p:spPr/>
        <p:txBody>
          <a:bodyPr/>
          <a:lstStyle/>
          <a:p>
            <a:r>
              <a:rPr lang="en-US" b="1" dirty="0"/>
              <a:t>Fair market value on date of gift.</a:t>
            </a:r>
          </a:p>
          <a:p>
            <a:pPr lvl="1"/>
            <a:r>
              <a:rPr lang="en-US" b="1" i="1" dirty="0"/>
              <a:t>Not</a:t>
            </a:r>
            <a:r>
              <a:rPr lang="en-US" b="1" dirty="0"/>
              <a:t> value when tax is due.</a:t>
            </a:r>
            <a:endParaRPr lang="en-US" b="1" i="1" dirty="0"/>
          </a:p>
        </p:txBody>
      </p:sp>
      <p:sp>
        <p:nvSpPr>
          <p:cNvPr id="4" name="Slide Number Placeholder 3">
            <a:extLst>
              <a:ext uri="{FF2B5EF4-FFF2-40B4-BE49-F238E27FC236}">
                <a16:creationId xmlns:a16="http://schemas.microsoft.com/office/drawing/2014/main" id="{3A24452F-5C88-4CCA-BBBB-40FB8A917B12}"/>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21</a:t>
            </a:fld>
            <a:endParaRPr lang="en-US" dirty="0">
              <a:solidFill>
                <a:prstClr val="black">
                  <a:tint val="95000"/>
                </a:prstClr>
              </a:solidFill>
            </a:endParaRPr>
          </a:p>
        </p:txBody>
      </p:sp>
    </p:spTree>
    <p:extLst>
      <p:ext uri="{BB962C8B-B14F-4D97-AF65-F5344CB8AC3E}">
        <p14:creationId xmlns:p14="http://schemas.microsoft.com/office/powerpoint/2010/main" val="1998089021"/>
      </p:ext>
    </p:extLst>
  </p:cSld>
  <p:clrMapOvr>
    <a:masterClrMapping/>
  </p:clrMapOvr>
  <mc:AlternateContent xmlns:mc="http://schemas.openxmlformats.org/markup-compatibility/2006" xmlns:p14="http://schemas.microsoft.com/office/powerpoint/2010/main">
    <mc:Choice Requires="p14">
      <p:transition spd="slow" p14:dur="2000" advTm="53418"/>
    </mc:Choice>
    <mc:Fallback xmlns="">
      <p:transition spd="slow" advTm="53418"/>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Practical Advice – The “Gift List”</a:t>
            </a:r>
          </a:p>
        </p:txBody>
      </p:sp>
      <p:sp>
        <p:nvSpPr>
          <p:cNvPr id="3" name="Content Placeholder 2"/>
          <p:cNvSpPr>
            <a:spLocks noGrp="1"/>
          </p:cNvSpPr>
          <p:nvPr>
            <p:ph idx="1"/>
          </p:nvPr>
        </p:nvSpPr>
        <p:spPr/>
        <p:txBody>
          <a:bodyPr>
            <a:normAutofit/>
          </a:bodyPr>
          <a:lstStyle/>
          <a:p>
            <a:r>
              <a:rPr lang="en-US" b="1" dirty="0"/>
              <a:t>Your client should keep a comprehensive list of all gifts which includes the following:</a:t>
            </a:r>
          </a:p>
          <a:p>
            <a:pPr lvl="1"/>
            <a:r>
              <a:rPr lang="en-US" b="1" dirty="0"/>
              <a:t>Item given.</a:t>
            </a:r>
          </a:p>
          <a:p>
            <a:pPr lvl="1"/>
            <a:r>
              <a:rPr lang="en-US" b="1" dirty="0"/>
              <a:t>Date given.</a:t>
            </a:r>
          </a:p>
          <a:p>
            <a:pPr lvl="1"/>
            <a:r>
              <a:rPr lang="en-US" b="1" dirty="0"/>
              <a:t>Name of donee.</a:t>
            </a:r>
          </a:p>
          <a:p>
            <a:pPr lvl="1"/>
            <a:r>
              <a:rPr lang="en-US" b="1" dirty="0"/>
              <a:t>Relationship between client and donee.</a:t>
            </a:r>
          </a:p>
          <a:p>
            <a:pPr lvl="1"/>
            <a:r>
              <a:rPr lang="en-US" b="1" dirty="0"/>
              <a:t>How gift was used.</a:t>
            </a:r>
          </a:p>
          <a:p>
            <a:pPr lvl="1"/>
            <a:r>
              <a:rPr lang="en-US" b="1" dirty="0"/>
              <a:t>Value of gift</a:t>
            </a:r>
          </a:p>
        </p:txBody>
      </p:sp>
      <p:sp>
        <p:nvSpPr>
          <p:cNvPr id="4" name="Slide Number Placeholder 3">
            <a:extLst>
              <a:ext uri="{FF2B5EF4-FFF2-40B4-BE49-F238E27FC236}">
                <a16:creationId xmlns:a16="http://schemas.microsoft.com/office/drawing/2014/main" id="{0FF4B060-CC90-4051-A938-EA715F547F7A}"/>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22</a:t>
            </a:fld>
            <a:endParaRPr lang="en-US" dirty="0">
              <a:solidFill>
                <a:prstClr val="black">
                  <a:tint val="95000"/>
                </a:prstClr>
              </a:solidFill>
            </a:endParaRPr>
          </a:p>
        </p:txBody>
      </p:sp>
    </p:spTree>
    <p:extLst>
      <p:ext uri="{BB962C8B-B14F-4D97-AF65-F5344CB8AC3E}">
        <p14:creationId xmlns:p14="http://schemas.microsoft.com/office/powerpoint/2010/main" val="605326537"/>
      </p:ext>
    </p:extLst>
  </p:cSld>
  <p:clrMapOvr>
    <a:masterClrMapping/>
  </p:clrMapOvr>
  <mc:AlternateContent xmlns:mc="http://schemas.openxmlformats.org/markup-compatibility/2006" xmlns:p14="http://schemas.microsoft.com/office/powerpoint/2010/main">
    <mc:Choice Requires="p14">
      <p:transition spd="slow" p14:dur="2000" advTm="44472"/>
    </mc:Choice>
    <mc:Fallback xmlns="">
      <p:transition spd="slow" advTm="4447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9F937-42D7-4EF7-889E-04292A64E6BB}"/>
              </a:ext>
            </a:extLst>
          </p:cNvPr>
          <p:cNvSpPr>
            <a:spLocks noGrp="1"/>
          </p:cNvSpPr>
          <p:nvPr>
            <p:ph type="title"/>
          </p:nvPr>
        </p:nvSpPr>
        <p:spPr/>
        <p:txBody>
          <a:bodyPr/>
          <a:lstStyle/>
          <a:p>
            <a:r>
              <a:rPr lang="en-US" dirty="0"/>
              <a:t>Annual exclusion</a:t>
            </a:r>
          </a:p>
        </p:txBody>
      </p:sp>
      <p:sp>
        <p:nvSpPr>
          <p:cNvPr id="3" name="Content Placeholder 2">
            <a:extLst>
              <a:ext uri="{FF2B5EF4-FFF2-40B4-BE49-F238E27FC236}">
                <a16:creationId xmlns:a16="http://schemas.microsoft.com/office/drawing/2014/main" id="{9AEC9097-3999-4249-95AF-DDF2D0FD0C2B}"/>
              </a:ext>
            </a:extLst>
          </p:cNvPr>
          <p:cNvSpPr>
            <a:spLocks noGrp="1"/>
          </p:cNvSpPr>
          <p:nvPr>
            <p:ph idx="1"/>
          </p:nvPr>
        </p:nvSpPr>
        <p:spPr/>
        <p:txBody>
          <a:bodyPr/>
          <a:lstStyle/>
          <a:p>
            <a:r>
              <a:rPr lang="en-US" b="1" dirty="0"/>
              <a:t>$18,000 per year per donee is excluded</a:t>
            </a:r>
          </a:p>
          <a:p>
            <a:pPr lvl="1"/>
            <a:r>
              <a:rPr lang="en-US" b="1" dirty="0"/>
              <a:t>No limit on number of donees.</a:t>
            </a:r>
          </a:p>
          <a:p>
            <a:pPr lvl="1"/>
            <a:r>
              <a:rPr lang="en-US" b="1" dirty="0"/>
              <a:t>Amount is adjusted for inflation.</a:t>
            </a:r>
          </a:p>
        </p:txBody>
      </p:sp>
      <p:sp>
        <p:nvSpPr>
          <p:cNvPr id="4" name="Slide Number Placeholder 3">
            <a:extLst>
              <a:ext uri="{FF2B5EF4-FFF2-40B4-BE49-F238E27FC236}">
                <a16:creationId xmlns:a16="http://schemas.microsoft.com/office/drawing/2014/main" id="{2B2CF833-9D5C-4383-8C33-97009EB6A546}"/>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23</a:t>
            </a:fld>
            <a:endParaRPr lang="en-US" dirty="0">
              <a:solidFill>
                <a:prstClr val="black">
                  <a:tint val="95000"/>
                </a:prstClr>
              </a:solidFill>
            </a:endParaRPr>
          </a:p>
        </p:txBody>
      </p:sp>
    </p:spTree>
    <p:extLst>
      <p:ext uri="{BB962C8B-B14F-4D97-AF65-F5344CB8AC3E}">
        <p14:creationId xmlns:p14="http://schemas.microsoft.com/office/powerpoint/2010/main" val="1465063123"/>
      </p:ext>
    </p:extLst>
  </p:cSld>
  <p:clrMapOvr>
    <a:masterClrMapping/>
  </p:clrMapOvr>
  <mc:AlternateContent xmlns:mc="http://schemas.openxmlformats.org/markup-compatibility/2006" xmlns:p14="http://schemas.microsoft.com/office/powerpoint/2010/main">
    <mc:Choice Requires="p14">
      <p:transition spd="slow" p14:dur="2000" advTm="141996"/>
    </mc:Choice>
    <mc:Fallback xmlns="">
      <p:transition spd="slow" advTm="14199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C96AC-A0D4-4055-A003-4DEE8FF8554B}"/>
              </a:ext>
            </a:extLst>
          </p:cNvPr>
          <p:cNvSpPr>
            <a:spLocks noGrp="1"/>
          </p:cNvSpPr>
          <p:nvPr>
            <p:ph type="title"/>
          </p:nvPr>
        </p:nvSpPr>
        <p:spPr/>
        <p:txBody>
          <a:bodyPr>
            <a:normAutofit fontScale="90000"/>
          </a:bodyPr>
          <a:lstStyle/>
          <a:p>
            <a:r>
              <a:rPr lang="en-US" dirty="0"/>
              <a:t>Educational and Medical Expense Exclusion</a:t>
            </a:r>
          </a:p>
        </p:txBody>
      </p:sp>
      <p:sp>
        <p:nvSpPr>
          <p:cNvPr id="3" name="Content Placeholder 2">
            <a:extLst>
              <a:ext uri="{FF2B5EF4-FFF2-40B4-BE49-F238E27FC236}">
                <a16:creationId xmlns:a16="http://schemas.microsoft.com/office/drawing/2014/main" id="{E304E548-F513-4CA3-AE0D-C9AB72817FE1}"/>
              </a:ext>
            </a:extLst>
          </p:cNvPr>
          <p:cNvSpPr>
            <a:spLocks noGrp="1"/>
          </p:cNvSpPr>
          <p:nvPr>
            <p:ph idx="1"/>
          </p:nvPr>
        </p:nvSpPr>
        <p:spPr/>
        <p:txBody>
          <a:bodyPr/>
          <a:lstStyle/>
          <a:p>
            <a:r>
              <a:rPr lang="en-US" b="1" dirty="0"/>
              <a:t>Payments for a person’s educational and medical expenses are excluded.</a:t>
            </a:r>
          </a:p>
          <a:p>
            <a:pPr lvl="1"/>
            <a:r>
              <a:rPr lang="en-US" b="1" dirty="0"/>
              <a:t>No limit on amount.</a:t>
            </a:r>
          </a:p>
          <a:p>
            <a:pPr lvl="1"/>
            <a:r>
              <a:rPr lang="en-US" b="1" dirty="0"/>
              <a:t>No family relationship between donor and donee needed.</a:t>
            </a:r>
          </a:p>
          <a:p>
            <a:pPr lvl="1"/>
            <a:r>
              <a:rPr lang="en-US" b="1" dirty="0"/>
              <a:t>Must be paid directly to school or medical provider.</a:t>
            </a:r>
          </a:p>
          <a:p>
            <a:pPr lvl="1"/>
            <a:r>
              <a:rPr lang="en-US" b="1" dirty="0"/>
              <a:t>Education expenses do </a:t>
            </a:r>
            <a:r>
              <a:rPr lang="en-US" b="1" i="1" dirty="0"/>
              <a:t>not</a:t>
            </a:r>
            <a:r>
              <a:rPr lang="en-US" b="1" dirty="0"/>
              <a:t> include room, board, or books.</a:t>
            </a:r>
          </a:p>
        </p:txBody>
      </p:sp>
      <p:sp>
        <p:nvSpPr>
          <p:cNvPr id="4" name="Slide Number Placeholder 3">
            <a:extLst>
              <a:ext uri="{FF2B5EF4-FFF2-40B4-BE49-F238E27FC236}">
                <a16:creationId xmlns:a16="http://schemas.microsoft.com/office/drawing/2014/main" id="{3A094477-31FB-4B3D-9E9D-964B1007829C}"/>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24</a:t>
            </a:fld>
            <a:endParaRPr lang="en-US" dirty="0">
              <a:solidFill>
                <a:prstClr val="black">
                  <a:tint val="95000"/>
                </a:prstClr>
              </a:solidFill>
            </a:endParaRPr>
          </a:p>
        </p:txBody>
      </p:sp>
    </p:spTree>
    <p:extLst>
      <p:ext uri="{BB962C8B-B14F-4D97-AF65-F5344CB8AC3E}">
        <p14:creationId xmlns:p14="http://schemas.microsoft.com/office/powerpoint/2010/main" val="717005613"/>
      </p:ext>
    </p:extLst>
  </p:cSld>
  <p:clrMapOvr>
    <a:masterClrMapping/>
  </p:clrMapOvr>
  <mc:AlternateContent xmlns:mc="http://schemas.openxmlformats.org/markup-compatibility/2006" xmlns:p14="http://schemas.microsoft.com/office/powerpoint/2010/main">
    <mc:Choice Requires="p14">
      <p:transition spd="slow" p14:dur="2000" advTm="90201"/>
    </mc:Choice>
    <mc:Fallback xmlns="">
      <p:transition spd="slow" advTm="90201"/>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E4ED8-0F8C-4079-8563-4D3C6E447DBA}"/>
              </a:ext>
            </a:extLst>
          </p:cNvPr>
          <p:cNvSpPr>
            <a:spLocks noGrp="1"/>
          </p:cNvSpPr>
          <p:nvPr>
            <p:ph type="title"/>
          </p:nvPr>
        </p:nvSpPr>
        <p:spPr/>
        <p:txBody>
          <a:bodyPr/>
          <a:lstStyle/>
          <a:p>
            <a:r>
              <a:rPr lang="en-US" dirty="0"/>
              <a:t>Deductions</a:t>
            </a:r>
          </a:p>
        </p:txBody>
      </p:sp>
      <p:sp>
        <p:nvSpPr>
          <p:cNvPr id="3" name="Content Placeholder 2">
            <a:extLst>
              <a:ext uri="{FF2B5EF4-FFF2-40B4-BE49-F238E27FC236}">
                <a16:creationId xmlns:a16="http://schemas.microsoft.com/office/drawing/2014/main" id="{58651E3C-FDD3-4065-858B-3B47D896A9E5}"/>
              </a:ext>
            </a:extLst>
          </p:cNvPr>
          <p:cNvSpPr>
            <a:spLocks noGrp="1"/>
          </p:cNvSpPr>
          <p:nvPr>
            <p:ph idx="1"/>
          </p:nvPr>
        </p:nvSpPr>
        <p:spPr/>
        <p:txBody>
          <a:bodyPr/>
          <a:lstStyle/>
          <a:p>
            <a:r>
              <a:rPr lang="en-US" b="1" dirty="0"/>
              <a:t>Unlimited marital deduction.</a:t>
            </a:r>
          </a:p>
          <a:p>
            <a:pPr lvl="1"/>
            <a:r>
              <a:rPr lang="en-US" b="1" dirty="0"/>
              <a:t>All gifts to a spouse are tax-free.</a:t>
            </a:r>
          </a:p>
          <a:p>
            <a:pPr lvl="1"/>
            <a:endParaRPr lang="en-US" b="1" dirty="0"/>
          </a:p>
          <a:p>
            <a:pPr marL="621792" indent="-457200"/>
            <a:r>
              <a:rPr lang="en-US" b="1" dirty="0"/>
              <a:t>Unlimited charitable deduction.</a:t>
            </a:r>
          </a:p>
          <a:p>
            <a:pPr marL="914400" lvl="1" indent="-457200"/>
            <a:r>
              <a:rPr lang="en-US" b="1" dirty="0"/>
              <a:t>All gifts to a charity are tax-free.</a:t>
            </a:r>
          </a:p>
        </p:txBody>
      </p:sp>
      <p:sp>
        <p:nvSpPr>
          <p:cNvPr id="4" name="Slide Number Placeholder 3">
            <a:extLst>
              <a:ext uri="{FF2B5EF4-FFF2-40B4-BE49-F238E27FC236}">
                <a16:creationId xmlns:a16="http://schemas.microsoft.com/office/drawing/2014/main" id="{8E5637FF-6AF2-49B8-B9DA-B0CDEB7AE638}"/>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25</a:t>
            </a:fld>
            <a:endParaRPr lang="en-US" dirty="0">
              <a:solidFill>
                <a:prstClr val="black">
                  <a:tint val="95000"/>
                </a:prstClr>
              </a:solidFill>
            </a:endParaRPr>
          </a:p>
        </p:txBody>
      </p:sp>
    </p:spTree>
    <p:extLst>
      <p:ext uri="{BB962C8B-B14F-4D97-AF65-F5344CB8AC3E}">
        <p14:creationId xmlns:p14="http://schemas.microsoft.com/office/powerpoint/2010/main" val="3105659765"/>
      </p:ext>
    </p:extLst>
  </p:cSld>
  <p:clrMapOvr>
    <a:masterClrMapping/>
  </p:clrMapOvr>
  <mc:AlternateContent xmlns:mc="http://schemas.openxmlformats.org/markup-compatibility/2006" xmlns:p14="http://schemas.microsoft.com/office/powerpoint/2010/main">
    <mc:Choice Requires="p14">
      <p:transition spd="slow" p14:dur="2000" advTm="23215"/>
    </mc:Choice>
    <mc:Fallback xmlns="">
      <p:transition spd="slow" advTm="23215"/>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68996-8340-46FD-B3F9-9D12B35AFE73}"/>
              </a:ext>
            </a:extLst>
          </p:cNvPr>
          <p:cNvSpPr>
            <a:spLocks noGrp="1"/>
          </p:cNvSpPr>
          <p:nvPr>
            <p:ph type="title"/>
          </p:nvPr>
        </p:nvSpPr>
        <p:spPr/>
        <p:txBody>
          <a:bodyPr/>
          <a:lstStyle/>
          <a:p>
            <a:r>
              <a:rPr lang="en-US" dirty="0"/>
              <a:t>Basic tax computation</a:t>
            </a:r>
          </a:p>
        </p:txBody>
      </p:sp>
      <p:sp>
        <p:nvSpPr>
          <p:cNvPr id="3" name="Content Placeholder 2">
            <a:extLst>
              <a:ext uri="{FF2B5EF4-FFF2-40B4-BE49-F238E27FC236}">
                <a16:creationId xmlns:a16="http://schemas.microsoft.com/office/drawing/2014/main" id="{F6399D97-4992-4EE8-BE15-DB4778D3D833}"/>
              </a:ext>
            </a:extLst>
          </p:cNvPr>
          <p:cNvSpPr>
            <a:spLocks noGrp="1"/>
          </p:cNvSpPr>
          <p:nvPr>
            <p:ph idx="1"/>
          </p:nvPr>
        </p:nvSpPr>
        <p:spPr/>
        <p:txBody>
          <a:bodyPr/>
          <a:lstStyle/>
          <a:p>
            <a:r>
              <a:rPr lang="en-US" b="1" dirty="0"/>
              <a:t>Gifts are taxed a progressive rates so computation requires “adding back” taxable gifts made in prior years to push new gifts into higher tax bracket.</a:t>
            </a:r>
          </a:p>
          <a:p>
            <a:endParaRPr lang="en-US" b="1" dirty="0"/>
          </a:p>
          <a:p>
            <a:r>
              <a:rPr lang="en-US" b="1" dirty="0"/>
              <a:t>Rates range from 18% to 40%.</a:t>
            </a:r>
          </a:p>
        </p:txBody>
      </p:sp>
      <p:sp>
        <p:nvSpPr>
          <p:cNvPr id="4" name="Slide Number Placeholder 3">
            <a:extLst>
              <a:ext uri="{FF2B5EF4-FFF2-40B4-BE49-F238E27FC236}">
                <a16:creationId xmlns:a16="http://schemas.microsoft.com/office/drawing/2014/main" id="{13C1254F-FF5E-4F44-A7CA-F122D1668460}"/>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26</a:t>
            </a:fld>
            <a:endParaRPr lang="en-US" dirty="0">
              <a:solidFill>
                <a:prstClr val="black">
                  <a:tint val="95000"/>
                </a:prstClr>
              </a:solidFill>
            </a:endParaRPr>
          </a:p>
        </p:txBody>
      </p:sp>
    </p:spTree>
    <p:extLst>
      <p:ext uri="{BB962C8B-B14F-4D97-AF65-F5344CB8AC3E}">
        <p14:creationId xmlns:p14="http://schemas.microsoft.com/office/powerpoint/2010/main" val="157454005"/>
      </p:ext>
    </p:extLst>
  </p:cSld>
  <p:clrMapOvr>
    <a:masterClrMapping/>
  </p:clrMapOvr>
  <mc:AlternateContent xmlns:mc="http://schemas.openxmlformats.org/markup-compatibility/2006" xmlns:p14="http://schemas.microsoft.com/office/powerpoint/2010/main">
    <mc:Choice Requires="p14">
      <p:transition spd="slow" p14:dur="2000" advTm="54627"/>
    </mc:Choice>
    <mc:Fallback xmlns="">
      <p:transition spd="slow" advTm="54627"/>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37CF7-6A8F-4095-BA74-E646E015F0C5}"/>
              </a:ext>
            </a:extLst>
          </p:cNvPr>
          <p:cNvSpPr>
            <a:spLocks noGrp="1"/>
          </p:cNvSpPr>
          <p:nvPr>
            <p:ph type="title"/>
          </p:nvPr>
        </p:nvSpPr>
        <p:spPr/>
        <p:txBody>
          <a:bodyPr/>
          <a:lstStyle/>
          <a:p>
            <a:r>
              <a:rPr lang="en-US" dirty="0"/>
              <a:t>Applicable credit amount</a:t>
            </a:r>
          </a:p>
        </p:txBody>
      </p:sp>
      <p:sp>
        <p:nvSpPr>
          <p:cNvPr id="3" name="Content Placeholder 2">
            <a:extLst>
              <a:ext uri="{FF2B5EF4-FFF2-40B4-BE49-F238E27FC236}">
                <a16:creationId xmlns:a16="http://schemas.microsoft.com/office/drawing/2014/main" id="{22EC48F6-05AF-46D2-8C0C-457A35E8FEEB}"/>
              </a:ext>
            </a:extLst>
          </p:cNvPr>
          <p:cNvSpPr>
            <a:spLocks noGrp="1"/>
          </p:cNvSpPr>
          <p:nvPr>
            <p:ph idx="1"/>
          </p:nvPr>
        </p:nvSpPr>
        <p:spPr/>
        <p:txBody>
          <a:bodyPr/>
          <a:lstStyle/>
          <a:p>
            <a:r>
              <a:rPr lang="en-US" b="1" dirty="0"/>
              <a:t>For gifts in 2024, the credit amount is $5,389,800.</a:t>
            </a:r>
          </a:p>
          <a:p>
            <a:pPr lvl="1"/>
            <a:r>
              <a:rPr lang="en-US" b="1" dirty="0"/>
              <a:t>Thus, the first $13,610,000 in taxable gifts escapes taxation.</a:t>
            </a:r>
          </a:p>
        </p:txBody>
      </p:sp>
      <p:sp>
        <p:nvSpPr>
          <p:cNvPr id="4" name="Slide Number Placeholder 3">
            <a:extLst>
              <a:ext uri="{FF2B5EF4-FFF2-40B4-BE49-F238E27FC236}">
                <a16:creationId xmlns:a16="http://schemas.microsoft.com/office/drawing/2014/main" id="{E3F73844-B5D1-4F13-A034-D87AFDBB002D}"/>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27</a:t>
            </a:fld>
            <a:endParaRPr lang="en-US" dirty="0">
              <a:solidFill>
                <a:prstClr val="black">
                  <a:tint val="95000"/>
                </a:prstClr>
              </a:solidFill>
            </a:endParaRPr>
          </a:p>
        </p:txBody>
      </p:sp>
    </p:spTree>
    <p:extLst>
      <p:ext uri="{BB962C8B-B14F-4D97-AF65-F5344CB8AC3E}">
        <p14:creationId xmlns:p14="http://schemas.microsoft.com/office/powerpoint/2010/main" val="2624782447"/>
      </p:ext>
    </p:extLst>
  </p:cSld>
  <p:clrMapOvr>
    <a:masterClrMapping/>
  </p:clrMapOvr>
  <mc:AlternateContent xmlns:mc="http://schemas.openxmlformats.org/markup-compatibility/2006" xmlns:p14="http://schemas.microsoft.com/office/powerpoint/2010/main">
    <mc:Choice Requires="p14">
      <p:transition spd="slow" p14:dur="2000" advTm="196330"/>
    </mc:Choice>
    <mc:Fallback xmlns="">
      <p:transition spd="slow" advTm="19633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80732-1A96-44B3-9A3A-11F945F6DEC5}"/>
              </a:ext>
            </a:extLst>
          </p:cNvPr>
          <p:cNvSpPr>
            <a:spLocks noGrp="1"/>
          </p:cNvSpPr>
          <p:nvPr>
            <p:ph type="title"/>
          </p:nvPr>
        </p:nvSpPr>
        <p:spPr/>
        <p:txBody>
          <a:bodyPr/>
          <a:lstStyle/>
          <a:p>
            <a:r>
              <a:rPr lang="en-US" dirty="0"/>
              <a:t>Tax return</a:t>
            </a:r>
          </a:p>
        </p:txBody>
      </p:sp>
      <p:sp>
        <p:nvSpPr>
          <p:cNvPr id="3" name="Content Placeholder 2">
            <a:extLst>
              <a:ext uri="{FF2B5EF4-FFF2-40B4-BE49-F238E27FC236}">
                <a16:creationId xmlns:a16="http://schemas.microsoft.com/office/drawing/2014/main" id="{918C1446-26DE-49FC-BE36-9013953D4CF6}"/>
              </a:ext>
            </a:extLst>
          </p:cNvPr>
          <p:cNvSpPr>
            <a:spLocks noGrp="1"/>
          </p:cNvSpPr>
          <p:nvPr>
            <p:ph idx="1"/>
          </p:nvPr>
        </p:nvSpPr>
        <p:spPr/>
        <p:txBody>
          <a:bodyPr/>
          <a:lstStyle/>
          <a:p>
            <a:r>
              <a:rPr lang="en-US" b="1" dirty="0"/>
              <a:t>Form 709.</a:t>
            </a:r>
          </a:p>
          <a:p>
            <a:endParaRPr lang="en-US" b="1" dirty="0"/>
          </a:p>
          <a:p>
            <a:r>
              <a:rPr lang="en-US" b="1" dirty="0"/>
              <a:t>Due April 15 of the year following the year of gift</a:t>
            </a:r>
          </a:p>
          <a:p>
            <a:pPr lvl="1"/>
            <a:r>
              <a:rPr lang="en-US" b="1" dirty="0"/>
              <a:t>Same as income tax.</a:t>
            </a:r>
          </a:p>
        </p:txBody>
      </p:sp>
      <p:sp>
        <p:nvSpPr>
          <p:cNvPr id="4" name="Slide Number Placeholder 3">
            <a:extLst>
              <a:ext uri="{FF2B5EF4-FFF2-40B4-BE49-F238E27FC236}">
                <a16:creationId xmlns:a16="http://schemas.microsoft.com/office/drawing/2014/main" id="{E3F4FB85-FF7C-49AB-BC57-1052184EAE00}"/>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28</a:t>
            </a:fld>
            <a:endParaRPr lang="en-US" dirty="0">
              <a:solidFill>
                <a:prstClr val="black">
                  <a:tint val="95000"/>
                </a:prstClr>
              </a:solidFill>
            </a:endParaRPr>
          </a:p>
        </p:txBody>
      </p:sp>
    </p:spTree>
    <p:extLst>
      <p:ext uri="{BB962C8B-B14F-4D97-AF65-F5344CB8AC3E}">
        <p14:creationId xmlns:p14="http://schemas.microsoft.com/office/powerpoint/2010/main" val="4091478434"/>
      </p:ext>
    </p:extLst>
  </p:cSld>
  <p:clrMapOvr>
    <a:masterClrMapping/>
  </p:clrMapOvr>
  <mc:AlternateContent xmlns:mc="http://schemas.openxmlformats.org/markup-compatibility/2006" xmlns:p14="http://schemas.microsoft.com/office/powerpoint/2010/main">
    <mc:Choice Requires="p14">
      <p:transition spd="slow" p14:dur="2000" advTm="70718"/>
    </mc:Choice>
    <mc:Fallback xmlns="">
      <p:transition spd="slow" advTm="70718"/>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9929-46BE-403A-B4B5-6EA4F2ECE90F}"/>
              </a:ext>
            </a:extLst>
          </p:cNvPr>
          <p:cNvSpPr>
            <a:spLocks noGrp="1"/>
          </p:cNvSpPr>
          <p:nvPr>
            <p:ph type="title"/>
          </p:nvPr>
        </p:nvSpPr>
        <p:spPr/>
        <p:txBody>
          <a:bodyPr/>
          <a:lstStyle/>
          <a:p>
            <a:r>
              <a:rPr lang="en-US" dirty="0"/>
              <a:t>Estate Tax Overview</a:t>
            </a:r>
          </a:p>
        </p:txBody>
      </p:sp>
      <p:sp>
        <p:nvSpPr>
          <p:cNvPr id="3" name="Content Placeholder 2">
            <a:extLst>
              <a:ext uri="{FF2B5EF4-FFF2-40B4-BE49-F238E27FC236}">
                <a16:creationId xmlns:a16="http://schemas.microsoft.com/office/drawing/2014/main" id="{B9CCBCD8-ACDB-47B4-B432-0E17A00B74B6}"/>
              </a:ext>
            </a:extLst>
          </p:cNvPr>
          <p:cNvSpPr>
            <a:spLocks noGrp="1"/>
          </p:cNvSpPr>
          <p:nvPr>
            <p:ph idx="1"/>
          </p:nvPr>
        </p:nvSpPr>
        <p:spPr/>
        <p:txBody>
          <a:bodyPr/>
          <a:lstStyle/>
          <a:p>
            <a:r>
              <a:rPr lang="en-US" b="1" dirty="0"/>
              <a:t>Federal estate tax.</a:t>
            </a:r>
          </a:p>
          <a:p>
            <a:endParaRPr lang="en-US" b="1" dirty="0"/>
          </a:p>
          <a:p>
            <a:r>
              <a:rPr lang="en-US" b="1" dirty="0"/>
              <a:t>Marital deduction.</a:t>
            </a:r>
          </a:p>
          <a:p>
            <a:endParaRPr lang="en-US" b="1" dirty="0"/>
          </a:p>
          <a:p>
            <a:r>
              <a:rPr lang="en-US" b="1" dirty="0"/>
              <a:t>By-pass planning.</a:t>
            </a:r>
          </a:p>
          <a:p>
            <a:endParaRPr lang="en-US" b="1" dirty="0"/>
          </a:p>
          <a:p>
            <a:r>
              <a:rPr lang="en-US" b="1" dirty="0"/>
              <a:t>Generation-skipping transfer tax.</a:t>
            </a:r>
          </a:p>
        </p:txBody>
      </p:sp>
      <p:sp>
        <p:nvSpPr>
          <p:cNvPr id="4" name="Slide Number Placeholder 3">
            <a:extLst>
              <a:ext uri="{FF2B5EF4-FFF2-40B4-BE49-F238E27FC236}">
                <a16:creationId xmlns:a16="http://schemas.microsoft.com/office/drawing/2014/main" id="{4EF9644D-913E-43BD-9770-2599E9410F9C}"/>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29</a:t>
            </a:fld>
            <a:endParaRPr lang="en-US" dirty="0">
              <a:solidFill>
                <a:prstClr val="black">
                  <a:tint val="95000"/>
                </a:prstClr>
              </a:solidFill>
            </a:endParaRPr>
          </a:p>
        </p:txBody>
      </p:sp>
    </p:spTree>
    <p:extLst>
      <p:ext uri="{BB962C8B-B14F-4D97-AF65-F5344CB8AC3E}">
        <p14:creationId xmlns:p14="http://schemas.microsoft.com/office/powerpoint/2010/main" val="2109506663"/>
      </p:ext>
    </p:extLst>
  </p:cSld>
  <p:clrMapOvr>
    <a:masterClrMapping/>
  </p:clrMapOvr>
  <mc:AlternateContent xmlns:mc="http://schemas.openxmlformats.org/markup-compatibility/2006" xmlns:p14="http://schemas.microsoft.com/office/powerpoint/2010/main">
    <mc:Choice Requires="p14">
      <p:transition spd="slow" p14:dur="2000" advTm="20148"/>
    </mc:Choice>
    <mc:Fallback xmlns="">
      <p:transition spd="slow" advTm="2014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Wealth Transfer Taxation Purposes</a:t>
            </a:r>
          </a:p>
        </p:txBody>
      </p:sp>
      <p:sp>
        <p:nvSpPr>
          <p:cNvPr id="3" name="Content Placeholder 2"/>
          <p:cNvSpPr>
            <a:spLocks noGrp="1"/>
          </p:cNvSpPr>
          <p:nvPr>
            <p:ph idx="1"/>
          </p:nvPr>
        </p:nvSpPr>
        <p:spPr/>
        <p:txBody>
          <a:bodyPr/>
          <a:lstStyle/>
          <a:p>
            <a:pPr marL="633222" indent="-514350">
              <a:buFont typeface="+mj-lt"/>
              <a:buAutoNum type="arabicPeriod"/>
            </a:pPr>
            <a:r>
              <a:rPr lang="en-US" b="1" dirty="0"/>
              <a:t>Raise revenue.</a:t>
            </a:r>
          </a:p>
          <a:p>
            <a:pPr marL="633222" indent="-514350">
              <a:buFont typeface="+mj-lt"/>
              <a:buAutoNum type="arabicPeriod"/>
            </a:pPr>
            <a:endParaRPr lang="en-US" b="1" dirty="0"/>
          </a:p>
          <a:p>
            <a:pPr marL="633222" indent="-514350">
              <a:buFont typeface="+mj-lt"/>
              <a:buAutoNum type="arabicPeriod"/>
            </a:pPr>
            <a:r>
              <a:rPr lang="en-US" b="1" dirty="0"/>
              <a:t>Break up wealth of individuals society believes are too wealthy.</a:t>
            </a:r>
          </a:p>
        </p:txBody>
      </p:sp>
      <p:sp>
        <p:nvSpPr>
          <p:cNvPr id="4" name="Slide Number Placeholder 3"/>
          <p:cNvSpPr>
            <a:spLocks noGrp="1"/>
          </p:cNvSpPr>
          <p:nvPr>
            <p:ph type="sldNum" sz="quarter" idx="12"/>
          </p:nvPr>
        </p:nvSpPr>
        <p:spPr/>
        <p:txBody>
          <a:bodyPr/>
          <a:lstStyle/>
          <a:p>
            <a:fld id="{43A0423C-A16E-4CA2-A4BB-B00BBB1A263E}" type="slidenum">
              <a:rPr lang="en-US" smtClean="0"/>
              <a:pPr/>
              <a:t>3</a:t>
            </a:fld>
            <a:endParaRPr lang="en-US" dirty="0"/>
          </a:p>
        </p:txBody>
      </p:sp>
    </p:spTree>
    <p:extLst>
      <p:ext uri="{BB962C8B-B14F-4D97-AF65-F5344CB8AC3E}">
        <p14:creationId xmlns:p14="http://schemas.microsoft.com/office/powerpoint/2010/main" val="903415931"/>
      </p:ext>
    </p:extLst>
  </p:cSld>
  <p:clrMapOvr>
    <a:masterClrMapping/>
  </p:clrMapOvr>
  <mc:AlternateContent xmlns:mc="http://schemas.openxmlformats.org/markup-compatibility/2006" xmlns:p14="http://schemas.microsoft.com/office/powerpoint/2010/main">
    <mc:Choice Requires="p14">
      <p:transition spd="slow" p14:dur="2000" advTm="43823"/>
    </mc:Choice>
    <mc:Fallback xmlns="">
      <p:transition spd="slow" advTm="43823"/>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0980C-9D72-4546-800E-7489A055802D}"/>
              </a:ext>
            </a:extLst>
          </p:cNvPr>
          <p:cNvSpPr>
            <a:spLocks noGrp="1"/>
          </p:cNvSpPr>
          <p:nvPr>
            <p:ph type="title"/>
          </p:nvPr>
        </p:nvSpPr>
        <p:spPr/>
        <p:txBody>
          <a:bodyPr/>
          <a:lstStyle/>
          <a:p>
            <a:r>
              <a:rPr lang="en-US" dirty="0"/>
              <a:t>Federal Estate Tax</a:t>
            </a:r>
          </a:p>
        </p:txBody>
      </p:sp>
      <p:sp>
        <p:nvSpPr>
          <p:cNvPr id="3" name="Content Placeholder 2">
            <a:extLst>
              <a:ext uri="{FF2B5EF4-FFF2-40B4-BE49-F238E27FC236}">
                <a16:creationId xmlns:a16="http://schemas.microsoft.com/office/drawing/2014/main" id="{1D2C2FD5-E2B0-4469-AEBB-D2DBA30A0F70}"/>
              </a:ext>
            </a:extLst>
          </p:cNvPr>
          <p:cNvSpPr>
            <a:spLocks noGrp="1"/>
          </p:cNvSpPr>
          <p:nvPr>
            <p:ph idx="1"/>
          </p:nvPr>
        </p:nvSpPr>
        <p:spPr>
          <a:xfrm>
            <a:off x="457200" y="1775192"/>
            <a:ext cx="8327036" cy="4895432"/>
          </a:xfrm>
        </p:spPr>
        <p:txBody>
          <a:bodyPr>
            <a:normAutofit lnSpcReduction="10000"/>
          </a:bodyPr>
          <a:lstStyle/>
          <a:p>
            <a:r>
              <a:rPr lang="en-US" b="1" dirty="0"/>
              <a:t>Tax upon death on all property you own which passes because of your death.</a:t>
            </a:r>
          </a:p>
          <a:p>
            <a:pPr lvl="1"/>
            <a:r>
              <a:rPr lang="en-US" b="1" dirty="0"/>
              <a:t>Location does not matter (in U.S. or elsewhere)</a:t>
            </a:r>
          </a:p>
          <a:p>
            <a:pPr lvl="1"/>
            <a:r>
              <a:rPr lang="en-US" b="1" dirty="0"/>
              <a:t>Non-probate assets included</a:t>
            </a:r>
          </a:p>
          <a:p>
            <a:pPr lvl="2"/>
            <a:r>
              <a:rPr lang="en-US" b="1" dirty="0"/>
              <a:t>Life insurance unless the decedent had no incidents of ownership.</a:t>
            </a:r>
          </a:p>
          <a:p>
            <a:pPr lvl="2"/>
            <a:r>
              <a:rPr lang="en-US" b="1" dirty="0"/>
              <a:t>Property with survivorship rights unless survivor can prove survivor contributed.</a:t>
            </a:r>
          </a:p>
          <a:p>
            <a:pPr lvl="3"/>
            <a:r>
              <a:rPr lang="en-US" b="1" dirty="0"/>
              <a:t>But, if held with spouse, always 50% regardless of contribution.</a:t>
            </a:r>
          </a:p>
          <a:p>
            <a:pPr lvl="1"/>
            <a:r>
              <a:rPr lang="en-US" b="1" dirty="0"/>
              <a:t>Revocable transfers</a:t>
            </a:r>
          </a:p>
          <a:p>
            <a:pPr lvl="1"/>
            <a:r>
              <a:rPr lang="en-US" b="1" dirty="0"/>
              <a:t>Gift taxes paid within three years of death</a:t>
            </a:r>
          </a:p>
          <a:p>
            <a:pPr lvl="3"/>
            <a:endParaRPr lang="en-US" b="1" dirty="0"/>
          </a:p>
        </p:txBody>
      </p:sp>
      <p:sp>
        <p:nvSpPr>
          <p:cNvPr id="4" name="Slide Number Placeholder 3">
            <a:extLst>
              <a:ext uri="{FF2B5EF4-FFF2-40B4-BE49-F238E27FC236}">
                <a16:creationId xmlns:a16="http://schemas.microsoft.com/office/drawing/2014/main" id="{A325CB58-A85F-4095-AADB-EB24422461B8}"/>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30</a:t>
            </a:fld>
            <a:endParaRPr lang="en-US" dirty="0">
              <a:solidFill>
                <a:prstClr val="black">
                  <a:tint val="95000"/>
                </a:prstClr>
              </a:solidFill>
            </a:endParaRPr>
          </a:p>
        </p:txBody>
      </p:sp>
    </p:spTree>
    <p:extLst>
      <p:ext uri="{BB962C8B-B14F-4D97-AF65-F5344CB8AC3E}">
        <p14:creationId xmlns:p14="http://schemas.microsoft.com/office/powerpoint/2010/main" val="3764346713"/>
      </p:ext>
    </p:extLst>
  </p:cSld>
  <p:clrMapOvr>
    <a:masterClrMapping/>
  </p:clrMapOvr>
  <mc:AlternateContent xmlns:mc="http://schemas.openxmlformats.org/markup-compatibility/2006" xmlns:p14="http://schemas.microsoft.com/office/powerpoint/2010/main">
    <mc:Choice Requires="p14">
      <p:transition spd="slow" p14:dur="2000" advTm="195813"/>
    </mc:Choice>
    <mc:Fallback xmlns="">
      <p:transition spd="slow" advTm="195813"/>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CEF5C-40E1-40CE-B041-F8A70E3A35F2}"/>
              </a:ext>
            </a:extLst>
          </p:cNvPr>
          <p:cNvSpPr>
            <a:spLocks noGrp="1"/>
          </p:cNvSpPr>
          <p:nvPr>
            <p:ph type="title"/>
          </p:nvPr>
        </p:nvSpPr>
        <p:spPr/>
        <p:txBody>
          <a:bodyPr/>
          <a:lstStyle/>
          <a:p>
            <a:r>
              <a:rPr lang="en-US" dirty="0"/>
              <a:t>Value of assets</a:t>
            </a:r>
          </a:p>
        </p:txBody>
      </p:sp>
      <p:sp>
        <p:nvSpPr>
          <p:cNvPr id="3" name="Content Placeholder 2">
            <a:extLst>
              <a:ext uri="{FF2B5EF4-FFF2-40B4-BE49-F238E27FC236}">
                <a16:creationId xmlns:a16="http://schemas.microsoft.com/office/drawing/2014/main" id="{0CDE22F5-7276-4F87-8895-7D18BF832A9B}"/>
              </a:ext>
            </a:extLst>
          </p:cNvPr>
          <p:cNvSpPr>
            <a:spLocks noGrp="1"/>
          </p:cNvSpPr>
          <p:nvPr>
            <p:ph idx="1"/>
          </p:nvPr>
        </p:nvSpPr>
        <p:spPr/>
        <p:txBody>
          <a:bodyPr>
            <a:normAutofit fontScale="92500" lnSpcReduction="10000"/>
          </a:bodyPr>
          <a:lstStyle/>
          <a:p>
            <a:r>
              <a:rPr lang="en-US" b="1" dirty="0"/>
              <a:t>Fair market value either at:</a:t>
            </a:r>
          </a:p>
          <a:p>
            <a:pPr lvl="1"/>
            <a:r>
              <a:rPr lang="en-US" b="1" dirty="0"/>
              <a:t>Time of death, or</a:t>
            </a:r>
          </a:p>
          <a:p>
            <a:pPr lvl="1"/>
            <a:r>
              <a:rPr lang="en-US" b="1" dirty="0"/>
              <a:t>Six months after decedent’s death.</a:t>
            </a:r>
          </a:p>
          <a:p>
            <a:pPr lvl="1"/>
            <a:r>
              <a:rPr lang="en-US" b="1" dirty="0"/>
              <a:t>Must use same date for all assets.</a:t>
            </a:r>
          </a:p>
          <a:p>
            <a:pPr lvl="1"/>
            <a:endParaRPr lang="en-US" b="1" dirty="0"/>
          </a:p>
          <a:p>
            <a:r>
              <a:rPr lang="en-US" b="1" dirty="0"/>
              <a:t>Potential discounts:</a:t>
            </a:r>
          </a:p>
          <a:p>
            <a:pPr lvl="1"/>
            <a:r>
              <a:rPr lang="en-US" b="1" dirty="0"/>
              <a:t>Fractional interest</a:t>
            </a:r>
          </a:p>
          <a:p>
            <a:pPr lvl="1"/>
            <a:r>
              <a:rPr lang="en-US" b="1" dirty="0"/>
              <a:t>Marketability</a:t>
            </a:r>
          </a:p>
          <a:p>
            <a:pPr lvl="1"/>
            <a:r>
              <a:rPr lang="en-US" b="1" dirty="0"/>
              <a:t>Blockage</a:t>
            </a:r>
          </a:p>
          <a:p>
            <a:pPr lvl="1"/>
            <a:r>
              <a:rPr lang="en-US" b="1" dirty="0"/>
              <a:t>Special use valuation</a:t>
            </a:r>
          </a:p>
        </p:txBody>
      </p:sp>
      <p:sp>
        <p:nvSpPr>
          <p:cNvPr id="4" name="Slide Number Placeholder 3">
            <a:extLst>
              <a:ext uri="{FF2B5EF4-FFF2-40B4-BE49-F238E27FC236}">
                <a16:creationId xmlns:a16="http://schemas.microsoft.com/office/drawing/2014/main" id="{95751547-7E04-45C6-B95F-168EC92B991B}"/>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31</a:t>
            </a:fld>
            <a:endParaRPr lang="en-US" dirty="0">
              <a:solidFill>
                <a:prstClr val="black">
                  <a:tint val="95000"/>
                </a:prstClr>
              </a:solidFill>
            </a:endParaRPr>
          </a:p>
        </p:txBody>
      </p:sp>
    </p:spTree>
    <p:extLst>
      <p:ext uri="{BB962C8B-B14F-4D97-AF65-F5344CB8AC3E}">
        <p14:creationId xmlns:p14="http://schemas.microsoft.com/office/powerpoint/2010/main" val="583575946"/>
      </p:ext>
    </p:extLst>
  </p:cSld>
  <p:clrMapOvr>
    <a:masterClrMapping/>
  </p:clrMapOvr>
  <mc:AlternateContent xmlns:mc="http://schemas.openxmlformats.org/markup-compatibility/2006" xmlns:p14="http://schemas.microsoft.com/office/powerpoint/2010/main">
    <mc:Choice Requires="p14">
      <p:transition spd="slow" p14:dur="2000" advTm="157142"/>
    </mc:Choice>
    <mc:Fallback xmlns="">
      <p:transition spd="slow" advTm="157142"/>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E1CE-2B5C-4C98-8A0C-DB72AAB14110}"/>
              </a:ext>
            </a:extLst>
          </p:cNvPr>
          <p:cNvSpPr>
            <a:spLocks noGrp="1"/>
          </p:cNvSpPr>
          <p:nvPr>
            <p:ph type="title"/>
          </p:nvPr>
        </p:nvSpPr>
        <p:spPr/>
        <p:txBody>
          <a:bodyPr/>
          <a:lstStyle/>
          <a:p>
            <a:r>
              <a:rPr lang="en-US" dirty="0"/>
              <a:t>Deductions</a:t>
            </a:r>
          </a:p>
        </p:txBody>
      </p:sp>
      <p:sp>
        <p:nvSpPr>
          <p:cNvPr id="3" name="Content Placeholder 2">
            <a:extLst>
              <a:ext uri="{FF2B5EF4-FFF2-40B4-BE49-F238E27FC236}">
                <a16:creationId xmlns:a16="http://schemas.microsoft.com/office/drawing/2014/main" id="{49A78F9D-AC74-442E-AB85-08597F853046}"/>
              </a:ext>
            </a:extLst>
          </p:cNvPr>
          <p:cNvSpPr>
            <a:spLocks noGrp="1"/>
          </p:cNvSpPr>
          <p:nvPr>
            <p:ph idx="1"/>
          </p:nvPr>
        </p:nvSpPr>
        <p:spPr/>
        <p:txBody>
          <a:bodyPr/>
          <a:lstStyle/>
          <a:p>
            <a:pPr>
              <a:spcAft>
                <a:spcPts val="1200"/>
              </a:spcAft>
            </a:pPr>
            <a:r>
              <a:rPr lang="en-US" b="1" dirty="0"/>
              <a:t>Marital </a:t>
            </a:r>
          </a:p>
          <a:p>
            <a:pPr>
              <a:spcAft>
                <a:spcPts val="1200"/>
              </a:spcAft>
            </a:pPr>
            <a:r>
              <a:rPr lang="en-US" b="1" dirty="0"/>
              <a:t>Charitable</a:t>
            </a:r>
          </a:p>
          <a:p>
            <a:pPr>
              <a:spcAft>
                <a:spcPts val="1200"/>
              </a:spcAft>
            </a:pPr>
            <a:r>
              <a:rPr lang="en-US" b="1" dirty="0"/>
              <a:t>Funeral expenses</a:t>
            </a:r>
          </a:p>
          <a:p>
            <a:pPr>
              <a:spcAft>
                <a:spcPts val="1200"/>
              </a:spcAft>
            </a:pPr>
            <a:r>
              <a:rPr lang="en-US" b="1" dirty="0"/>
              <a:t>Administration expenses</a:t>
            </a:r>
          </a:p>
          <a:p>
            <a:pPr>
              <a:spcAft>
                <a:spcPts val="1200"/>
              </a:spcAft>
            </a:pPr>
            <a:r>
              <a:rPr lang="en-US" b="1" dirty="0"/>
              <a:t>Debts</a:t>
            </a:r>
          </a:p>
        </p:txBody>
      </p:sp>
      <p:sp>
        <p:nvSpPr>
          <p:cNvPr id="4" name="Slide Number Placeholder 3">
            <a:extLst>
              <a:ext uri="{FF2B5EF4-FFF2-40B4-BE49-F238E27FC236}">
                <a16:creationId xmlns:a16="http://schemas.microsoft.com/office/drawing/2014/main" id="{D6BE4024-C86D-459A-A904-C4A3272F6032}"/>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32</a:t>
            </a:fld>
            <a:endParaRPr lang="en-US" dirty="0">
              <a:solidFill>
                <a:prstClr val="black">
                  <a:tint val="95000"/>
                </a:prstClr>
              </a:solidFill>
            </a:endParaRPr>
          </a:p>
        </p:txBody>
      </p:sp>
    </p:spTree>
    <p:extLst>
      <p:ext uri="{BB962C8B-B14F-4D97-AF65-F5344CB8AC3E}">
        <p14:creationId xmlns:p14="http://schemas.microsoft.com/office/powerpoint/2010/main" val="1931059800"/>
      </p:ext>
    </p:extLst>
  </p:cSld>
  <p:clrMapOvr>
    <a:masterClrMapping/>
  </p:clrMapOvr>
  <mc:AlternateContent xmlns:mc="http://schemas.openxmlformats.org/markup-compatibility/2006" xmlns:p14="http://schemas.microsoft.com/office/powerpoint/2010/main">
    <mc:Choice Requires="p14">
      <p:transition spd="slow" p14:dur="2000" advTm="33834"/>
    </mc:Choice>
    <mc:Fallback xmlns="">
      <p:transition spd="slow" advTm="33834"/>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47505-BCE0-4D9F-8E18-BBF7D6321AFB}"/>
              </a:ext>
            </a:extLst>
          </p:cNvPr>
          <p:cNvSpPr>
            <a:spLocks noGrp="1"/>
          </p:cNvSpPr>
          <p:nvPr>
            <p:ph type="title"/>
          </p:nvPr>
        </p:nvSpPr>
        <p:spPr/>
        <p:txBody>
          <a:bodyPr/>
          <a:lstStyle/>
          <a:p>
            <a:r>
              <a:rPr lang="en-US" dirty="0"/>
              <a:t>Basic computation</a:t>
            </a:r>
          </a:p>
        </p:txBody>
      </p:sp>
      <p:sp>
        <p:nvSpPr>
          <p:cNvPr id="3" name="Content Placeholder 2">
            <a:extLst>
              <a:ext uri="{FF2B5EF4-FFF2-40B4-BE49-F238E27FC236}">
                <a16:creationId xmlns:a16="http://schemas.microsoft.com/office/drawing/2014/main" id="{AE624609-E209-4763-B221-F6A607DC9EE9}"/>
              </a:ext>
            </a:extLst>
          </p:cNvPr>
          <p:cNvSpPr>
            <a:spLocks noGrp="1"/>
          </p:cNvSpPr>
          <p:nvPr>
            <p:ph idx="1"/>
          </p:nvPr>
        </p:nvSpPr>
        <p:spPr/>
        <p:txBody>
          <a:bodyPr/>
          <a:lstStyle/>
          <a:p>
            <a:pPr>
              <a:spcAft>
                <a:spcPts val="1200"/>
              </a:spcAft>
            </a:pPr>
            <a:r>
              <a:rPr lang="en-US" b="1" dirty="0"/>
              <a:t>Gross estate.</a:t>
            </a:r>
          </a:p>
          <a:p>
            <a:pPr>
              <a:spcAft>
                <a:spcPts val="1200"/>
              </a:spcAft>
            </a:pPr>
            <a:r>
              <a:rPr lang="en-US" b="1" dirty="0"/>
              <a:t>Minus deductions.</a:t>
            </a:r>
          </a:p>
          <a:p>
            <a:pPr>
              <a:spcAft>
                <a:spcPts val="1200"/>
              </a:spcAft>
            </a:pPr>
            <a:r>
              <a:rPr lang="en-US" b="1" dirty="0"/>
              <a:t>Plus all lifetime taxable gifts.</a:t>
            </a:r>
          </a:p>
          <a:p>
            <a:pPr>
              <a:spcAft>
                <a:spcPts val="1200"/>
              </a:spcAft>
            </a:pPr>
            <a:r>
              <a:rPr lang="en-US" b="1" dirty="0"/>
              <a:t>Compute tax.</a:t>
            </a:r>
          </a:p>
          <a:p>
            <a:r>
              <a:rPr lang="en-US" b="1" dirty="0"/>
              <a:t>Subtract applicable credit amount.</a:t>
            </a:r>
          </a:p>
          <a:p>
            <a:pPr lvl="1"/>
            <a:r>
              <a:rPr lang="en-US" b="1" dirty="0"/>
              <a:t>For deaths in 2024 $5,389,800 which is equivalent to a taxable estate of $13,610,000.</a:t>
            </a:r>
          </a:p>
        </p:txBody>
      </p:sp>
      <p:sp>
        <p:nvSpPr>
          <p:cNvPr id="4" name="Slide Number Placeholder 3">
            <a:extLst>
              <a:ext uri="{FF2B5EF4-FFF2-40B4-BE49-F238E27FC236}">
                <a16:creationId xmlns:a16="http://schemas.microsoft.com/office/drawing/2014/main" id="{A6DA12A8-098F-4A2C-8BBA-B2C99F1C4B93}"/>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33</a:t>
            </a:fld>
            <a:endParaRPr lang="en-US" dirty="0">
              <a:solidFill>
                <a:prstClr val="black">
                  <a:tint val="95000"/>
                </a:prstClr>
              </a:solidFill>
            </a:endParaRPr>
          </a:p>
        </p:txBody>
      </p:sp>
    </p:spTree>
    <p:extLst>
      <p:ext uri="{BB962C8B-B14F-4D97-AF65-F5344CB8AC3E}">
        <p14:creationId xmlns:p14="http://schemas.microsoft.com/office/powerpoint/2010/main" val="1944221222"/>
      </p:ext>
    </p:extLst>
  </p:cSld>
  <p:clrMapOvr>
    <a:masterClrMapping/>
  </p:clrMapOvr>
  <mc:AlternateContent xmlns:mc="http://schemas.openxmlformats.org/markup-compatibility/2006" xmlns:p14="http://schemas.microsoft.com/office/powerpoint/2010/main">
    <mc:Choice Requires="p14">
      <p:transition spd="slow" p14:dur="2000" advTm="132931"/>
    </mc:Choice>
    <mc:Fallback xmlns="">
      <p:transition spd="slow" advTm="132931"/>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80763-84AD-457A-94A6-D7F3A46855FE}"/>
              </a:ext>
            </a:extLst>
          </p:cNvPr>
          <p:cNvSpPr>
            <a:spLocks noGrp="1"/>
          </p:cNvSpPr>
          <p:nvPr>
            <p:ph type="title"/>
          </p:nvPr>
        </p:nvSpPr>
        <p:spPr/>
        <p:txBody>
          <a:bodyPr/>
          <a:lstStyle/>
          <a:p>
            <a:r>
              <a:rPr lang="en-US" dirty="0"/>
              <a:t>Estate Tax Return</a:t>
            </a:r>
          </a:p>
        </p:txBody>
      </p:sp>
      <p:sp>
        <p:nvSpPr>
          <p:cNvPr id="3" name="Content Placeholder 2">
            <a:extLst>
              <a:ext uri="{FF2B5EF4-FFF2-40B4-BE49-F238E27FC236}">
                <a16:creationId xmlns:a16="http://schemas.microsoft.com/office/drawing/2014/main" id="{CED503EB-D2A2-456D-861A-F2B8FD2B4C66}"/>
              </a:ext>
            </a:extLst>
          </p:cNvPr>
          <p:cNvSpPr>
            <a:spLocks noGrp="1"/>
          </p:cNvSpPr>
          <p:nvPr>
            <p:ph idx="1"/>
          </p:nvPr>
        </p:nvSpPr>
        <p:spPr/>
        <p:txBody>
          <a:bodyPr/>
          <a:lstStyle/>
          <a:p>
            <a:r>
              <a:rPr lang="en-US" b="1" dirty="0"/>
              <a:t>Form 706</a:t>
            </a:r>
          </a:p>
          <a:p>
            <a:endParaRPr lang="en-US" b="1" dirty="0"/>
          </a:p>
          <a:p>
            <a:r>
              <a:rPr lang="en-US" b="1" dirty="0"/>
              <a:t>Due nine months from date of death</a:t>
            </a:r>
          </a:p>
        </p:txBody>
      </p:sp>
      <p:sp>
        <p:nvSpPr>
          <p:cNvPr id="4" name="Slide Number Placeholder 3">
            <a:extLst>
              <a:ext uri="{FF2B5EF4-FFF2-40B4-BE49-F238E27FC236}">
                <a16:creationId xmlns:a16="http://schemas.microsoft.com/office/drawing/2014/main" id="{A7F2D44D-AEB0-43B0-84ED-DB1682D744F2}"/>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34</a:t>
            </a:fld>
            <a:endParaRPr lang="en-US" dirty="0">
              <a:solidFill>
                <a:prstClr val="black">
                  <a:tint val="95000"/>
                </a:prstClr>
              </a:solidFill>
            </a:endParaRPr>
          </a:p>
        </p:txBody>
      </p:sp>
    </p:spTree>
    <p:extLst>
      <p:ext uri="{BB962C8B-B14F-4D97-AF65-F5344CB8AC3E}">
        <p14:creationId xmlns:p14="http://schemas.microsoft.com/office/powerpoint/2010/main" val="884513937"/>
      </p:ext>
    </p:extLst>
  </p:cSld>
  <p:clrMapOvr>
    <a:masterClrMapping/>
  </p:clrMapOvr>
  <mc:AlternateContent xmlns:mc="http://schemas.openxmlformats.org/markup-compatibility/2006" xmlns:p14="http://schemas.microsoft.com/office/powerpoint/2010/main">
    <mc:Choice Requires="p14">
      <p:transition spd="slow" p14:dur="2000" advTm="42802"/>
    </mc:Choice>
    <mc:Fallback xmlns="">
      <p:transition spd="slow" advTm="42802"/>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Marital Deduction Planning</a:t>
            </a:r>
          </a:p>
        </p:txBody>
      </p:sp>
      <p:sp>
        <p:nvSpPr>
          <p:cNvPr id="3" name="Content Placeholder 2"/>
          <p:cNvSpPr>
            <a:spLocks noGrp="1"/>
          </p:cNvSpPr>
          <p:nvPr>
            <p:ph idx="1"/>
          </p:nvPr>
        </p:nvSpPr>
        <p:spPr/>
        <p:txBody>
          <a:bodyPr/>
          <a:lstStyle/>
          <a:p>
            <a:r>
              <a:rPr lang="en-US" b="1" dirty="0"/>
              <a:t>Spouse’s interest must normally </a:t>
            </a:r>
            <a:r>
              <a:rPr lang="en-US" b="1" i="1" dirty="0"/>
              <a:t>not</a:t>
            </a:r>
            <a:r>
              <a:rPr lang="en-US" b="1" dirty="0"/>
              <a:t> be a terminable interest, that is, one that the surviving spouse could lose; otherwise, the property would not be in the surviving spouse’s estate to be taxed. Examples include:</a:t>
            </a:r>
          </a:p>
          <a:p>
            <a:pPr lvl="1"/>
            <a:r>
              <a:rPr lang="en-US" b="1" dirty="0"/>
              <a:t>Life estate.</a:t>
            </a:r>
          </a:p>
          <a:p>
            <a:pPr lvl="1"/>
            <a:r>
              <a:rPr lang="en-US" b="1" dirty="0"/>
              <a:t>Gifts that end upon remarriage.</a:t>
            </a:r>
          </a:p>
        </p:txBody>
      </p:sp>
      <p:sp>
        <p:nvSpPr>
          <p:cNvPr id="4" name="Slide Number Placeholder 3"/>
          <p:cNvSpPr>
            <a:spLocks noGrp="1"/>
          </p:cNvSpPr>
          <p:nvPr>
            <p:ph type="sldNum" sz="quarter" idx="12"/>
          </p:nvPr>
        </p:nvSpPr>
        <p:spPr/>
        <p:txBody>
          <a:bodyPr/>
          <a:lstStyle/>
          <a:p>
            <a:fld id="{43A0423C-A16E-4CA2-A4BB-B00BBB1A263E}" type="slidenum">
              <a:rPr lang="en-US" smtClean="0"/>
              <a:pPr/>
              <a:t>35</a:t>
            </a:fld>
            <a:endParaRPr lang="en-US" dirty="0"/>
          </a:p>
        </p:txBody>
      </p:sp>
    </p:spTree>
    <p:extLst>
      <p:ext uri="{BB962C8B-B14F-4D97-AF65-F5344CB8AC3E}">
        <p14:creationId xmlns:p14="http://schemas.microsoft.com/office/powerpoint/2010/main" val="397731841"/>
      </p:ext>
    </p:extLst>
  </p:cSld>
  <p:clrMapOvr>
    <a:masterClrMapping/>
  </p:clrMapOvr>
  <mc:AlternateContent xmlns:mc="http://schemas.openxmlformats.org/markup-compatibility/2006" xmlns:p14="http://schemas.microsoft.com/office/powerpoint/2010/main">
    <mc:Choice Requires="p14">
      <p:transition spd="slow" p14:dur="2000" advTm="70146"/>
    </mc:Choice>
    <mc:Fallback xmlns="">
      <p:transition spd="slow" advTm="70146"/>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349DC-95D1-4257-838D-960CB45DEAA0}"/>
              </a:ext>
            </a:extLst>
          </p:cNvPr>
          <p:cNvSpPr>
            <a:spLocks noGrp="1"/>
          </p:cNvSpPr>
          <p:nvPr>
            <p:ph type="title"/>
          </p:nvPr>
        </p:nvSpPr>
        <p:spPr/>
        <p:txBody>
          <a:bodyPr>
            <a:normAutofit fontScale="90000"/>
          </a:bodyPr>
          <a:lstStyle/>
          <a:p>
            <a:r>
              <a:rPr lang="en-US" dirty="0"/>
              <a:t>Qualified Terminable Interest Property Trust (Q-TIP trust)</a:t>
            </a:r>
          </a:p>
        </p:txBody>
      </p:sp>
      <p:sp>
        <p:nvSpPr>
          <p:cNvPr id="3" name="Content Placeholder 2">
            <a:extLst>
              <a:ext uri="{FF2B5EF4-FFF2-40B4-BE49-F238E27FC236}">
                <a16:creationId xmlns:a16="http://schemas.microsoft.com/office/drawing/2014/main" id="{B9C77DF7-03C4-4302-88FC-909A0A1BE108}"/>
              </a:ext>
            </a:extLst>
          </p:cNvPr>
          <p:cNvSpPr>
            <a:spLocks noGrp="1"/>
          </p:cNvSpPr>
          <p:nvPr>
            <p:ph idx="1"/>
          </p:nvPr>
        </p:nvSpPr>
        <p:spPr/>
        <p:txBody>
          <a:bodyPr/>
          <a:lstStyle/>
          <a:p>
            <a:r>
              <a:rPr lang="en-US" b="1" dirty="0"/>
              <a:t>Exception to terminable interest rule so that deceased spouse may control where the property goes upon surviving spouse’s death but yet the gift still qualifies for the marital deduction.</a:t>
            </a:r>
          </a:p>
          <a:p>
            <a:endParaRPr lang="en-US" b="1" dirty="0"/>
          </a:p>
          <a:p>
            <a:r>
              <a:rPr lang="en-US" b="1" dirty="0"/>
              <a:t>Especially useful if deceased spouse has children who are not the children of the surviving spouse.</a:t>
            </a:r>
          </a:p>
        </p:txBody>
      </p:sp>
      <p:sp>
        <p:nvSpPr>
          <p:cNvPr id="4" name="Slide Number Placeholder 3">
            <a:extLst>
              <a:ext uri="{FF2B5EF4-FFF2-40B4-BE49-F238E27FC236}">
                <a16:creationId xmlns:a16="http://schemas.microsoft.com/office/drawing/2014/main" id="{AD374F5A-7404-49F5-9DC5-D476C69BDDF4}"/>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36</a:t>
            </a:fld>
            <a:endParaRPr lang="en-US" dirty="0">
              <a:solidFill>
                <a:prstClr val="black">
                  <a:tint val="95000"/>
                </a:prstClr>
              </a:solidFill>
            </a:endParaRPr>
          </a:p>
        </p:txBody>
      </p:sp>
    </p:spTree>
    <p:extLst>
      <p:ext uri="{BB962C8B-B14F-4D97-AF65-F5344CB8AC3E}">
        <p14:creationId xmlns:p14="http://schemas.microsoft.com/office/powerpoint/2010/main" val="1023809930"/>
      </p:ext>
    </p:extLst>
  </p:cSld>
  <p:clrMapOvr>
    <a:masterClrMapping/>
  </p:clrMapOvr>
  <mc:AlternateContent xmlns:mc="http://schemas.openxmlformats.org/markup-compatibility/2006" xmlns:p14="http://schemas.microsoft.com/office/powerpoint/2010/main">
    <mc:Choice Requires="p14">
      <p:transition spd="slow" p14:dur="2000" advTm="72051"/>
    </mc:Choice>
    <mc:Fallback xmlns="">
      <p:transition spd="slow" advTm="72051"/>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DE02A-8719-487F-8635-16957F8A07A1}"/>
              </a:ext>
            </a:extLst>
          </p:cNvPr>
          <p:cNvSpPr>
            <a:spLocks noGrp="1"/>
          </p:cNvSpPr>
          <p:nvPr>
            <p:ph type="title"/>
          </p:nvPr>
        </p:nvSpPr>
        <p:spPr/>
        <p:txBody>
          <a:bodyPr/>
          <a:lstStyle/>
          <a:p>
            <a:r>
              <a:rPr lang="en-US" dirty="0"/>
              <a:t>QTIP trust requirements</a:t>
            </a:r>
          </a:p>
        </p:txBody>
      </p:sp>
      <p:sp>
        <p:nvSpPr>
          <p:cNvPr id="3" name="Content Placeholder 2">
            <a:extLst>
              <a:ext uri="{FF2B5EF4-FFF2-40B4-BE49-F238E27FC236}">
                <a16:creationId xmlns:a16="http://schemas.microsoft.com/office/drawing/2014/main" id="{1FD765C0-3BB6-4C93-8839-EB31DE58B548}"/>
              </a:ext>
            </a:extLst>
          </p:cNvPr>
          <p:cNvSpPr>
            <a:spLocks noGrp="1"/>
          </p:cNvSpPr>
          <p:nvPr>
            <p:ph idx="1"/>
          </p:nvPr>
        </p:nvSpPr>
        <p:spPr>
          <a:xfrm>
            <a:off x="457200" y="1775191"/>
            <a:ext cx="8229600" cy="4927361"/>
          </a:xfrm>
        </p:spPr>
        <p:txBody>
          <a:bodyPr>
            <a:normAutofit fontScale="92500" lnSpcReduction="20000"/>
          </a:bodyPr>
          <a:lstStyle/>
          <a:p>
            <a:pPr>
              <a:lnSpc>
                <a:spcPct val="110000"/>
              </a:lnSpc>
            </a:pPr>
            <a:r>
              <a:rPr lang="en-US" b="1" dirty="0"/>
              <a:t>Surviving spouse must receive all income for life payable at least annually.</a:t>
            </a:r>
          </a:p>
          <a:p>
            <a:pPr lvl="1">
              <a:lnSpc>
                <a:spcPct val="110000"/>
              </a:lnSpc>
            </a:pPr>
            <a:r>
              <a:rPr lang="en-US" b="1" dirty="0"/>
              <a:t>Interest cannot end upon remarriage or any other event.</a:t>
            </a:r>
          </a:p>
          <a:p>
            <a:pPr>
              <a:lnSpc>
                <a:spcPct val="110000"/>
              </a:lnSpc>
              <a:spcBef>
                <a:spcPts val="1200"/>
              </a:spcBef>
            </a:pPr>
            <a:r>
              <a:rPr lang="en-US" b="1" dirty="0"/>
              <a:t>No one, even the surviving spouse, can have power to appoint trust property to anyone other than the surviving spouse.</a:t>
            </a:r>
          </a:p>
          <a:p>
            <a:pPr>
              <a:lnSpc>
                <a:spcPct val="110000"/>
              </a:lnSpc>
              <a:spcBef>
                <a:spcPts val="1200"/>
              </a:spcBef>
            </a:pPr>
            <a:r>
              <a:rPr lang="en-US" b="1" dirty="0"/>
              <a:t>No restriction on where property passes when surviving spouse dies.</a:t>
            </a:r>
          </a:p>
          <a:p>
            <a:pPr>
              <a:lnSpc>
                <a:spcPct val="110000"/>
              </a:lnSpc>
              <a:spcBef>
                <a:spcPts val="1200"/>
              </a:spcBef>
            </a:pPr>
            <a:r>
              <a:rPr lang="en-US" b="1" dirty="0"/>
              <a:t>Property is taxed in surviving spouse’s estate.</a:t>
            </a:r>
          </a:p>
        </p:txBody>
      </p:sp>
      <p:sp>
        <p:nvSpPr>
          <p:cNvPr id="4" name="Slide Number Placeholder 3">
            <a:extLst>
              <a:ext uri="{FF2B5EF4-FFF2-40B4-BE49-F238E27FC236}">
                <a16:creationId xmlns:a16="http://schemas.microsoft.com/office/drawing/2014/main" id="{1A9EFFC1-109E-4808-8800-A77D3B224433}"/>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37</a:t>
            </a:fld>
            <a:endParaRPr lang="en-US" dirty="0">
              <a:solidFill>
                <a:prstClr val="black">
                  <a:tint val="95000"/>
                </a:prstClr>
              </a:solidFill>
            </a:endParaRPr>
          </a:p>
        </p:txBody>
      </p:sp>
    </p:spTree>
    <p:extLst>
      <p:ext uri="{BB962C8B-B14F-4D97-AF65-F5344CB8AC3E}">
        <p14:creationId xmlns:p14="http://schemas.microsoft.com/office/powerpoint/2010/main" val="2057292307"/>
      </p:ext>
    </p:extLst>
  </p:cSld>
  <p:clrMapOvr>
    <a:masterClrMapping/>
  </p:clrMapOvr>
  <mc:AlternateContent xmlns:mc="http://schemas.openxmlformats.org/markup-compatibility/2006" xmlns:p14="http://schemas.microsoft.com/office/powerpoint/2010/main">
    <mc:Choice Requires="p14">
      <p:transition spd="slow" p14:dur="2000" advTm="174720"/>
    </mc:Choice>
    <mc:Fallback xmlns="">
      <p:transition spd="slow" advTm="17472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388B4-D6F0-497C-9D83-5C6C9F9E4CD9}"/>
              </a:ext>
            </a:extLst>
          </p:cNvPr>
          <p:cNvSpPr>
            <a:spLocks noGrp="1"/>
          </p:cNvSpPr>
          <p:nvPr>
            <p:ph type="title"/>
          </p:nvPr>
        </p:nvSpPr>
        <p:spPr/>
        <p:txBody>
          <a:bodyPr/>
          <a:lstStyle/>
          <a:p>
            <a:r>
              <a:rPr lang="en-US" dirty="0"/>
              <a:t>By Pass Planning</a:t>
            </a:r>
          </a:p>
        </p:txBody>
      </p:sp>
      <p:sp>
        <p:nvSpPr>
          <p:cNvPr id="3" name="Content Placeholder 2">
            <a:extLst>
              <a:ext uri="{FF2B5EF4-FFF2-40B4-BE49-F238E27FC236}">
                <a16:creationId xmlns:a16="http://schemas.microsoft.com/office/drawing/2014/main" id="{081A10D5-97C0-42BC-91FC-41E9A519D3CE}"/>
              </a:ext>
            </a:extLst>
          </p:cNvPr>
          <p:cNvSpPr>
            <a:spLocks noGrp="1"/>
          </p:cNvSpPr>
          <p:nvPr>
            <p:ph idx="1"/>
          </p:nvPr>
        </p:nvSpPr>
        <p:spPr/>
        <p:txBody>
          <a:bodyPr/>
          <a:lstStyle/>
          <a:p>
            <a:r>
              <a:rPr lang="en-US" b="1" dirty="0"/>
              <a:t>Although leaving all property to surviving spouse prevents estate tax when first spouse dies, there is now more property to tax when surviving spouse dies.</a:t>
            </a:r>
          </a:p>
          <a:p>
            <a:endParaRPr lang="en-US" b="1" dirty="0"/>
          </a:p>
          <a:p>
            <a:r>
              <a:rPr lang="en-US" b="1" dirty="0"/>
              <a:t>Do not want to waste ability of deceased spouse to give $13,610,000  tax free to people other than surviving spouse and lose the $5,389,800 credit.</a:t>
            </a:r>
          </a:p>
        </p:txBody>
      </p:sp>
      <p:sp>
        <p:nvSpPr>
          <p:cNvPr id="4" name="Slide Number Placeholder 3">
            <a:extLst>
              <a:ext uri="{FF2B5EF4-FFF2-40B4-BE49-F238E27FC236}">
                <a16:creationId xmlns:a16="http://schemas.microsoft.com/office/drawing/2014/main" id="{0AB07A3B-71A9-4C56-A2D3-BD39E8825879}"/>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38</a:t>
            </a:fld>
            <a:endParaRPr lang="en-US" dirty="0">
              <a:solidFill>
                <a:prstClr val="black">
                  <a:tint val="95000"/>
                </a:prstClr>
              </a:solidFill>
            </a:endParaRPr>
          </a:p>
        </p:txBody>
      </p:sp>
    </p:spTree>
    <p:extLst>
      <p:ext uri="{BB962C8B-B14F-4D97-AF65-F5344CB8AC3E}">
        <p14:creationId xmlns:p14="http://schemas.microsoft.com/office/powerpoint/2010/main" val="3314912932"/>
      </p:ext>
    </p:extLst>
  </p:cSld>
  <p:clrMapOvr>
    <a:masterClrMapping/>
  </p:clrMapOvr>
  <mc:AlternateContent xmlns:mc="http://schemas.openxmlformats.org/markup-compatibility/2006" xmlns:p14="http://schemas.microsoft.com/office/powerpoint/2010/main">
    <mc:Choice Requires="p14">
      <p:transition spd="slow" p14:dur="2000" advTm="68796"/>
    </mc:Choice>
    <mc:Fallback xmlns="">
      <p:transition spd="slow" advTm="68796"/>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62305-2AB6-4889-84BC-97C03E0F12C9}"/>
              </a:ext>
            </a:extLst>
          </p:cNvPr>
          <p:cNvSpPr>
            <a:spLocks noGrp="1"/>
          </p:cNvSpPr>
          <p:nvPr>
            <p:ph type="title"/>
          </p:nvPr>
        </p:nvSpPr>
        <p:spPr/>
        <p:txBody>
          <a:bodyPr/>
          <a:lstStyle/>
          <a:p>
            <a:r>
              <a:rPr lang="en-US" dirty="0"/>
              <a:t>By-pass planning methods</a:t>
            </a:r>
          </a:p>
        </p:txBody>
      </p:sp>
      <p:sp>
        <p:nvSpPr>
          <p:cNvPr id="3" name="Content Placeholder 2">
            <a:extLst>
              <a:ext uri="{FF2B5EF4-FFF2-40B4-BE49-F238E27FC236}">
                <a16:creationId xmlns:a16="http://schemas.microsoft.com/office/drawing/2014/main" id="{A5237B28-4865-4721-9754-233BB505FCF7}"/>
              </a:ext>
            </a:extLst>
          </p:cNvPr>
          <p:cNvSpPr>
            <a:spLocks noGrp="1"/>
          </p:cNvSpPr>
          <p:nvPr>
            <p:ph idx="1"/>
          </p:nvPr>
        </p:nvSpPr>
        <p:spPr/>
        <p:txBody>
          <a:bodyPr/>
          <a:lstStyle/>
          <a:p>
            <a:r>
              <a:rPr lang="en-US" b="1" dirty="0"/>
              <a:t>Leave $13,610,000 to individuals other than the surviving spouse (e.g., children and grandchildren).</a:t>
            </a:r>
          </a:p>
          <a:p>
            <a:endParaRPr lang="en-US" b="1" dirty="0"/>
          </a:p>
          <a:p>
            <a:r>
              <a:rPr lang="en-US" b="1" dirty="0"/>
              <a:t>By-pass trust</a:t>
            </a:r>
          </a:p>
          <a:p>
            <a:pPr lvl="1"/>
            <a:r>
              <a:rPr lang="en-US" b="1" dirty="0"/>
              <a:t>Deceased spouse may actually want surviving spouse to benefit from the property but still wants to save tax.</a:t>
            </a:r>
          </a:p>
        </p:txBody>
      </p:sp>
      <p:sp>
        <p:nvSpPr>
          <p:cNvPr id="4" name="Slide Number Placeholder 3">
            <a:extLst>
              <a:ext uri="{FF2B5EF4-FFF2-40B4-BE49-F238E27FC236}">
                <a16:creationId xmlns:a16="http://schemas.microsoft.com/office/drawing/2014/main" id="{980C3977-90A6-45DA-8F04-4D3E64FE1604}"/>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39</a:t>
            </a:fld>
            <a:endParaRPr lang="en-US" dirty="0">
              <a:solidFill>
                <a:prstClr val="black">
                  <a:tint val="95000"/>
                </a:prstClr>
              </a:solidFill>
            </a:endParaRPr>
          </a:p>
        </p:txBody>
      </p:sp>
    </p:spTree>
    <p:extLst>
      <p:ext uri="{BB962C8B-B14F-4D97-AF65-F5344CB8AC3E}">
        <p14:creationId xmlns:p14="http://schemas.microsoft.com/office/powerpoint/2010/main" val="2729921769"/>
      </p:ext>
    </p:extLst>
  </p:cSld>
  <p:clrMapOvr>
    <a:masterClrMapping/>
  </p:clrMapOvr>
  <mc:AlternateContent xmlns:mc="http://schemas.openxmlformats.org/markup-compatibility/2006" xmlns:p14="http://schemas.microsoft.com/office/powerpoint/2010/main">
    <mc:Choice Requires="p14">
      <p:transition spd="slow" p14:dur="2000" advTm="84807"/>
    </mc:Choice>
    <mc:Fallback xmlns="">
      <p:transition spd="slow" advTm="8480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9929-46BE-403A-B4B5-6EA4F2ECE90F}"/>
              </a:ext>
            </a:extLst>
          </p:cNvPr>
          <p:cNvSpPr>
            <a:spLocks noGrp="1"/>
          </p:cNvSpPr>
          <p:nvPr>
            <p:ph type="title"/>
          </p:nvPr>
        </p:nvSpPr>
        <p:spPr/>
        <p:txBody>
          <a:bodyPr/>
          <a:lstStyle/>
          <a:p>
            <a:r>
              <a:rPr lang="en-US" dirty="0"/>
              <a:t>Gift Tax Overview</a:t>
            </a:r>
          </a:p>
        </p:txBody>
      </p:sp>
      <p:sp>
        <p:nvSpPr>
          <p:cNvPr id="3" name="Content Placeholder 2">
            <a:extLst>
              <a:ext uri="{FF2B5EF4-FFF2-40B4-BE49-F238E27FC236}">
                <a16:creationId xmlns:a16="http://schemas.microsoft.com/office/drawing/2014/main" id="{B9CCBCD8-ACDB-47B4-B432-0E17A00B74B6}"/>
              </a:ext>
            </a:extLst>
          </p:cNvPr>
          <p:cNvSpPr>
            <a:spLocks noGrp="1"/>
          </p:cNvSpPr>
          <p:nvPr>
            <p:ph idx="1"/>
          </p:nvPr>
        </p:nvSpPr>
        <p:spPr/>
        <p:txBody>
          <a:bodyPr>
            <a:normAutofit fontScale="85000" lnSpcReduction="20000"/>
          </a:bodyPr>
          <a:lstStyle/>
          <a:p>
            <a:r>
              <a:rPr lang="en-US" b="1" dirty="0"/>
              <a:t>Gifts subject to federal gift tax.</a:t>
            </a:r>
          </a:p>
          <a:p>
            <a:endParaRPr lang="en-US" b="1" dirty="0"/>
          </a:p>
          <a:p>
            <a:r>
              <a:rPr lang="en-US" b="1" dirty="0"/>
              <a:t>Exclusions.</a:t>
            </a:r>
          </a:p>
          <a:p>
            <a:pPr lvl="1"/>
            <a:r>
              <a:rPr lang="en-US" b="1" dirty="0"/>
              <a:t>Annual.</a:t>
            </a:r>
          </a:p>
          <a:p>
            <a:pPr lvl="1"/>
            <a:r>
              <a:rPr lang="en-US" b="1" dirty="0"/>
              <a:t>Educational.</a:t>
            </a:r>
          </a:p>
          <a:p>
            <a:pPr lvl="1"/>
            <a:r>
              <a:rPr lang="en-US" b="1" dirty="0"/>
              <a:t>Medical.</a:t>
            </a:r>
          </a:p>
          <a:p>
            <a:pPr lvl="1"/>
            <a:endParaRPr lang="en-US" b="1" dirty="0"/>
          </a:p>
          <a:p>
            <a:r>
              <a:rPr lang="en-US" b="1" dirty="0"/>
              <a:t>Deductions</a:t>
            </a:r>
          </a:p>
          <a:p>
            <a:pPr lvl="1"/>
            <a:r>
              <a:rPr lang="en-US" b="1" dirty="0"/>
              <a:t>Marital.</a:t>
            </a:r>
          </a:p>
          <a:p>
            <a:pPr lvl="1"/>
            <a:r>
              <a:rPr lang="en-US" b="1" dirty="0"/>
              <a:t>Charitable.</a:t>
            </a:r>
          </a:p>
          <a:p>
            <a:pPr lvl="1"/>
            <a:endParaRPr lang="en-US" b="1" dirty="0"/>
          </a:p>
          <a:p>
            <a:r>
              <a:rPr lang="en-US" b="1" dirty="0"/>
              <a:t>Basic computation principles.</a:t>
            </a:r>
          </a:p>
        </p:txBody>
      </p:sp>
      <p:sp>
        <p:nvSpPr>
          <p:cNvPr id="4" name="Slide Number Placeholder 3">
            <a:extLst>
              <a:ext uri="{FF2B5EF4-FFF2-40B4-BE49-F238E27FC236}">
                <a16:creationId xmlns:a16="http://schemas.microsoft.com/office/drawing/2014/main" id="{4EF9644D-913E-43BD-9770-2599E9410F9C}"/>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a:t>
            </a:fld>
            <a:endParaRPr lang="en-US" dirty="0">
              <a:solidFill>
                <a:prstClr val="black">
                  <a:tint val="95000"/>
                </a:prstClr>
              </a:solidFill>
            </a:endParaRPr>
          </a:p>
        </p:txBody>
      </p:sp>
    </p:spTree>
    <p:extLst>
      <p:ext uri="{BB962C8B-B14F-4D97-AF65-F5344CB8AC3E}">
        <p14:creationId xmlns:p14="http://schemas.microsoft.com/office/powerpoint/2010/main" val="1924679166"/>
      </p:ext>
    </p:extLst>
  </p:cSld>
  <p:clrMapOvr>
    <a:masterClrMapping/>
  </p:clrMapOvr>
  <mc:AlternateContent xmlns:mc="http://schemas.openxmlformats.org/markup-compatibility/2006" xmlns:p14="http://schemas.microsoft.com/office/powerpoint/2010/main">
    <mc:Choice Requires="p14">
      <p:transition spd="slow" p14:dur="2000" advTm="82106"/>
    </mc:Choice>
    <mc:Fallback xmlns="">
      <p:transition spd="slow" advTm="82106"/>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EF4E-3EE2-4049-82ED-C6B6CCCD588A}"/>
              </a:ext>
            </a:extLst>
          </p:cNvPr>
          <p:cNvSpPr>
            <a:spLocks noGrp="1"/>
          </p:cNvSpPr>
          <p:nvPr>
            <p:ph type="title"/>
          </p:nvPr>
        </p:nvSpPr>
        <p:spPr/>
        <p:txBody>
          <a:bodyPr/>
          <a:lstStyle/>
          <a:p>
            <a:r>
              <a:rPr lang="en-US" dirty="0"/>
              <a:t>Maximum benefit by-pass trust</a:t>
            </a:r>
          </a:p>
        </p:txBody>
      </p:sp>
      <p:sp>
        <p:nvSpPr>
          <p:cNvPr id="3" name="Content Placeholder 2">
            <a:extLst>
              <a:ext uri="{FF2B5EF4-FFF2-40B4-BE49-F238E27FC236}">
                <a16:creationId xmlns:a16="http://schemas.microsoft.com/office/drawing/2014/main" id="{C6E032AE-DDE6-431E-A356-F377AB3028AA}"/>
              </a:ext>
            </a:extLst>
          </p:cNvPr>
          <p:cNvSpPr>
            <a:spLocks noGrp="1"/>
          </p:cNvSpPr>
          <p:nvPr>
            <p:ph idx="1"/>
          </p:nvPr>
        </p:nvSpPr>
        <p:spPr>
          <a:xfrm>
            <a:off x="457200" y="1775191"/>
            <a:ext cx="8229600" cy="4775511"/>
          </a:xfrm>
        </p:spPr>
        <p:txBody>
          <a:bodyPr>
            <a:normAutofit fontScale="85000" lnSpcReduction="10000"/>
          </a:bodyPr>
          <a:lstStyle/>
          <a:p>
            <a:r>
              <a:rPr lang="en-US" b="1" dirty="0"/>
              <a:t>The surviving spouse may receive the following benefits without the gift qualifying for the marital deduction:</a:t>
            </a:r>
          </a:p>
          <a:p>
            <a:pPr lvl="1"/>
            <a:r>
              <a:rPr lang="en-US" b="1" dirty="0"/>
              <a:t>All trust income.</a:t>
            </a:r>
          </a:p>
          <a:p>
            <a:pPr lvl="1"/>
            <a:r>
              <a:rPr lang="en-US" b="1" dirty="0"/>
              <a:t>Power to invade corpus under an ascertainable standard relating to health, education, and support.</a:t>
            </a:r>
          </a:p>
          <a:p>
            <a:pPr lvl="2"/>
            <a:r>
              <a:rPr lang="en-US" b="1" dirty="0"/>
              <a:t>A third party may invade for surviving spouse without regard to reason.</a:t>
            </a:r>
          </a:p>
          <a:p>
            <a:pPr lvl="1"/>
            <a:r>
              <a:rPr lang="en-US" b="1" dirty="0"/>
              <a:t>Serve as sole trustee.</a:t>
            </a:r>
          </a:p>
          <a:p>
            <a:pPr lvl="1"/>
            <a:r>
              <a:rPr lang="en-US" b="1" dirty="0"/>
              <a:t>Maximum of 5% of corpus or $5,000 each year.</a:t>
            </a:r>
          </a:p>
          <a:p>
            <a:pPr lvl="1"/>
            <a:r>
              <a:rPr lang="en-US" b="1" dirty="0"/>
              <a:t>Special power of appointment to anyone other than surviving spouse or surviving spouse’s creditors.</a:t>
            </a:r>
          </a:p>
        </p:txBody>
      </p:sp>
      <p:sp>
        <p:nvSpPr>
          <p:cNvPr id="4" name="Slide Number Placeholder 3">
            <a:extLst>
              <a:ext uri="{FF2B5EF4-FFF2-40B4-BE49-F238E27FC236}">
                <a16:creationId xmlns:a16="http://schemas.microsoft.com/office/drawing/2014/main" id="{671D18E4-39AB-46AB-9308-23A23AAAFA92}"/>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40</a:t>
            </a:fld>
            <a:endParaRPr lang="en-US" dirty="0">
              <a:solidFill>
                <a:prstClr val="black">
                  <a:tint val="95000"/>
                </a:prstClr>
              </a:solidFill>
            </a:endParaRPr>
          </a:p>
        </p:txBody>
      </p:sp>
    </p:spTree>
    <p:extLst>
      <p:ext uri="{BB962C8B-B14F-4D97-AF65-F5344CB8AC3E}">
        <p14:creationId xmlns:p14="http://schemas.microsoft.com/office/powerpoint/2010/main" val="2884334367"/>
      </p:ext>
    </p:extLst>
  </p:cSld>
  <p:clrMapOvr>
    <a:masterClrMapping/>
  </p:clrMapOvr>
  <mc:AlternateContent xmlns:mc="http://schemas.openxmlformats.org/markup-compatibility/2006" xmlns:p14="http://schemas.microsoft.com/office/powerpoint/2010/main">
    <mc:Choice Requires="p14">
      <p:transition spd="slow" p14:dur="2000" advTm="121885"/>
    </mc:Choice>
    <mc:Fallback xmlns="">
      <p:transition spd="slow" advTm="121885"/>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BB534-8B10-42F8-8500-59D5DD0A5458}"/>
              </a:ext>
            </a:extLst>
          </p:cNvPr>
          <p:cNvSpPr>
            <a:spLocks noGrp="1"/>
          </p:cNvSpPr>
          <p:nvPr>
            <p:ph type="title"/>
          </p:nvPr>
        </p:nvSpPr>
        <p:spPr/>
        <p:txBody>
          <a:bodyPr/>
          <a:lstStyle/>
          <a:p>
            <a:r>
              <a:rPr lang="en-US" dirty="0"/>
              <a:t>Portability</a:t>
            </a:r>
          </a:p>
        </p:txBody>
      </p:sp>
      <p:sp>
        <p:nvSpPr>
          <p:cNvPr id="3" name="Content Placeholder 2">
            <a:extLst>
              <a:ext uri="{FF2B5EF4-FFF2-40B4-BE49-F238E27FC236}">
                <a16:creationId xmlns:a16="http://schemas.microsoft.com/office/drawing/2014/main" id="{E315CB59-B41A-4571-99F2-89C41113742D}"/>
              </a:ext>
            </a:extLst>
          </p:cNvPr>
          <p:cNvSpPr>
            <a:spLocks noGrp="1"/>
          </p:cNvSpPr>
          <p:nvPr>
            <p:ph idx="1"/>
          </p:nvPr>
        </p:nvSpPr>
        <p:spPr>
          <a:xfrm>
            <a:off x="457200" y="1775191"/>
            <a:ext cx="8229600" cy="4812986"/>
          </a:xfrm>
        </p:spPr>
        <p:txBody>
          <a:bodyPr>
            <a:normAutofit/>
          </a:bodyPr>
          <a:lstStyle/>
          <a:p>
            <a:r>
              <a:rPr lang="en-US" b="1" dirty="0"/>
              <a:t>Executor of a deceased spouse’s estate may transfer to the surviving spouse any unused applicable credit amount.</a:t>
            </a:r>
          </a:p>
          <a:p>
            <a:pPr lvl="1"/>
            <a:r>
              <a:rPr lang="en-US" b="1" dirty="0"/>
              <a:t>Called the “DSUE amount” (deceased spouse’s unused exclusion amount).</a:t>
            </a:r>
          </a:p>
          <a:p>
            <a:pPr lvl="1"/>
            <a:r>
              <a:rPr lang="en-US" b="1" dirty="0"/>
              <a:t>By-pass planning now of lesser importance.</a:t>
            </a:r>
          </a:p>
          <a:p>
            <a:pPr>
              <a:spcBef>
                <a:spcPts val="1200"/>
              </a:spcBef>
            </a:pPr>
            <a:r>
              <a:rPr lang="en-US" b="1" dirty="0"/>
              <a:t>Portability election must be made on the deceased spouse’s timely filed estate tax return.</a:t>
            </a:r>
          </a:p>
        </p:txBody>
      </p:sp>
      <p:sp>
        <p:nvSpPr>
          <p:cNvPr id="4" name="Slide Number Placeholder 3">
            <a:extLst>
              <a:ext uri="{FF2B5EF4-FFF2-40B4-BE49-F238E27FC236}">
                <a16:creationId xmlns:a16="http://schemas.microsoft.com/office/drawing/2014/main" id="{1706478B-923F-4A3A-839E-DA638A232407}"/>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41</a:t>
            </a:fld>
            <a:endParaRPr lang="en-US" dirty="0">
              <a:solidFill>
                <a:prstClr val="black">
                  <a:tint val="95000"/>
                </a:prstClr>
              </a:solidFill>
            </a:endParaRPr>
          </a:p>
        </p:txBody>
      </p:sp>
    </p:spTree>
    <p:extLst>
      <p:ext uri="{BB962C8B-B14F-4D97-AF65-F5344CB8AC3E}">
        <p14:creationId xmlns:p14="http://schemas.microsoft.com/office/powerpoint/2010/main" val="3027000550"/>
      </p:ext>
    </p:extLst>
  </p:cSld>
  <p:clrMapOvr>
    <a:masterClrMapping/>
  </p:clrMapOvr>
  <mc:AlternateContent xmlns:mc="http://schemas.openxmlformats.org/markup-compatibility/2006" xmlns:p14="http://schemas.microsoft.com/office/powerpoint/2010/main">
    <mc:Choice Requires="p14">
      <p:transition spd="slow" p14:dur="2000" advTm="102083"/>
    </mc:Choice>
    <mc:Fallback xmlns="">
      <p:transition spd="slow" advTm="102083"/>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9DFEB-4180-4E95-9544-13183605D982}"/>
              </a:ext>
            </a:extLst>
          </p:cNvPr>
          <p:cNvSpPr>
            <a:spLocks noGrp="1"/>
          </p:cNvSpPr>
          <p:nvPr>
            <p:ph type="title"/>
          </p:nvPr>
        </p:nvSpPr>
        <p:spPr/>
        <p:txBody>
          <a:bodyPr>
            <a:normAutofit fontScale="90000"/>
          </a:bodyPr>
          <a:lstStyle/>
          <a:p>
            <a:r>
              <a:rPr lang="en-US" dirty="0"/>
              <a:t>Generation-Skipping Transfer Tax</a:t>
            </a:r>
          </a:p>
        </p:txBody>
      </p:sp>
      <p:sp>
        <p:nvSpPr>
          <p:cNvPr id="3" name="Content Placeholder 2">
            <a:extLst>
              <a:ext uri="{FF2B5EF4-FFF2-40B4-BE49-F238E27FC236}">
                <a16:creationId xmlns:a16="http://schemas.microsoft.com/office/drawing/2014/main" id="{A4EC5227-2A4F-4422-A39E-B7B18666BE07}"/>
              </a:ext>
            </a:extLst>
          </p:cNvPr>
          <p:cNvSpPr>
            <a:spLocks noGrp="1"/>
          </p:cNvSpPr>
          <p:nvPr>
            <p:ph idx="1"/>
          </p:nvPr>
        </p:nvSpPr>
        <p:spPr/>
        <p:txBody>
          <a:bodyPr/>
          <a:lstStyle/>
          <a:p>
            <a:r>
              <a:rPr lang="en-US" b="1" dirty="0"/>
              <a:t>Prevents a person from avoiding a transfer tax by giving property to a person too distantly related.</a:t>
            </a:r>
          </a:p>
          <a:p>
            <a:pPr lvl="1"/>
            <a:r>
              <a:rPr lang="en-US" b="1" dirty="0"/>
              <a:t>Normal = Grandparent—child—grandchild</a:t>
            </a:r>
          </a:p>
          <a:p>
            <a:pPr lvl="2"/>
            <a:r>
              <a:rPr lang="en-US" b="1" dirty="0"/>
              <a:t>Two transfer taxes.</a:t>
            </a:r>
          </a:p>
          <a:p>
            <a:pPr lvl="1"/>
            <a:r>
              <a:rPr lang="en-US" b="1" dirty="0"/>
              <a:t>Skip = Grandparent—grandchild</a:t>
            </a:r>
          </a:p>
          <a:p>
            <a:pPr lvl="2"/>
            <a:r>
              <a:rPr lang="en-US" b="1" dirty="0"/>
              <a:t>Only one transfer tax so GSTT compensates government for lost transfer tax.</a:t>
            </a:r>
          </a:p>
        </p:txBody>
      </p:sp>
      <p:sp>
        <p:nvSpPr>
          <p:cNvPr id="4" name="Slide Number Placeholder 3">
            <a:extLst>
              <a:ext uri="{FF2B5EF4-FFF2-40B4-BE49-F238E27FC236}">
                <a16:creationId xmlns:a16="http://schemas.microsoft.com/office/drawing/2014/main" id="{F7940B1E-3AE7-41F2-A536-D4A37F291996}"/>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42</a:t>
            </a:fld>
            <a:endParaRPr lang="en-US" dirty="0">
              <a:solidFill>
                <a:prstClr val="black">
                  <a:tint val="95000"/>
                </a:prstClr>
              </a:solidFill>
            </a:endParaRPr>
          </a:p>
        </p:txBody>
      </p:sp>
    </p:spTree>
    <p:extLst>
      <p:ext uri="{BB962C8B-B14F-4D97-AF65-F5344CB8AC3E}">
        <p14:creationId xmlns:p14="http://schemas.microsoft.com/office/powerpoint/2010/main" val="2841344457"/>
      </p:ext>
    </p:extLst>
  </p:cSld>
  <p:clrMapOvr>
    <a:masterClrMapping/>
  </p:clrMapOvr>
  <mc:AlternateContent xmlns:mc="http://schemas.openxmlformats.org/markup-compatibility/2006" xmlns:p14="http://schemas.microsoft.com/office/powerpoint/2010/main">
    <mc:Choice Requires="p14">
      <p:transition spd="slow" p14:dur="2000" advTm="81626"/>
    </mc:Choice>
    <mc:Fallback xmlns="">
      <p:transition spd="slow" advTm="81626"/>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6857F-12FF-4333-AA1F-6FE83148B32D}"/>
              </a:ext>
            </a:extLst>
          </p:cNvPr>
          <p:cNvSpPr>
            <a:spLocks noGrp="1"/>
          </p:cNvSpPr>
          <p:nvPr>
            <p:ph type="title"/>
          </p:nvPr>
        </p:nvSpPr>
        <p:spPr/>
        <p:txBody>
          <a:bodyPr/>
          <a:lstStyle/>
          <a:p>
            <a:r>
              <a:rPr lang="en-US" dirty="0"/>
              <a:t>Skip persons</a:t>
            </a:r>
          </a:p>
        </p:txBody>
      </p:sp>
      <p:sp>
        <p:nvSpPr>
          <p:cNvPr id="3" name="Content Placeholder 2">
            <a:extLst>
              <a:ext uri="{FF2B5EF4-FFF2-40B4-BE49-F238E27FC236}">
                <a16:creationId xmlns:a16="http://schemas.microsoft.com/office/drawing/2014/main" id="{DC80F2F6-3BB2-4CDF-83DA-893A586B260F}"/>
              </a:ext>
            </a:extLst>
          </p:cNvPr>
          <p:cNvSpPr>
            <a:spLocks noGrp="1"/>
          </p:cNvSpPr>
          <p:nvPr>
            <p:ph idx="1"/>
          </p:nvPr>
        </p:nvSpPr>
        <p:spPr/>
        <p:txBody>
          <a:bodyPr>
            <a:normAutofit fontScale="92500" lnSpcReduction="10000"/>
          </a:bodyPr>
          <a:lstStyle/>
          <a:p>
            <a:r>
              <a:rPr lang="en-US" b="1" dirty="0"/>
              <a:t>Tax is imposed if transferee is more than one generation younger than the transferor.</a:t>
            </a:r>
          </a:p>
          <a:p>
            <a:pPr lvl="1"/>
            <a:r>
              <a:rPr lang="en-US" b="1" dirty="0"/>
              <a:t>Same generation = no more than 12.5 years younger or spouse (regardless of spouse’s actual age).</a:t>
            </a:r>
          </a:p>
          <a:p>
            <a:pPr lvl="1"/>
            <a:r>
              <a:rPr lang="en-US" b="1" dirty="0"/>
              <a:t>First younger generation = between 12.5 and 37.5 years younger or child (regardless of child’s actual age).</a:t>
            </a:r>
          </a:p>
          <a:p>
            <a:pPr lvl="1"/>
            <a:r>
              <a:rPr lang="en-US" b="1" dirty="0"/>
              <a:t>Sec0nd generation or beyond = more than 37.5 years younger or grandchild (regardless of grandchild’s actual age).</a:t>
            </a:r>
          </a:p>
        </p:txBody>
      </p:sp>
      <p:sp>
        <p:nvSpPr>
          <p:cNvPr id="4" name="Slide Number Placeholder 3">
            <a:extLst>
              <a:ext uri="{FF2B5EF4-FFF2-40B4-BE49-F238E27FC236}">
                <a16:creationId xmlns:a16="http://schemas.microsoft.com/office/drawing/2014/main" id="{3209004C-0E4B-43D8-9FB4-6B14758440BC}"/>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43</a:t>
            </a:fld>
            <a:endParaRPr lang="en-US" dirty="0">
              <a:solidFill>
                <a:prstClr val="black">
                  <a:tint val="95000"/>
                </a:prstClr>
              </a:solidFill>
            </a:endParaRPr>
          </a:p>
        </p:txBody>
      </p:sp>
    </p:spTree>
    <p:extLst>
      <p:ext uri="{BB962C8B-B14F-4D97-AF65-F5344CB8AC3E}">
        <p14:creationId xmlns:p14="http://schemas.microsoft.com/office/powerpoint/2010/main" val="1587962140"/>
      </p:ext>
    </p:extLst>
  </p:cSld>
  <p:clrMapOvr>
    <a:masterClrMapping/>
  </p:clrMapOvr>
  <mc:AlternateContent xmlns:mc="http://schemas.openxmlformats.org/markup-compatibility/2006" xmlns:p14="http://schemas.microsoft.com/office/powerpoint/2010/main">
    <mc:Choice Requires="p14">
      <p:transition spd="slow" p14:dur="2000" advTm="157155"/>
    </mc:Choice>
    <mc:Fallback xmlns="">
      <p:transition spd="slow" advTm="157155"/>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D72E9-3C80-4A3F-A4F1-4487B9AE6CE7}"/>
              </a:ext>
            </a:extLst>
          </p:cNvPr>
          <p:cNvSpPr>
            <a:spLocks noGrp="1"/>
          </p:cNvSpPr>
          <p:nvPr>
            <p:ph type="title"/>
          </p:nvPr>
        </p:nvSpPr>
        <p:spPr/>
        <p:txBody>
          <a:bodyPr/>
          <a:lstStyle/>
          <a:p>
            <a:r>
              <a:rPr lang="en-US" dirty="0"/>
              <a:t>Tax computation</a:t>
            </a:r>
          </a:p>
        </p:txBody>
      </p:sp>
      <p:sp>
        <p:nvSpPr>
          <p:cNvPr id="3" name="Content Placeholder 2">
            <a:extLst>
              <a:ext uri="{FF2B5EF4-FFF2-40B4-BE49-F238E27FC236}">
                <a16:creationId xmlns:a16="http://schemas.microsoft.com/office/drawing/2014/main" id="{CB4BF331-E5D8-487B-A298-96F277519588}"/>
              </a:ext>
            </a:extLst>
          </p:cNvPr>
          <p:cNvSpPr>
            <a:spLocks noGrp="1"/>
          </p:cNvSpPr>
          <p:nvPr>
            <p:ph idx="1"/>
          </p:nvPr>
        </p:nvSpPr>
        <p:spPr>
          <a:xfrm>
            <a:off x="457200" y="1775191"/>
            <a:ext cx="8229600" cy="4745530"/>
          </a:xfrm>
        </p:spPr>
        <p:txBody>
          <a:bodyPr>
            <a:normAutofit fontScale="92500" lnSpcReduction="20000"/>
          </a:bodyPr>
          <a:lstStyle/>
          <a:p>
            <a:r>
              <a:rPr lang="en-US" b="1" dirty="0"/>
              <a:t>Flat rate of 40%.</a:t>
            </a:r>
          </a:p>
          <a:p>
            <a:pPr lvl="1"/>
            <a:r>
              <a:rPr lang="en-US" b="1" dirty="0"/>
              <a:t>Paid on Form 709 or 706; no separate return.</a:t>
            </a:r>
          </a:p>
          <a:p>
            <a:endParaRPr lang="en-US" b="1" dirty="0"/>
          </a:p>
          <a:p>
            <a:r>
              <a:rPr lang="en-US" b="1" dirty="0"/>
              <a:t>Value of gift is increased by GSTT.</a:t>
            </a:r>
          </a:p>
          <a:p>
            <a:endParaRPr lang="en-US" b="1" dirty="0"/>
          </a:p>
          <a:p>
            <a:r>
              <a:rPr lang="en-US" b="1" dirty="0"/>
              <a:t>Example:</a:t>
            </a:r>
          </a:p>
          <a:p>
            <a:pPr lvl="1"/>
            <a:r>
              <a:rPr lang="en-US" b="1" dirty="0"/>
              <a:t>$100,000 gift</a:t>
            </a:r>
          </a:p>
          <a:p>
            <a:pPr lvl="1"/>
            <a:r>
              <a:rPr lang="en-US" b="1" dirty="0"/>
              <a:t>GSTT = $40,000</a:t>
            </a:r>
          </a:p>
          <a:p>
            <a:pPr lvl="1"/>
            <a:r>
              <a:rPr lang="en-US" b="1" dirty="0"/>
              <a:t>Net gift = $140,000</a:t>
            </a:r>
          </a:p>
          <a:p>
            <a:pPr lvl="1"/>
            <a:r>
              <a:rPr lang="en-US" b="1" dirty="0"/>
              <a:t>Gift tax = $56,000</a:t>
            </a:r>
          </a:p>
          <a:p>
            <a:pPr lvl="1"/>
            <a:r>
              <a:rPr lang="en-US" b="1" dirty="0"/>
              <a:t>Total tax owed = $96,000</a:t>
            </a:r>
          </a:p>
        </p:txBody>
      </p:sp>
      <p:sp>
        <p:nvSpPr>
          <p:cNvPr id="4" name="Slide Number Placeholder 3">
            <a:extLst>
              <a:ext uri="{FF2B5EF4-FFF2-40B4-BE49-F238E27FC236}">
                <a16:creationId xmlns:a16="http://schemas.microsoft.com/office/drawing/2014/main" id="{A6B5CB92-B359-4EB6-82EA-5B88112CF25B}"/>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44</a:t>
            </a:fld>
            <a:endParaRPr lang="en-US" dirty="0">
              <a:solidFill>
                <a:prstClr val="black">
                  <a:tint val="95000"/>
                </a:prstClr>
              </a:solidFill>
            </a:endParaRPr>
          </a:p>
        </p:txBody>
      </p:sp>
    </p:spTree>
    <p:extLst>
      <p:ext uri="{BB962C8B-B14F-4D97-AF65-F5344CB8AC3E}">
        <p14:creationId xmlns:p14="http://schemas.microsoft.com/office/powerpoint/2010/main" val="1253921434"/>
      </p:ext>
    </p:extLst>
  </p:cSld>
  <p:clrMapOvr>
    <a:masterClrMapping/>
  </p:clrMapOvr>
  <mc:AlternateContent xmlns:mc="http://schemas.openxmlformats.org/markup-compatibility/2006" xmlns:p14="http://schemas.microsoft.com/office/powerpoint/2010/main">
    <mc:Choice Requires="p14">
      <p:transition spd="slow" p14:dur="2000" advTm="104303"/>
    </mc:Choice>
    <mc:Fallback xmlns="">
      <p:transition spd="slow" advTm="104303"/>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B2D7C-E478-479A-BD75-EC72D1D7C18B}"/>
              </a:ext>
            </a:extLst>
          </p:cNvPr>
          <p:cNvSpPr>
            <a:spLocks noGrp="1"/>
          </p:cNvSpPr>
          <p:nvPr>
            <p:ph type="title"/>
          </p:nvPr>
        </p:nvSpPr>
        <p:spPr/>
        <p:txBody>
          <a:bodyPr/>
          <a:lstStyle/>
          <a:p>
            <a:r>
              <a:rPr lang="en-US" dirty="0"/>
              <a:t>Avoiding GSTT</a:t>
            </a:r>
          </a:p>
        </p:txBody>
      </p:sp>
      <p:sp>
        <p:nvSpPr>
          <p:cNvPr id="3" name="Content Placeholder 2">
            <a:extLst>
              <a:ext uri="{FF2B5EF4-FFF2-40B4-BE49-F238E27FC236}">
                <a16:creationId xmlns:a16="http://schemas.microsoft.com/office/drawing/2014/main" id="{EFF6D6CB-89B6-4196-8CA5-4736237E2523}"/>
              </a:ext>
            </a:extLst>
          </p:cNvPr>
          <p:cNvSpPr>
            <a:spLocks noGrp="1"/>
          </p:cNvSpPr>
          <p:nvPr>
            <p:ph idx="1"/>
          </p:nvPr>
        </p:nvSpPr>
        <p:spPr/>
        <p:txBody>
          <a:bodyPr/>
          <a:lstStyle/>
          <a:p>
            <a:r>
              <a:rPr lang="en-US" b="1" dirty="0"/>
              <a:t>Annual exclusion gifts.</a:t>
            </a:r>
          </a:p>
          <a:p>
            <a:pPr>
              <a:spcBef>
                <a:spcPts val="1200"/>
              </a:spcBef>
            </a:pPr>
            <a:r>
              <a:rPr lang="en-US" b="1" dirty="0"/>
              <a:t>Educational and medical exclusion gifts.</a:t>
            </a:r>
          </a:p>
          <a:p>
            <a:pPr>
              <a:spcBef>
                <a:spcPts val="1200"/>
              </a:spcBef>
            </a:pPr>
            <a:r>
              <a:rPr lang="en-US" b="1" dirty="0"/>
              <a:t>Lifetime exemption</a:t>
            </a:r>
          </a:p>
          <a:p>
            <a:pPr lvl="1"/>
            <a:r>
              <a:rPr lang="en-US" b="1" dirty="0"/>
              <a:t>As of 2024, $13,610,000</a:t>
            </a:r>
          </a:p>
        </p:txBody>
      </p:sp>
      <p:sp>
        <p:nvSpPr>
          <p:cNvPr id="4" name="Slide Number Placeholder 3">
            <a:extLst>
              <a:ext uri="{FF2B5EF4-FFF2-40B4-BE49-F238E27FC236}">
                <a16:creationId xmlns:a16="http://schemas.microsoft.com/office/drawing/2014/main" id="{6C53464A-F6BC-48DE-813D-FE22489CCD7E}"/>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45</a:t>
            </a:fld>
            <a:endParaRPr lang="en-US" dirty="0">
              <a:solidFill>
                <a:prstClr val="black">
                  <a:tint val="95000"/>
                </a:prstClr>
              </a:solidFill>
            </a:endParaRPr>
          </a:p>
        </p:txBody>
      </p:sp>
    </p:spTree>
    <p:extLst>
      <p:ext uri="{BB962C8B-B14F-4D97-AF65-F5344CB8AC3E}">
        <p14:creationId xmlns:p14="http://schemas.microsoft.com/office/powerpoint/2010/main" val="2508204115"/>
      </p:ext>
    </p:extLst>
  </p:cSld>
  <p:clrMapOvr>
    <a:masterClrMapping/>
  </p:clrMapOvr>
  <mc:AlternateContent xmlns:mc="http://schemas.openxmlformats.org/markup-compatibility/2006" xmlns:p14="http://schemas.microsoft.com/office/powerpoint/2010/main">
    <mc:Choice Requires="p14">
      <p:transition spd="slow" p14:dur="2000" advTm="49798"/>
    </mc:Choice>
    <mc:Fallback xmlns="">
      <p:transition spd="slow" advTm="49798"/>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3765D-EA31-4815-9F49-06933B94F046}"/>
              </a:ext>
            </a:extLst>
          </p:cNvPr>
          <p:cNvSpPr>
            <a:spLocks noGrp="1"/>
          </p:cNvSpPr>
          <p:nvPr>
            <p:ph type="title"/>
          </p:nvPr>
        </p:nvSpPr>
        <p:spPr/>
        <p:txBody>
          <a:bodyPr/>
          <a:lstStyle/>
          <a:p>
            <a:r>
              <a:rPr lang="en-US" dirty="0"/>
              <a:t>Income Tax -- Recipient</a:t>
            </a:r>
          </a:p>
        </p:txBody>
      </p:sp>
      <p:sp>
        <p:nvSpPr>
          <p:cNvPr id="3" name="Content Placeholder 2">
            <a:extLst>
              <a:ext uri="{FF2B5EF4-FFF2-40B4-BE49-F238E27FC236}">
                <a16:creationId xmlns:a16="http://schemas.microsoft.com/office/drawing/2014/main" id="{689DEC23-F659-42D7-B634-E2772CF38430}"/>
              </a:ext>
            </a:extLst>
          </p:cNvPr>
          <p:cNvSpPr>
            <a:spLocks noGrp="1"/>
          </p:cNvSpPr>
          <p:nvPr>
            <p:ph idx="1"/>
          </p:nvPr>
        </p:nvSpPr>
        <p:spPr/>
        <p:txBody>
          <a:bodyPr/>
          <a:lstStyle/>
          <a:p>
            <a:r>
              <a:rPr lang="en-US" b="1" dirty="0"/>
              <a:t>No tax on receipt:</a:t>
            </a:r>
          </a:p>
          <a:p>
            <a:pPr lvl="1"/>
            <a:r>
              <a:rPr lang="en-US" b="1" dirty="0"/>
              <a:t>Donee of gift.</a:t>
            </a:r>
          </a:p>
          <a:p>
            <a:pPr lvl="1"/>
            <a:r>
              <a:rPr lang="en-US" b="1" dirty="0"/>
              <a:t>Intestate heir.</a:t>
            </a:r>
          </a:p>
          <a:p>
            <a:pPr lvl="1"/>
            <a:r>
              <a:rPr lang="en-US" b="1" dirty="0"/>
              <a:t>Will beneficiary.</a:t>
            </a:r>
          </a:p>
          <a:p>
            <a:pPr lvl="1"/>
            <a:endParaRPr lang="en-US" b="1" dirty="0"/>
          </a:p>
          <a:p>
            <a:r>
              <a:rPr lang="en-US" b="1" dirty="0"/>
              <a:t>But, what about when donee sells the item?</a:t>
            </a:r>
          </a:p>
        </p:txBody>
      </p:sp>
      <p:sp>
        <p:nvSpPr>
          <p:cNvPr id="4" name="Slide Number Placeholder 3">
            <a:extLst>
              <a:ext uri="{FF2B5EF4-FFF2-40B4-BE49-F238E27FC236}">
                <a16:creationId xmlns:a16="http://schemas.microsoft.com/office/drawing/2014/main" id="{F769994D-D670-4971-A6B4-55B827A042DF}"/>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46</a:t>
            </a:fld>
            <a:endParaRPr lang="en-US" dirty="0">
              <a:solidFill>
                <a:prstClr val="black">
                  <a:tint val="95000"/>
                </a:prstClr>
              </a:solidFill>
            </a:endParaRPr>
          </a:p>
        </p:txBody>
      </p:sp>
    </p:spTree>
    <p:extLst>
      <p:ext uri="{BB962C8B-B14F-4D97-AF65-F5344CB8AC3E}">
        <p14:creationId xmlns:p14="http://schemas.microsoft.com/office/powerpoint/2010/main" val="2413363699"/>
      </p:ext>
    </p:extLst>
  </p:cSld>
  <p:clrMapOvr>
    <a:masterClrMapping/>
  </p:clrMapOvr>
  <mc:AlternateContent xmlns:mc="http://schemas.openxmlformats.org/markup-compatibility/2006" xmlns:p14="http://schemas.microsoft.com/office/powerpoint/2010/main">
    <mc:Choice Requires="p14">
      <p:transition spd="slow" p14:dur="2000" advTm="57870"/>
    </mc:Choice>
    <mc:Fallback xmlns="">
      <p:transition spd="slow" advTm="5787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1D84D-6FB4-4A50-B04E-2247681CD271}"/>
              </a:ext>
            </a:extLst>
          </p:cNvPr>
          <p:cNvSpPr>
            <a:spLocks noGrp="1"/>
          </p:cNvSpPr>
          <p:nvPr>
            <p:ph type="title"/>
          </p:nvPr>
        </p:nvSpPr>
        <p:spPr/>
        <p:txBody>
          <a:bodyPr/>
          <a:lstStyle/>
          <a:p>
            <a:r>
              <a:rPr lang="en-US" dirty="0"/>
              <a:t>Inter vivos gift</a:t>
            </a:r>
          </a:p>
        </p:txBody>
      </p:sp>
      <p:sp>
        <p:nvSpPr>
          <p:cNvPr id="3" name="Content Placeholder 2">
            <a:extLst>
              <a:ext uri="{FF2B5EF4-FFF2-40B4-BE49-F238E27FC236}">
                <a16:creationId xmlns:a16="http://schemas.microsoft.com/office/drawing/2014/main" id="{531E3B34-13B8-461B-A599-6BD3611A8F13}"/>
              </a:ext>
            </a:extLst>
          </p:cNvPr>
          <p:cNvSpPr>
            <a:spLocks noGrp="1"/>
          </p:cNvSpPr>
          <p:nvPr>
            <p:ph idx="1"/>
          </p:nvPr>
        </p:nvSpPr>
        <p:spPr>
          <a:xfrm>
            <a:off x="457200" y="1775191"/>
            <a:ext cx="8229600" cy="4790501"/>
          </a:xfrm>
        </p:spPr>
        <p:txBody>
          <a:bodyPr>
            <a:normAutofit fontScale="92500" lnSpcReduction="10000"/>
          </a:bodyPr>
          <a:lstStyle/>
          <a:p>
            <a:r>
              <a:rPr lang="en-US" b="1" dirty="0"/>
              <a:t>Carry over basis</a:t>
            </a:r>
          </a:p>
          <a:p>
            <a:pPr lvl="1"/>
            <a:r>
              <a:rPr lang="en-US" b="1" dirty="0"/>
              <a:t>The donee’s basis is the donor’s basis.</a:t>
            </a:r>
          </a:p>
          <a:p>
            <a:pPr lvl="1"/>
            <a:r>
              <a:rPr lang="en-US" b="1" dirty="0"/>
              <a:t>Thus, when the donee sells, capital gains imposed on all appreciation, both pre- and post gift.</a:t>
            </a:r>
          </a:p>
          <a:p>
            <a:pPr lvl="1"/>
            <a:endParaRPr lang="en-US" b="1" dirty="0"/>
          </a:p>
          <a:p>
            <a:r>
              <a:rPr lang="en-US" b="1" dirty="0"/>
              <a:t>Example</a:t>
            </a:r>
          </a:p>
          <a:p>
            <a:pPr lvl="1"/>
            <a:r>
              <a:rPr lang="en-US" b="1" dirty="0"/>
              <a:t>Donor’s basis is $100,000.</a:t>
            </a:r>
          </a:p>
          <a:p>
            <a:pPr lvl="1"/>
            <a:r>
              <a:rPr lang="en-US" b="1" dirty="0"/>
              <a:t>Gift valued at $200,000 when given.</a:t>
            </a:r>
          </a:p>
          <a:p>
            <a:pPr lvl="1"/>
            <a:r>
              <a:rPr lang="en-US" b="1" dirty="0"/>
              <a:t>Donee sells for $300,000.</a:t>
            </a:r>
          </a:p>
          <a:p>
            <a:pPr lvl="1"/>
            <a:r>
              <a:rPr lang="en-US" b="1" dirty="0"/>
              <a:t>Donee must pay capital gains income tax on $200,000.</a:t>
            </a:r>
          </a:p>
        </p:txBody>
      </p:sp>
      <p:sp>
        <p:nvSpPr>
          <p:cNvPr id="4" name="Slide Number Placeholder 3">
            <a:extLst>
              <a:ext uri="{FF2B5EF4-FFF2-40B4-BE49-F238E27FC236}">
                <a16:creationId xmlns:a16="http://schemas.microsoft.com/office/drawing/2014/main" id="{B3B55D2C-5E5D-4F4D-AFCF-6D7D04E4A18D}"/>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47</a:t>
            </a:fld>
            <a:endParaRPr lang="en-US" dirty="0">
              <a:solidFill>
                <a:prstClr val="black">
                  <a:tint val="95000"/>
                </a:prstClr>
              </a:solidFill>
            </a:endParaRPr>
          </a:p>
        </p:txBody>
      </p:sp>
    </p:spTree>
    <p:extLst>
      <p:ext uri="{BB962C8B-B14F-4D97-AF65-F5344CB8AC3E}">
        <p14:creationId xmlns:p14="http://schemas.microsoft.com/office/powerpoint/2010/main" val="1658413992"/>
      </p:ext>
    </p:extLst>
  </p:cSld>
  <p:clrMapOvr>
    <a:masterClrMapping/>
  </p:clrMapOvr>
  <mc:AlternateContent xmlns:mc="http://schemas.openxmlformats.org/markup-compatibility/2006" xmlns:p14="http://schemas.microsoft.com/office/powerpoint/2010/main">
    <mc:Choice Requires="p14">
      <p:transition spd="slow" p14:dur="2000" advTm="71701"/>
    </mc:Choice>
    <mc:Fallback xmlns="">
      <p:transition spd="slow" advTm="71701"/>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1D84D-6FB4-4A50-B04E-2247681CD271}"/>
              </a:ext>
            </a:extLst>
          </p:cNvPr>
          <p:cNvSpPr>
            <a:spLocks noGrp="1"/>
          </p:cNvSpPr>
          <p:nvPr>
            <p:ph type="title"/>
          </p:nvPr>
        </p:nvSpPr>
        <p:spPr/>
        <p:txBody>
          <a:bodyPr/>
          <a:lstStyle/>
          <a:p>
            <a:r>
              <a:rPr lang="en-US" dirty="0"/>
              <a:t>At death gift</a:t>
            </a:r>
          </a:p>
        </p:txBody>
      </p:sp>
      <p:sp>
        <p:nvSpPr>
          <p:cNvPr id="3" name="Content Placeholder 2">
            <a:extLst>
              <a:ext uri="{FF2B5EF4-FFF2-40B4-BE49-F238E27FC236}">
                <a16:creationId xmlns:a16="http://schemas.microsoft.com/office/drawing/2014/main" id="{531E3B34-13B8-461B-A599-6BD3611A8F13}"/>
              </a:ext>
            </a:extLst>
          </p:cNvPr>
          <p:cNvSpPr>
            <a:spLocks noGrp="1"/>
          </p:cNvSpPr>
          <p:nvPr>
            <p:ph idx="1"/>
          </p:nvPr>
        </p:nvSpPr>
        <p:spPr>
          <a:xfrm>
            <a:off x="457200" y="1583870"/>
            <a:ext cx="8229600" cy="5294377"/>
          </a:xfrm>
        </p:spPr>
        <p:txBody>
          <a:bodyPr>
            <a:normAutofit fontScale="77500" lnSpcReduction="20000"/>
          </a:bodyPr>
          <a:lstStyle/>
          <a:p>
            <a:pPr>
              <a:lnSpc>
                <a:spcPct val="120000"/>
              </a:lnSpc>
            </a:pPr>
            <a:r>
              <a:rPr lang="en-US" b="1" dirty="0"/>
              <a:t>Stepped up basis</a:t>
            </a:r>
          </a:p>
          <a:p>
            <a:pPr lvl="1">
              <a:lnSpc>
                <a:spcPct val="120000"/>
              </a:lnSpc>
            </a:pPr>
            <a:r>
              <a:rPr lang="en-US" b="1" dirty="0"/>
              <a:t>The donee’s basis is fair market value on date of death.</a:t>
            </a:r>
          </a:p>
          <a:p>
            <a:pPr lvl="1">
              <a:lnSpc>
                <a:spcPct val="120000"/>
              </a:lnSpc>
              <a:spcAft>
                <a:spcPts val="1200"/>
              </a:spcAft>
            </a:pPr>
            <a:r>
              <a:rPr lang="en-US" b="1" dirty="0"/>
              <a:t>Thus, when the donee sells, capital gains imposed only on post-death appreciation.</a:t>
            </a:r>
          </a:p>
          <a:p>
            <a:pPr>
              <a:lnSpc>
                <a:spcPct val="120000"/>
              </a:lnSpc>
            </a:pPr>
            <a:r>
              <a:rPr lang="en-US" b="1" dirty="0"/>
              <a:t>Example</a:t>
            </a:r>
          </a:p>
          <a:p>
            <a:pPr lvl="1">
              <a:lnSpc>
                <a:spcPct val="120000"/>
              </a:lnSpc>
            </a:pPr>
            <a:r>
              <a:rPr lang="en-US" b="1" dirty="0"/>
              <a:t>Testator’s basis is $100,000.</a:t>
            </a:r>
          </a:p>
          <a:p>
            <a:pPr lvl="1">
              <a:lnSpc>
                <a:spcPct val="120000"/>
              </a:lnSpc>
            </a:pPr>
            <a:r>
              <a:rPr lang="en-US" b="1" dirty="0"/>
              <a:t>Gift valued at $200,000 when donor dies.</a:t>
            </a:r>
          </a:p>
          <a:p>
            <a:pPr lvl="1">
              <a:lnSpc>
                <a:spcPct val="120000"/>
              </a:lnSpc>
            </a:pPr>
            <a:r>
              <a:rPr lang="en-US" b="1" dirty="0"/>
              <a:t>Beneficiary sells for $300,000.</a:t>
            </a:r>
          </a:p>
          <a:p>
            <a:pPr lvl="1">
              <a:lnSpc>
                <a:spcPct val="120000"/>
              </a:lnSpc>
            </a:pPr>
            <a:r>
              <a:rPr lang="en-US" b="1" dirty="0"/>
              <a:t>Donee must pay capital gains income tax on $100,000.</a:t>
            </a:r>
          </a:p>
          <a:p>
            <a:pPr lvl="1">
              <a:lnSpc>
                <a:spcPct val="120000"/>
              </a:lnSpc>
            </a:pPr>
            <a:endParaRPr lang="en-US" b="1" dirty="0"/>
          </a:p>
          <a:p>
            <a:pPr>
              <a:lnSpc>
                <a:spcPct val="120000"/>
              </a:lnSpc>
            </a:pPr>
            <a:r>
              <a:rPr lang="en-US" b="1" dirty="0"/>
              <a:t>Special rule for community property states = both halves of a community asset get the stepped up basis.</a:t>
            </a:r>
          </a:p>
        </p:txBody>
      </p:sp>
      <p:sp>
        <p:nvSpPr>
          <p:cNvPr id="4" name="Slide Number Placeholder 3">
            <a:extLst>
              <a:ext uri="{FF2B5EF4-FFF2-40B4-BE49-F238E27FC236}">
                <a16:creationId xmlns:a16="http://schemas.microsoft.com/office/drawing/2014/main" id="{B3B55D2C-5E5D-4F4D-AFCF-6D7D04E4A18D}"/>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48</a:t>
            </a:fld>
            <a:endParaRPr lang="en-US" dirty="0">
              <a:solidFill>
                <a:prstClr val="black">
                  <a:tint val="95000"/>
                </a:prstClr>
              </a:solidFill>
            </a:endParaRPr>
          </a:p>
        </p:txBody>
      </p:sp>
    </p:spTree>
    <p:extLst>
      <p:ext uri="{BB962C8B-B14F-4D97-AF65-F5344CB8AC3E}">
        <p14:creationId xmlns:p14="http://schemas.microsoft.com/office/powerpoint/2010/main" val="1560218243"/>
      </p:ext>
    </p:extLst>
  </p:cSld>
  <p:clrMapOvr>
    <a:masterClrMapping/>
  </p:clrMapOvr>
  <mc:AlternateContent xmlns:mc="http://schemas.openxmlformats.org/markup-compatibility/2006" xmlns:p14="http://schemas.microsoft.com/office/powerpoint/2010/main">
    <mc:Choice Requires="p14">
      <p:transition spd="slow" p14:dur="2000" advTm="126696"/>
    </mc:Choice>
    <mc:Fallback xmlns="">
      <p:transition spd="slow" advTm="12669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Importance of Ascertaining “Gift”</a:t>
            </a:r>
          </a:p>
        </p:txBody>
      </p:sp>
      <p:sp>
        <p:nvSpPr>
          <p:cNvPr id="3" name="Content Placeholder 2"/>
          <p:cNvSpPr>
            <a:spLocks noGrp="1"/>
          </p:cNvSpPr>
          <p:nvPr>
            <p:ph idx="1"/>
          </p:nvPr>
        </p:nvSpPr>
        <p:spPr/>
        <p:txBody>
          <a:bodyPr>
            <a:normAutofit/>
          </a:bodyPr>
          <a:lstStyle/>
          <a:p>
            <a:r>
              <a:rPr lang="en-US" b="1" dirty="0"/>
              <a:t>Only a “gift” of property is subject to gift tax.</a:t>
            </a:r>
          </a:p>
        </p:txBody>
      </p:sp>
      <p:pic>
        <p:nvPicPr>
          <p:cNvPr id="2050" name="Picture 2" descr="http://t3.gstatic.com/images?q=tbn:ANd9GcTvD8bNjKZP1OV6oiVlGONzjd38WkxBNyvPpKidCVtFAdD1pOU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054458"/>
            <a:ext cx="3200400" cy="32004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74472604-1683-42EF-AA2A-F7CB6C24AAAF}"/>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5</a:t>
            </a:fld>
            <a:endParaRPr lang="en-US" dirty="0">
              <a:solidFill>
                <a:prstClr val="black">
                  <a:tint val="95000"/>
                </a:prstClr>
              </a:solidFill>
            </a:endParaRPr>
          </a:p>
        </p:txBody>
      </p:sp>
    </p:spTree>
    <p:extLst>
      <p:ext uri="{BB962C8B-B14F-4D97-AF65-F5344CB8AC3E}">
        <p14:creationId xmlns:p14="http://schemas.microsoft.com/office/powerpoint/2010/main" val="450039731"/>
      </p:ext>
    </p:extLst>
  </p:cSld>
  <p:clrMapOvr>
    <a:masterClrMapping/>
  </p:clrMapOvr>
  <mc:AlternateContent xmlns:mc="http://schemas.openxmlformats.org/markup-compatibility/2006" xmlns:p14="http://schemas.microsoft.com/office/powerpoint/2010/main">
    <mc:Choice Requires="p14">
      <p:transition spd="slow" p14:dur="2000" advTm="23873"/>
    </mc:Choice>
    <mc:Fallback xmlns="">
      <p:transition spd="slow" advTm="2387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Transfers Subject to Gift Tax</a:t>
            </a:r>
          </a:p>
        </p:txBody>
      </p:sp>
      <p:sp>
        <p:nvSpPr>
          <p:cNvPr id="3" name="Content Placeholder 2"/>
          <p:cNvSpPr>
            <a:spLocks noGrp="1"/>
          </p:cNvSpPr>
          <p:nvPr>
            <p:ph idx="1"/>
          </p:nvPr>
        </p:nvSpPr>
        <p:spPr>
          <a:xfrm>
            <a:off x="457200" y="1767696"/>
            <a:ext cx="8229600" cy="4827976"/>
          </a:xfrm>
        </p:spPr>
        <p:txBody>
          <a:bodyPr>
            <a:normAutofit fontScale="85000" lnSpcReduction="10000"/>
          </a:bodyPr>
          <a:lstStyle/>
          <a:p>
            <a:pPr marL="633222" indent="-514350">
              <a:buFont typeface="+mj-lt"/>
              <a:buAutoNum type="arabicPeriod"/>
            </a:pPr>
            <a:r>
              <a:rPr lang="en-US" b="1" dirty="0"/>
              <a:t>Irrevocable gift</a:t>
            </a:r>
          </a:p>
          <a:p>
            <a:pPr lvl="1"/>
            <a:r>
              <a:rPr lang="en-US" b="1" dirty="0"/>
              <a:t>May be outright or in trust, as long as gift is complete and irrevocable.</a:t>
            </a:r>
          </a:p>
          <a:p>
            <a:pPr lvl="1"/>
            <a:r>
              <a:rPr lang="en-US" b="1" dirty="0"/>
              <a:t>Donor must not have retained the right to reacquire the asset or change the beneficiary.</a:t>
            </a:r>
          </a:p>
          <a:p>
            <a:pPr marL="633222" indent="-514350">
              <a:spcBef>
                <a:spcPts val="1200"/>
              </a:spcBef>
              <a:buFont typeface="+mj-lt"/>
              <a:buAutoNum type="arabicPeriod"/>
            </a:pPr>
            <a:r>
              <a:rPr lang="en-US" b="1" dirty="0"/>
              <a:t>Transfer for less than adequate and full consideration in money or money’s worth.</a:t>
            </a:r>
          </a:p>
          <a:p>
            <a:pPr marL="633222" indent="-514350">
              <a:spcBef>
                <a:spcPts val="1200"/>
              </a:spcBef>
              <a:buFont typeface="+mj-lt"/>
              <a:buAutoNum type="arabicPeriod"/>
            </a:pPr>
            <a:r>
              <a:rPr lang="en-US" b="1" dirty="0"/>
              <a:t>Holder of general power of appointment exercises the power in favor of someone other than:</a:t>
            </a:r>
          </a:p>
          <a:p>
            <a:pPr lvl="1"/>
            <a:r>
              <a:rPr lang="en-US" b="1" dirty="0"/>
              <a:t>The holder, or</a:t>
            </a:r>
          </a:p>
          <a:p>
            <a:pPr lvl="1"/>
            <a:r>
              <a:rPr lang="en-US" b="1" dirty="0"/>
              <a:t>The holder’s creditors.</a:t>
            </a:r>
          </a:p>
          <a:p>
            <a:endParaRPr lang="en-US" b="1" dirty="0"/>
          </a:p>
          <a:p>
            <a:endParaRPr lang="en-US" b="1" dirty="0"/>
          </a:p>
          <a:p>
            <a:endParaRPr lang="en-US" b="1" dirty="0"/>
          </a:p>
          <a:p>
            <a:pPr marL="118872" indent="0">
              <a:buNone/>
            </a:pPr>
            <a:endParaRPr lang="en-US" b="1" dirty="0"/>
          </a:p>
        </p:txBody>
      </p:sp>
      <p:sp>
        <p:nvSpPr>
          <p:cNvPr id="4" name="Slide Number Placeholder 3">
            <a:extLst>
              <a:ext uri="{FF2B5EF4-FFF2-40B4-BE49-F238E27FC236}">
                <a16:creationId xmlns:a16="http://schemas.microsoft.com/office/drawing/2014/main" id="{9F03757B-E270-47FE-8806-7670C0EFD281}"/>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6</a:t>
            </a:fld>
            <a:endParaRPr lang="en-US" dirty="0">
              <a:solidFill>
                <a:prstClr val="black">
                  <a:tint val="95000"/>
                </a:prstClr>
              </a:solidFill>
            </a:endParaRPr>
          </a:p>
        </p:txBody>
      </p:sp>
    </p:spTree>
    <p:extLst>
      <p:ext uri="{BB962C8B-B14F-4D97-AF65-F5344CB8AC3E}">
        <p14:creationId xmlns:p14="http://schemas.microsoft.com/office/powerpoint/2010/main" val="32568083"/>
      </p:ext>
    </p:extLst>
  </p:cSld>
  <p:clrMapOvr>
    <a:masterClrMapping/>
  </p:clrMapOvr>
  <mc:AlternateContent xmlns:mc="http://schemas.openxmlformats.org/markup-compatibility/2006" xmlns:p14="http://schemas.microsoft.com/office/powerpoint/2010/main">
    <mc:Choice Requires="p14">
      <p:transition spd="slow" p14:dur="2000" advTm="77881"/>
    </mc:Choice>
    <mc:Fallback xmlns="">
      <p:transition spd="slow" advTm="7788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birthday present</a:t>
            </a:r>
          </a:p>
        </p:txBody>
      </p:sp>
      <p:sp>
        <p:nvSpPr>
          <p:cNvPr id="3" name="Content Placeholder 2"/>
          <p:cNvSpPr>
            <a:spLocks noGrp="1"/>
          </p:cNvSpPr>
          <p:nvPr>
            <p:ph idx="1"/>
          </p:nvPr>
        </p:nvSpPr>
        <p:spPr/>
        <p:txBody>
          <a:bodyPr/>
          <a:lstStyle/>
          <a:p>
            <a:r>
              <a:rPr lang="en-US" b="1" dirty="0"/>
              <a:t>On Donee’s birthday, donor gave donee a computer.</a:t>
            </a:r>
          </a:p>
        </p:txBody>
      </p:sp>
      <p:pic>
        <p:nvPicPr>
          <p:cNvPr id="3074" name="Picture 2" descr="http://t1.gstatic.com/images?q=tbn:ANd9GcSRzyygyJpgxLTz2pyGTOgf_AlKQueU4e5wrSo9DURVcIY0iQ2v4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124200"/>
            <a:ext cx="3566158" cy="29718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1C00147D-C2AC-45EE-8CBF-3290F15189A5}"/>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7</a:t>
            </a:fld>
            <a:endParaRPr lang="en-US" dirty="0">
              <a:solidFill>
                <a:prstClr val="black">
                  <a:tint val="95000"/>
                </a:prstClr>
              </a:solidFill>
            </a:endParaRPr>
          </a:p>
        </p:txBody>
      </p:sp>
    </p:spTree>
    <p:extLst>
      <p:ext uri="{BB962C8B-B14F-4D97-AF65-F5344CB8AC3E}">
        <p14:creationId xmlns:p14="http://schemas.microsoft.com/office/powerpoint/2010/main" val="3834088342"/>
      </p:ext>
    </p:extLst>
  </p:cSld>
  <p:clrMapOvr>
    <a:masterClrMapping/>
  </p:clrMapOvr>
  <mc:AlternateContent xmlns:mc="http://schemas.openxmlformats.org/markup-compatibility/2006" xmlns:p14="http://schemas.microsoft.com/office/powerpoint/2010/main">
    <mc:Choice Requires="p14">
      <p:transition spd="slow" p14:dur="2000" advTm="35378"/>
    </mc:Choice>
    <mc:Fallback xmlns="">
      <p:transition spd="slow" advTm="3537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check</a:t>
            </a:r>
          </a:p>
        </p:txBody>
      </p:sp>
      <p:sp>
        <p:nvSpPr>
          <p:cNvPr id="3" name="Content Placeholder 2"/>
          <p:cNvSpPr>
            <a:spLocks noGrp="1"/>
          </p:cNvSpPr>
          <p:nvPr>
            <p:ph idx="1"/>
          </p:nvPr>
        </p:nvSpPr>
        <p:spPr/>
        <p:txBody>
          <a:bodyPr/>
          <a:lstStyle/>
          <a:p>
            <a:r>
              <a:rPr lang="en-US" b="1" dirty="0"/>
              <a:t>On Donee’s birthday, Donor gave Donee a personal check signed by Donor for $500</a:t>
            </a:r>
            <a:endParaRPr lang="en-US" dirty="0"/>
          </a:p>
        </p:txBody>
      </p:sp>
      <p:pic>
        <p:nvPicPr>
          <p:cNvPr id="5122" name="Picture 2" descr="http://t1.gstatic.com/images?q=tbn:ANd9GcRiIEgefxhYupWzx69RxOm66C-9GMIx0Hkp_3t6me30cW6jMk9TH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5180" y="3352800"/>
            <a:ext cx="6214849" cy="3127094"/>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E4E9865B-E626-403B-9D02-EE3C0465FD5C}"/>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8</a:t>
            </a:fld>
            <a:endParaRPr lang="en-US" dirty="0">
              <a:solidFill>
                <a:prstClr val="black">
                  <a:tint val="95000"/>
                </a:prstClr>
              </a:solidFill>
            </a:endParaRPr>
          </a:p>
        </p:txBody>
      </p:sp>
    </p:spTree>
    <p:extLst>
      <p:ext uri="{BB962C8B-B14F-4D97-AF65-F5344CB8AC3E}">
        <p14:creationId xmlns:p14="http://schemas.microsoft.com/office/powerpoint/2010/main" val="564953421"/>
      </p:ext>
    </p:extLst>
  </p:cSld>
  <p:clrMapOvr>
    <a:masterClrMapping/>
  </p:clrMapOvr>
  <mc:AlternateContent xmlns:mc="http://schemas.openxmlformats.org/markup-compatibility/2006" xmlns:p14="http://schemas.microsoft.com/office/powerpoint/2010/main">
    <mc:Choice Requires="p14">
      <p:transition spd="slow" p14:dur="2000" advTm="132140"/>
    </mc:Choice>
    <mc:Fallback xmlns="">
      <p:transition spd="slow" advTm="13214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services</a:t>
            </a:r>
          </a:p>
        </p:txBody>
      </p:sp>
      <p:sp>
        <p:nvSpPr>
          <p:cNvPr id="3" name="Content Placeholder 2"/>
          <p:cNvSpPr>
            <a:spLocks noGrp="1"/>
          </p:cNvSpPr>
          <p:nvPr>
            <p:ph idx="1"/>
          </p:nvPr>
        </p:nvSpPr>
        <p:spPr>
          <a:xfrm>
            <a:off x="457200" y="1629783"/>
            <a:ext cx="8229600" cy="4625609"/>
          </a:xfrm>
        </p:spPr>
        <p:txBody>
          <a:bodyPr/>
          <a:lstStyle/>
          <a:p>
            <a:r>
              <a:rPr lang="en-US" b="1" dirty="0"/>
              <a:t>You are having trouble in class and ask a friend for help.  She spends 50 hours helping you at no charge.</a:t>
            </a:r>
          </a:p>
        </p:txBody>
      </p:sp>
      <p:pic>
        <p:nvPicPr>
          <p:cNvPr id="6146" name="Picture 2" descr="http://t0.gstatic.com/images?q=tbn:ANd9GcQoE3OUiWhk55tA4sUezoxOvmUhrrk9AJsmTeC0qB7D2318duj8M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437082"/>
            <a:ext cx="3238500" cy="313907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5582AC4C-FB55-4734-B8A5-03A8101D49A9}"/>
              </a:ext>
            </a:extLst>
          </p:cNvPr>
          <p:cNvSpPr>
            <a:spLocks noGrp="1"/>
          </p:cNvSpPr>
          <p:nvPr>
            <p:ph type="sldNum" sz="quarter" idx="12"/>
          </p:nvPr>
        </p:nvSpPr>
        <p:spPr/>
        <p:txBody>
          <a:bodyPr/>
          <a:lstStyle/>
          <a:p>
            <a:fld id="{7D989C6C-3C0B-4B21-98BA-68C5A765C3D7}" type="slidenum">
              <a:rPr lang="en-US" smtClean="0">
                <a:solidFill>
                  <a:prstClr val="black">
                    <a:tint val="95000"/>
                  </a:prstClr>
                </a:solidFill>
              </a:rPr>
              <a:pPr/>
              <a:t>9</a:t>
            </a:fld>
            <a:endParaRPr lang="en-US" dirty="0">
              <a:solidFill>
                <a:prstClr val="black">
                  <a:tint val="95000"/>
                </a:prstClr>
              </a:solidFill>
            </a:endParaRPr>
          </a:p>
        </p:txBody>
      </p:sp>
    </p:spTree>
    <p:extLst>
      <p:ext uri="{BB962C8B-B14F-4D97-AF65-F5344CB8AC3E}">
        <p14:creationId xmlns:p14="http://schemas.microsoft.com/office/powerpoint/2010/main" val="1765444503"/>
      </p:ext>
    </p:extLst>
  </p:cSld>
  <p:clrMapOvr>
    <a:masterClrMapping/>
  </p:clrMapOvr>
  <mc:AlternateContent xmlns:mc="http://schemas.openxmlformats.org/markup-compatibility/2006" xmlns:p14="http://schemas.microsoft.com/office/powerpoint/2010/main">
    <mc:Choice Requires="p14">
      <p:transition spd="slow" p14:dur="2000" advTm="62692"/>
    </mc:Choice>
    <mc:Fallback xmlns="">
      <p:transition spd="slow" advTm="62692"/>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1_CP02_Types_of_Negotiable_Instruments">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0</TotalTime>
  <Words>2138</Words>
  <Application>Microsoft Office PowerPoint</Application>
  <PresentationFormat>On-screen Show (4:3)</PresentationFormat>
  <Paragraphs>396</Paragraphs>
  <Slides>48</Slides>
  <Notes>48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48</vt:i4>
      </vt:variant>
    </vt:vector>
  </HeadingPairs>
  <TitlesOfParts>
    <vt:vector size="56" baseType="lpstr">
      <vt:lpstr>Arial</vt:lpstr>
      <vt:lpstr>Calibri</vt:lpstr>
      <vt:lpstr>Corbel</vt:lpstr>
      <vt:lpstr>Wingdings</vt:lpstr>
      <vt:lpstr>Wingdings 2</vt:lpstr>
      <vt:lpstr>Wingdings 3</vt:lpstr>
      <vt:lpstr>Module</vt:lpstr>
      <vt:lpstr>1_CP02_Types_of_Negotiable_Instruments</vt:lpstr>
      <vt:lpstr>Federal Wealth Transfer Taxation    </vt:lpstr>
      <vt:lpstr>Overview</vt:lpstr>
      <vt:lpstr>Wealth Transfer Taxation Purposes</vt:lpstr>
      <vt:lpstr>Gift Tax Overview</vt:lpstr>
      <vt:lpstr>Importance of Ascertaining “Gift”</vt:lpstr>
      <vt:lpstr>Transfers Subject to Gift Tax</vt:lpstr>
      <vt:lpstr>Example – birthday present</vt:lpstr>
      <vt:lpstr>Example -- check</vt:lpstr>
      <vt:lpstr>Example -- services</vt:lpstr>
      <vt:lpstr>Example -- Trust</vt:lpstr>
      <vt:lpstr>Example – below market value sales to family members</vt:lpstr>
      <vt:lpstr>Example – Sales to strangers at other than FMV</vt:lpstr>
      <vt:lpstr>Example – Disclaimed Property</vt:lpstr>
      <vt:lpstr>Example – Interest-free Loan</vt:lpstr>
      <vt:lpstr>Example – Consideration vs. “Money or Money’s Worth”</vt:lpstr>
      <vt:lpstr>Example – Use of Property</vt:lpstr>
      <vt:lpstr>Example – Legal Support</vt:lpstr>
      <vt:lpstr>Example – Non-support gifts to minor child</vt:lpstr>
      <vt:lpstr>Example – Joint Tenancies</vt:lpstr>
      <vt:lpstr>Example – Joint Bank Accounts</vt:lpstr>
      <vt:lpstr>Value of gift </vt:lpstr>
      <vt:lpstr>Practical Advice – The “Gift List”</vt:lpstr>
      <vt:lpstr>Annual exclusion</vt:lpstr>
      <vt:lpstr>Educational and Medical Expense Exclusion</vt:lpstr>
      <vt:lpstr>Deductions</vt:lpstr>
      <vt:lpstr>Basic tax computation</vt:lpstr>
      <vt:lpstr>Applicable credit amount</vt:lpstr>
      <vt:lpstr>Tax return</vt:lpstr>
      <vt:lpstr>Estate Tax Overview</vt:lpstr>
      <vt:lpstr>Federal Estate Tax</vt:lpstr>
      <vt:lpstr>Value of assets</vt:lpstr>
      <vt:lpstr>Deductions</vt:lpstr>
      <vt:lpstr>Basic computation</vt:lpstr>
      <vt:lpstr>Estate Tax Return</vt:lpstr>
      <vt:lpstr>Marital Deduction Planning</vt:lpstr>
      <vt:lpstr>Qualified Terminable Interest Property Trust (Q-TIP trust)</vt:lpstr>
      <vt:lpstr>QTIP trust requirements</vt:lpstr>
      <vt:lpstr>By Pass Planning</vt:lpstr>
      <vt:lpstr>By-pass planning methods</vt:lpstr>
      <vt:lpstr>Maximum benefit by-pass trust</vt:lpstr>
      <vt:lpstr>Portability</vt:lpstr>
      <vt:lpstr>Generation-Skipping Transfer Tax</vt:lpstr>
      <vt:lpstr>Skip persons</vt:lpstr>
      <vt:lpstr>Tax computation</vt:lpstr>
      <vt:lpstr>Avoiding GSTT</vt:lpstr>
      <vt:lpstr>Income Tax -- Recipient</vt:lpstr>
      <vt:lpstr>Inter vivos gift</vt:lpstr>
      <vt:lpstr>At death gift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2016-05-15T22:44:00Z</dcterms:created>
  <dcterms:modified xsi:type="dcterms:W3CDTF">2024-02-26T17:49:58Z</dcterms:modified>
</cp:coreProperties>
</file>