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320" r:id="rId2"/>
    <p:sldId id="321" r:id="rId3"/>
    <p:sldId id="328" r:id="rId4"/>
    <p:sldId id="322" r:id="rId5"/>
    <p:sldId id="323" r:id="rId6"/>
    <p:sldId id="324" r:id="rId7"/>
    <p:sldId id="325" r:id="rId8"/>
    <p:sldId id="327" r:id="rId9"/>
    <p:sldId id="326" r:id="rId10"/>
    <p:sldId id="333" r:id="rId11"/>
    <p:sldId id="334" r:id="rId12"/>
    <p:sldId id="335" r:id="rId13"/>
    <p:sldId id="364" r:id="rId14"/>
    <p:sldId id="362" r:id="rId15"/>
    <p:sldId id="279" r:id="rId16"/>
    <p:sldId id="280" r:id="rId17"/>
    <p:sldId id="281" r:id="rId18"/>
    <p:sldId id="282" r:id="rId19"/>
    <p:sldId id="359" r:id="rId20"/>
    <p:sldId id="356" r:id="rId21"/>
    <p:sldId id="363" r:id="rId22"/>
    <p:sldId id="329" r:id="rId23"/>
    <p:sldId id="336" r:id="rId24"/>
    <p:sldId id="330" r:id="rId25"/>
    <p:sldId id="337" r:id="rId26"/>
    <p:sldId id="338" r:id="rId27"/>
    <p:sldId id="331" r:id="rId28"/>
    <p:sldId id="339" r:id="rId29"/>
    <p:sldId id="357" r:id="rId30"/>
    <p:sldId id="340" r:id="rId31"/>
    <p:sldId id="332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4" r:id="rId46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99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2407C537-AA81-4FC5-A279-E85D829567FF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63638"/>
            <a:ext cx="4186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C96FA949-7E74-4BEC-807C-AEA96193C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9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2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E1CD-20E0-4FAF-990A-339C0BF4D599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t>2/25/2024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5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2386-3DA5-4C4B-A15D-5699BED4C257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2/25/2024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5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9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4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4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746D-DDB4-41F2-8A13-6916C15EC0BE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2/25/2024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63"/>
            <a:ext cx="3836404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9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9475-499E-499D-9C95-6C0DB193A914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2/25/2024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9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368B-329E-4ADA-A6B8-385636F5B623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t>2/25/2024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70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E755-5416-406B-8448-3D519417E344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2/25/2024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1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9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69899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CDD6-AD9A-4CD0-BDEE-5BFB6EF4B5C6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2/25/2024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9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E50A-8CE8-4FEE-AEA9-565C28AC12FB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2/25/2024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31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DF00-5464-441E-B3DB-D19260BE49E1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2/25/2024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9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9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EEAC-DF5F-408C-9CCA-DD0D19A2F65B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2/25/2024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2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7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24EB89E-D017-4AA6-B4A8-E6BFA597EB69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2/25/2024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16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2" y="4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C60BD5F-7B52-4040-A662-C1DFF23AA183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2/25/2024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8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7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1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70F1-9D58-4F55-8ABC-D8452EC85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984" y="938402"/>
            <a:ext cx="8077200" cy="3462147"/>
          </a:xfrm>
        </p:spPr>
        <p:txBody>
          <a:bodyPr>
            <a:normAutofit/>
          </a:bodyPr>
          <a:lstStyle/>
          <a:p>
            <a:pPr algn="ctr"/>
            <a:r>
              <a:rPr lang="en-US" cap="small" dirty="0"/>
              <a:t>Disability Planning</a:t>
            </a:r>
            <a:br>
              <a:rPr lang="en-US" cap="small" dirty="0"/>
            </a:br>
            <a:br>
              <a:rPr lang="en-US" cap="small" dirty="0"/>
            </a:br>
            <a:r>
              <a:rPr lang="en-US" cap="small" dirty="0"/>
              <a:t>for Health Care</a:t>
            </a:r>
            <a:br>
              <a:rPr lang="en-US" cap="small" dirty="0"/>
            </a:br>
            <a:br>
              <a:rPr lang="en-US" cap="small" dirty="0"/>
            </a:br>
            <a:endParaRPr lang="en-US" sz="3200" cap="smal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80E33-9539-4D24-9ECB-BAC063776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13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3CD9-1801-4117-9FDD-66ACB1B5E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Statutory Form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009846-FE3F-417E-B7CC-B93D3D125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837" y="1791970"/>
            <a:ext cx="6606325" cy="46259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95A10-E9E3-48CB-BEE1-63595504E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1985-DAB6-4534-9B68-F8F59D71A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Texas Statutory Form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58C01-0531-4066-B1E3-7D708A3C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Must be in substantially the statutory form.</a:t>
            </a:r>
          </a:p>
          <a:p>
            <a:pPr lvl="1"/>
            <a:r>
              <a:rPr lang="en-US" b="1" dirty="0"/>
              <a:t>Only a few states have this requirement.</a:t>
            </a:r>
          </a:p>
          <a:p>
            <a:endParaRPr lang="en-US" b="1" dirty="0"/>
          </a:p>
          <a:p>
            <a:r>
              <a:rPr lang="en-US" b="1" dirty="0"/>
              <a:t>Name agent and alternates.</a:t>
            </a:r>
          </a:p>
          <a:p>
            <a:endParaRPr lang="en-US" b="1" dirty="0"/>
          </a:p>
          <a:p>
            <a:r>
              <a:rPr lang="en-US" b="1" dirty="0"/>
              <a:t>Opportunity to provide detailed instructions.</a:t>
            </a:r>
          </a:p>
          <a:p>
            <a:endParaRPr lang="en-US" b="1" dirty="0"/>
          </a:p>
          <a:p>
            <a:r>
              <a:rPr lang="en-US" b="1" dirty="0"/>
              <a:t>Mandatory disclosure statement.</a:t>
            </a:r>
          </a:p>
          <a:p>
            <a:endParaRPr lang="en-US" b="1" dirty="0"/>
          </a:p>
          <a:p>
            <a:r>
              <a:rPr lang="en-US" b="1" dirty="0"/>
              <a:t>Notarized </a:t>
            </a:r>
            <a:r>
              <a:rPr lang="en-US" b="1" i="1" dirty="0"/>
              <a:t>or</a:t>
            </a:r>
            <a:r>
              <a:rPr lang="en-US" b="1" dirty="0"/>
              <a:t> two witnesses.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3A7FB-EEC8-477B-BDCD-354B76B0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19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ED0CC-C873-4DD3-BD60-E51CBD1DA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B5849-DCFC-4969-83FA-9221DDD65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Select agent carefully</a:t>
            </a:r>
          </a:p>
          <a:p>
            <a:pPr lvl="1"/>
            <a:r>
              <a:rPr lang="en-US" b="1" dirty="0"/>
              <a:t>Life-changing and life-ending decisions may be made.</a:t>
            </a:r>
          </a:p>
          <a:p>
            <a:pPr lvl="1"/>
            <a:r>
              <a:rPr lang="en-US" b="1" dirty="0"/>
              <a:t>Discuss with agent your thoughts so agent can do a good job of making substitute decisions.</a:t>
            </a:r>
          </a:p>
          <a:p>
            <a:pPr lvl="1"/>
            <a:endParaRPr lang="en-US" b="1" dirty="0"/>
          </a:p>
          <a:p>
            <a:r>
              <a:rPr lang="en-US" b="1" dirty="0"/>
              <a:t>Consider special instructions for any particular desires you may have.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32EB0-D845-4697-93B5-E510D32AD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1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EF25E-14B0-C0B4-2D7B-770649E1C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284F175-00BD-944E-9E2A-875A39C2FD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>
          <a:xfrm>
            <a:off x="0" y="971550"/>
            <a:ext cx="9144000" cy="47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81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3CE0D-01BA-16F7-857A-12607CBDC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Drafts Due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64ACBC-09BF-C770-81D3-4C41E57C0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2728"/>
          <a:stretch/>
        </p:blipFill>
        <p:spPr>
          <a:xfrm>
            <a:off x="1223518" y="2036127"/>
            <a:ext cx="6696963" cy="295878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04DC8-78AB-F05F-C6F8-B11F70AF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247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2237558"/>
            <a:ext cx="5581650" cy="370087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you do?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70994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Were you arrested?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00200"/>
            <a:ext cx="3390900" cy="506792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41800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16152"/>
          </a:xfrm>
        </p:spPr>
        <p:txBody>
          <a:bodyPr>
            <a:normAutofit/>
          </a:bodyPr>
          <a:lstStyle/>
          <a:p>
            <a:r>
              <a:rPr lang="en-US" sz="3000" dirty="0"/>
              <a:t>Is there evidence you did something your mom and future employers should not see?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295" y="1804736"/>
            <a:ext cx="3230880" cy="2144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540" y="1612268"/>
            <a:ext cx="2461260" cy="2461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15393"/>
            <a:ext cx="2985135" cy="2235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17</a:t>
            </a:fld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1130" y="4279636"/>
            <a:ext cx="3057312" cy="2307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178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get engaged or married?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6705600" cy="446227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18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44888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C8B26-B6BB-4212-80F4-8B112D5D7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B465C-D649-4D6C-80BA-9940DFBB6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Disability Planning for Health Care Interview</a:t>
            </a:r>
          </a:p>
          <a:p>
            <a:pPr lvl="1"/>
            <a:r>
              <a:rPr lang="en-US" b="1" dirty="0"/>
              <a:t>Audra Apke</a:t>
            </a:r>
          </a:p>
          <a:p>
            <a:pPr lvl="1"/>
            <a:r>
              <a:rPr lang="en-US" b="1" dirty="0"/>
              <a:t>Pedro Gonzales-Cruz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US" b="1" dirty="0"/>
              <a:t>Disability Plan for Property Due</a:t>
            </a:r>
          </a:p>
          <a:p>
            <a:pPr lvl="1"/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75282-870B-4959-B7BA-62F062977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40BCF4-7862-5F2C-47E9-61BDD29306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90" t="14166" r="15890" b="22000"/>
          <a:stretch/>
        </p:blipFill>
        <p:spPr>
          <a:xfrm>
            <a:off x="5645628" y="2316041"/>
            <a:ext cx="1547214" cy="1605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35D979-63B8-C4FF-FB56-2F0F8A4871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70" t="14250" r="17420" b="21917"/>
          <a:stretch/>
        </p:blipFill>
        <p:spPr>
          <a:xfrm>
            <a:off x="3731647" y="4972050"/>
            <a:ext cx="1549013" cy="16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5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72413-49E3-4B48-8E20-3BF5159EC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3A59D-8884-4ABC-8E5E-B6FD00540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More important than property matters as impacts client’s medical care and thus quality of life.</a:t>
            </a:r>
          </a:p>
          <a:p>
            <a:pPr lvl="1"/>
            <a:r>
              <a:rPr lang="en-US" b="1" dirty="0"/>
              <a:t>Life and death decisions included.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D61B5-8347-4025-B119-CD7C65CA0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20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70F1-9D58-4F55-8ABC-D8452EC85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984" y="938402"/>
            <a:ext cx="8077200" cy="3462147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small" dirty="0"/>
              <a:t>Disability Planning</a:t>
            </a:r>
            <a:br>
              <a:rPr lang="en-US" cap="small" dirty="0"/>
            </a:br>
            <a:br>
              <a:rPr lang="en-US" cap="small" dirty="0"/>
            </a:br>
            <a:r>
              <a:rPr lang="en-US" cap="small" dirty="0"/>
              <a:t>for Health Care</a:t>
            </a:r>
            <a:br>
              <a:rPr lang="en-US" cap="small" dirty="0"/>
            </a:br>
            <a:br>
              <a:rPr lang="en-US" cap="small" dirty="0"/>
            </a:br>
            <a:r>
              <a:rPr lang="en-US" sz="2700" cap="small" dirty="0"/>
              <a:t>[continued]</a:t>
            </a:r>
            <a:br>
              <a:rPr lang="en-US" sz="2700" cap="small" dirty="0"/>
            </a:br>
            <a:br>
              <a:rPr lang="en-US" cap="small" dirty="0"/>
            </a:br>
            <a:endParaRPr lang="en-US" sz="3200" cap="smal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80E33-9539-4D24-9ECB-BAC063776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32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D751E-0E2A-5EEF-76DE-B4B6B5BD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50E63-F9C1-8D31-EB34-C738428F5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Statutory Surrogates</a:t>
            </a:r>
          </a:p>
          <a:p>
            <a:pPr lvl="1"/>
            <a:r>
              <a:rPr lang="en-US" b="1" dirty="0"/>
              <a:t>No planning decision-makers</a:t>
            </a:r>
          </a:p>
          <a:p>
            <a:pPr lvl="1"/>
            <a:endParaRPr lang="en-US" b="1" dirty="0"/>
          </a:p>
          <a:p>
            <a:r>
              <a:rPr lang="en-US" b="1" dirty="0"/>
              <a:t>Medical Power of Attorney</a:t>
            </a:r>
          </a:p>
          <a:p>
            <a:pPr lvl="1"/>
            <a:r>
              <a:rPr lang="en-US" b="1" dirty="0"/>
              <a:t>Planned decision-makers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915F3-1917-CCE8-DD68-DBA56E9C2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84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70F1-9D58-4F55-8ABC-D8452EC85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129" y="1024127"/>
            <a:ext cx="8077200" cy="3765043"/>
          </a:xfrm>
        </p:spPr>
        <p:txBody>
          <a:bodyPr>
            <a:normAutofit/>
          </a:bodyPr>
          <a:lstStyle/>
          <a:p>
            <a:pPr algn="ctr"/>
            <a:r>
              <a:rPr lang="en-US" cap="small" dirty="0"/>
              <a:t>HIPAA  Authorization</a:t>
            </a:r>
            <a:br>
              <a:rPr lang="en-US" cap="small" dirty="0"/>
            </a:br>
            <a:br>
              <a:rPr lang="en-US" cap="small" dirty="0"/>
            </a:br>
            <a:r>
              <a:rPr lang="en-US" sz="2700" dirty="0"/>
              <a:t>[Heath Insurance Portability and Accountability Act]</a:t>
            </a:r>
            <a:br>
              <a:rPr lang="en-US" sz="2700" dirty="0"/>
            </a:br>
            <a:br>
              <a:rPr lang="en-US" cap="small" dirty="0"/>
            </a:br>
            <a:endParaRPr lang="en-US" sz="3200" cap="smal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80E33-9539-4D24-9ECB-BAC063776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22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70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1850-627B-4F0A-80C6-AFAC2C299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D70DF-F577-48F3-B2D6-5BB37494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1" y="1774697"/>
            <a:ext cx="8721090" cy="460895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/>
              <a:t>Can medical agent get needed information?</a:t>
            </a:r>
          </a:p>
          <a:p>
            <a:r>
              <a:rPr lang="en-US" b="1" dirty="0"/>
              <a:t>Split of opinion</a:t>
            </a:r>
          </a:p>
          <a:p>
            <a:pPr lvl="1"/>
            <a:r>
              <a:rPr lang="en-US" b="1" dirty="0"/>
              <a:t>MPA is sufficient to grant authority, or is</a:t>
            </a:r>
          </a:p>
          <a:p>
            <a:pPr lvl="1">
              <a:spcAft>
                <a:spcPts val="1200"/>
              </a:spcAft>
            </a:pPr>
            <a:r>
              <a:rPr lang="en-US" b="1" dirty="0"/>
              <a:t>Separate HIPAA authorization needed?</a:t>
            </a:r>
          </a:p>
          <a:p>
            <a:pPr>
              <a:spcAft>
                <a:spcPts val="1200"/>
              </a:spcAft>
            </a:pPr>
            <a:r>
              <a:rPr lang="en-US" b="1" dirty="0"/>
              <a:t>Recommendation – Separate document</a:t>
            </a:r>
          </a:p>
          <a:p>
            <a:r>
              <a:rPr lang="en-US" b="1" dirty="0"/>
              <a:t>Warning – Do not combine with MPA as federal law requires it to be separate.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6115F-130D-4B8A-BB81-77010BD7A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19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70F1-9D58-4F55-8ABC-D8452EC85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984" y="938402"/>
            <a:ext cx="8077200" cy="3462147"/>
          </a:xfrm>
        </p:spPr>
        <p:txBody>
          <a:bodyPr>
            <a:normAutofit/>
          </a:bodyPr>
          <a:lstStyle/>
          <a:p>
            <a:pPr algn="ctr"/>
            <a:r>
              <a:rPr lang="en-US" cap="small" dirty="0"/>
              <a:t>Declaration for</a:t>
            </a:r>
            <a:br>
              <a:rPr lang="en-US" cap="small" dirty="0"/>
            </a:br>
            <a:br>
              <a:rPr lang="en-US" cap="small" dirty="0"/>
            </a:br>
            <a:r>
              <a:rPr lang="en-US" cap="small" dirty="0"/>
              <a:t>Mental Health Treatment</a:t>
            </a:r>
            <a:br>
              <a:rPr lang="en-US" cap="small" dirty="0"/>
            </a:br>
            <a:br>
              <a:rPr lang="en-US" cap="small" dirty="0"/>
            </a:br>
            <a:endParaRPr lang="en-US" sz="3200" cap="smal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80E33-9539-4D24-9ECB-BAC063776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24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6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78C3B-4CA1-4585-B9A4-49781C8CC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Statutory Form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9FDB4D9-ED0D-445D-B829-A09D4285B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125" y="1835150"/>
            <a:ext cx="7905750" cy="45053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ECA29-3066-4442-9956-0A31595D7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05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AE7C8-ECC9-4BFA-BC59-86B2811C7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Texas Statutory Form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50E3C-1A67-494D-BDDF-E052F064E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80210"/>
            <a:ext cx="8229600" cy="493776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Must be in substantially the statutory form</a:t>
            </a:r>
          </a:p>
          <a:p>
            <a:r>
              <a:rPr lang="en-US" b="1" dirty="0"/>
              <a:t>Decision items</a:t>
            </a:r>
          </a:p>
          <a:p>
            <a:pPr lvl="1"/>
            <a:r>
              <a:rPr lang="en-US" b="1" dirty="0"/>
              <a:t>Psychoactive medications</a:t>
            </a:r>
          </a:p>
          <a:p>
            <a:pPr lvl="1"/>
            <a:r>
              <a:rPr lang="en-US" b="1" dirty="0"/>
              <a:t>Convulsive treatment</a:t>
            </a:r>
          </a:p>
          <a:p>
            <a:pPr lvl="1"/>
            <a:r>
              <a:rPr lang="en-US" b="1" dirty="0"/>
              <a:t>Preferences for emergency treatment</a:t>
            </a:r>
          </a:p>
          <a:p>
            <a:pPr lvl="2"/>
            <a:r>
              <a:rPr lang="en-US" b="1" dirty="0"/>
              <a:t>Rank order: restraint, seclusion, and medication</a:t>
            </a:r>
          </a:p>
          <a:p>
            <a:pPr lvl="2">
              <a:spcAft>
                <a:spcPts val="1200"/>
              </a:spcAft>
            </a:pPr>
            <a:r>
              <a:rPr lang="en-US" b="1" dirty="0"/>
              <a:t>Gender of person to administer</a:t>
            </a:r>
          </a:p>
          <a:p>
            <a:pPr>
              <a:spcAft>
                <a:spcPts val="1200"/>
              </a:spcAft>
            </a:pPr>
            <a:r>
              <a:rPr lang="en-US" b="1" dirty="0"/>
              <a:t>Additional preferences or instructions</a:t>
            </a:r>
          </a:p>
          <a:p>
            <a:r>
              <a:rPr lang="en-US" b="1" dirty="0"/>
              <a:t>Notarized </a:t>
            </a:r>
            <a:r>
              <a:rPr lang="en-US" b="1" i="1" dirty="0"/>
              <a:t>or</a:t>
            </a:r>
            <a:r>
              <a:rPr lang="en-US" b="1" dirty="0"/>
              <a:t> two witnesses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E3DFC-AF1D-4A1B-AFE5-96EAC6CDF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51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70F1-9D58-4F55-8ABC-D8452EC85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984" y="938402"/>
            <a:ext cx="8077200" cy="3462147"/>
          </a:xfrm>
        </p:spPr>
        <p:txBody>
          <a:bodyPr>
            <a:normAutofit/>
          </a:bodyPr>
          <a:lstStyle/>
          <a:p>
            <a:pPr algn="ctr"/>
            <a:r>
              <a:rPr lang="en-US" cap="small" dirty="0"/>
              <a:t>Guardian</a:t>
            </a:r>
            <a:br>
              <a:rPr lang="en-US" cap="small" dirty="0"/>
            </a:br>
            <a:br>
              <a:rPr lang="en-US" cap="small" dirty="0"/>
            </a:br>
            <a:r>
              <a:rPr lang="en-US" cap="small" dirty="0"/>
              <a:t>Self-Designation</a:t>
            </a:r>
            <a:br>
              <a:rPr lang="en-US" cap="small" dirty="0"/>
            </a:br>
            <a:br>
              <a:rPr lang="en-US" cap="small" dirty="0"/>
            </a:br>
            <a:endParaRPr lang="en-US" sz="3200" cap="smal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80E33-9539-4D24-9ECB-BAC063776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27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95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0BAE-C338-49F4-A697-68825EBD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371DC-F028-40D4-8926-B9032250E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/>
              <a:t>Same form as for guardian of the estate.</a:t>
            </a:r>
          </a:p>
          <a:p>
            <a:pPr>
              <a:spcAft>
                <a:spcPts val="1200"/>
              </a:spcAft>
            </a:pPr>
            <a:r>
              <a:rPr lang="en-US" b="1" dirty="0"/>
              <a:t>Normally, select same people in same order as health care agents.</a:t>
            </a:r>
          </a:p>
          <a:p>
            <a:r>
              <a:rPr lang="en-US" b="1" dirty="0"/>
              <a:t>Disqualification of individuals who would have statutory priority possible.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53F4F-4621-44EE-A94C-C2BF7051E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51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F7E75-3B21-4BAB-A70F-959FAB086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CB901-33A1-417B-92DD-F7886F6BD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Planning Documents</a:t>
            </a:r>
          </a:p>
          <a:p>
            <a:pPr lvl="1"/>
            <a:r>
              <a:rPr lang="en-US" b="1" dirty="0"/>
              <a:t>Medical Power of Attorney</a:t>
            </a:r>
          </a:p>
          <a:p>
            <a:pPr lvl="1"/>
            <a:r>
              <a:rPr lang="en-US" b="1" dirty="0"/>
              <a:t>HIPAA Authorization</a:t>
            </a:r>
          </a:p>
          <a:p>
            <a:pPr lvl="1"/>
            <a:r>
              <a:rPr lang="en-US" b="1" dirty="0"/>
              <a:t>Self-Designation of Guardian</a:t>
            </a:r>
          </a:p>
          <a:p>
            <a:pPr lvl="1"/>
            <a:r>
              <a:rPr lang="en-US" b="1" dirty="0"/>
              <a:t>Mental Health Treatment Declaration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C0A3C-BA47-4218-8B35-3A673078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7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70F1-9D58-4F55-8ABC-D8452EC85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984" y="938402"/>
            <a:ext cx="8077200" cy="3462147"/>
          </a:xfrm>
        </p:spPr>
        <p:txBody>
          <a:bodyPr>
            <a:normAutofit/>
          </a:bodyPr>
          <a:lstStyle/>
          <a:p>
            <a:pPr algn="ctr"/>
            <a:r>
              <a:rPr lang="en-US" cap="small" dirty="0"/>
              <a:t>Statutory</a:t>
            </a:r>
            <a:br>
              <a:rPr lang="en-US" cap="small" dirty="0"/>
            </a:br>
            <a:br>
              <a:rPr lang="en-US" cap="small" dirty="0"/>
            </a:br>
            <a:r>
              <a:rPr lang="en-US" cap="small" dirty="0"/>
              <a:t>Surrogates</a:t>
            </a:r>
            <a:br>
              <a:rPr lang="en-US" cap="small" dirty="0"/>
            </a:br>
            <a:br>
              <a:rPr lang="en-US" cap="small" dirty="0"/>
            </a:br>
            <a:endParaRPr lang="en-US" sz="3200" cap="smal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80E33-9539-4D24-9ECB-BAC063776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61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4DA5D-A99C-4F46-A68C-DEFC98347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Methods of Funding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4E57B-DB06-49EF-A32D-5F26DE0C5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spcAft>
                <a:spcPts val="2400"/>
              </a:spcAft>
              <a:buNone/>
            </a:pPr>
            <a:r>
              <a:rPr lang="en-US" sz="2000" b="1" dirty="0"/>
              <a:t>[not discussing medical insurance]</a:t>
            </a:r>
          </a:p>
          <a:p>
            <a:pPr>
              <a:spcAft>
                <a:spcPts val="1200"/>
              </a:spcAft>
            </a:pPr>
            <a:r>
              <a:rPr lang="en-US" b="1" dirty="0"/>
              <a:t>Your own money.</a:t>
            </a:r>
          </a:p>
          <a:p>
            <a:pPr>
              <a:spcAft>
                <a:spcPts val="1200"/>
              </a:spcAft>
            </a:pPr>
            <a:r>
              <a:rPr lang="en-US" b="1" dirty="0"/>
              <a:t>Long-term care insurance.</a:t>
            </a:r>
          </a:p>
          <a:p>
            <a:pPr>
              <a:spcAft>
                <a:spcPts val="1200"/>
              </a:spcAft>
            </a:pPr>
            <a:r>
              <a:rPr lang="en-US" b="1" dirty="0"/>
              <a:t>Accelerated life insurance payments.</a:t>
            </a:r>
          </a:p>
          <a:p>
            <a:pPr>
              <a:spcAft>
                <a:spcPts val="1200"/>
              </a:spcAft>
            </a:pPr>
            <a:r>
              <a:rPr lang="en-US" b="1" dirty="0"/>
              <a:t>Viatical settlements.</a:t>
            </a:r>
          </a:p>
          <a:p>
            <a:pPr>
              <a:spcAft>
                <a:spcPts val="1200"/>
              </a:spcAft>
            </a:pPr>
            <a:r>
              <a:rPr lang="en-US" b="1" dirty="0"/>
              <a:t>Home care contracts.</a:t>
            </a:r>
          </a:p>
          <a:p>
            <a:r>
              <a:rPr lang="en-US" b="1" dirty="0"/>
              <a:t>Welfare (Medicaid).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6275C-6F8F-4191-8B2E-484874E69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816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70F1-9D58-4F55-8ABC-D8452EC85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984" y="938402"/>
            <a:ext cx="8077200" cy="3462147"/>
          </a:xfrm>
        </p:spPr>
        <p:txBody>
          <a:bodyPr>
            <a:normAutofit/>
          </a:bodyPr>
          <a:lstStyle/>
          <a:p>
            <a:pPr algn="ctr"/>
            <a:r>
              <a:rPr lang="en-US" cap="small" dirty="0"/>
              <a:t>Long-Term Care</a:t>
            </a:r>
            <a:br>
              <a:rPr lang="en-US" cap="small" dirty="0"/>
            </a:br>
            <a:br>
              <a:rPr lang="en-US" cap="small" dirty="0"/>
            </a:br>
            <a:r>
              <a:rPr lang="en-US" cap="small" dirty="0"/>
              <a:t>Insurance</a:t>
            </a:r>
            <a:endParaRPr lang="en-US" sz="3200" cap="smal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80E33-9539-4D24-9ECB-BAC063776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31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74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A3FF-8FBD-4288-94A2-19A6CD5F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and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6EA1E-6A58-405D-AD09-98034FFF1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Cost of LTC per month average:</a:t>
            </a:r>
          </a:p>
          <a:p>
            <a:pPr lvl="1"/>
            <a:r>
              <a:rPr lang="en-US" b="1" dirty="0"/>
              <a:t>Lubbock = $6,500</a:t>
            </a:r>
          </a:p>
          <a:p>
            <a:pPr lvl="1"/>
            <a:r>
              <a:rPr lang="en-US" b="1" dirty="0"/>
              <a:t>Dallas = $6,600</a:t>
            </a:r>
          </a:p>
          <a:p>
            <a:pPr lvl="1"/>
            <a:r>
              <a:rPr lang="en-US" b="1" dirty="0"/>
              <a:t>Austin = $7,000</a:t>
            </a:r>
          </a:p>
          <a:p>
            <a:pPr lvl="1"/>
            <a:r>
              <a:rPr lang="en-US" b="1" dirty="0"/>
              <a:t>Houston = $7,600</a:t>
            </a:r>
          </a:p>
          <a:p>
            <a:pPr lvl="1"/>
            <a:r>
              <a:rPr lang="en-US" b="1" dirty="0"/>
              <a:t>New York City = $13,000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40% who need </a:t>
            </a:r>
            <a:r>
              <a:rPr lang="en-US" b="1" dirty="0" err="1"/>
              <a:t>LTC</a:t>
            </a:r>
            <a:r>
              <a:rPr lang="en-US" b="1" dirty="0"/>
              <a:t> are under age 65.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2F0D7-2051-4F2C-AD06-D1DEF23B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36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8F2C8-E0EF-4524-B4C6-278E648D4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Concerns --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03E46-E310-4B91-AB78-804E13CBE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Expensive</a:t>
            </a:r>
          </a:p>
          <a:p>
            <a:pPr lvl="1"/>
            <a:r>
              <a:rPr lang="en-US" b="1" dirty="0"/>
              <a:t>Probably not cost effective for someone earning less than $75,000 per year or net worth less than $250,000.</a:t>
            </a:r>
          </a:p>
          <a:p>
            <a:pPr marL="164592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BAEF3-2BF0-477A-9849-0F6169C8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26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1B084-8430-4207-AF85-F42A19415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Concerns --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A242E-877D-4DD5-8109-F209B553F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5920"/>
            <a:ext cx="8229600" cy="501205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Type of care covered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In home?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b="1" dirty="0"/>
              <a:t>Non-health care professionals?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b="1" dirty="0"/>
              <a:t>Cap on benefits?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b="1" dirty="0"/>
              <a:t>Waiting period?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b="1" dirty="0"/>
              <a:t>Is hospitalization a prerequisite</a:t>
            </a:r>
          </a:p>
          <a:p>
            <a:pPr>
              <a:lnSpc>
                <a:spcPct val="120000"/>
              </a:lnSpc>
            </a:pPr>
            <a:r>
              <a:rPr lang="en-US" b="1" dirty="0"/>
              <a:t>How “sick” must person be to receive benefits?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Normal activities?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Alzheimer’s?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A95AA-A03C-4B93-AFC2-AF0E5EED1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73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766ED1-0C8C-4B5E-9897-2A2EDC26E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485" y="709802"/>
            <a:ext cx="8077200" cy="338213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Accelerated Life Insurance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Viatical Settlements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D7766-3509-47B1-894F-616DB198A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920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CF250-9F9B-4C20-AE4C-6C11C85C9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Accelerated Life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AC0C5-70C5-478C-81B3-DA71786EF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Insurer prepays insured part of death benefit if insured in terminal condition.</a:t>
            </a:r>
          </a:p>
          <a:p>
            <a:endParaRPr lang="en-US" b="1" dirty="0"/>
          </a:p>
          <a:p>
            <a:r>
              <a:rPr lang="en-US" b="1" dirty="0"/>
              <a:t>Purposes:</a:t>
            </a:r>
          </a:p>
          <a:p>
            <a:pPr lvl="2"/>
            <a:r>
              <a:rPr lang="en-US" b="1" dirty="0"/>
              <a:t>Medical care</a:t>
            </a:r>
          </a:p>
          <a:p>
            <a:pPr lvl="2"/>
            <a:r>
              <a:rPr lang="en-US" b="1" dirty="0"/>
              <a:t>Non-medical assistance</a:t>
            </a:r>
          </a:p>
          <a:p>
            <a:pPr lvl="2"/>
            <a:r>
              <a:rPr lang="en-US" b="1" dirty="0"/>
              <a:t>Bucket list</a:t>
            </a:r>
          </a:p>
          <a:p>
            <a:pPr lvl="2"/>
            <a:r>
              <a:rPr lang="en-US" b="1" dirty="0"/>
              <a:t>Party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CD829-C376-4BF1-ADB0-DA410C2A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510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E80A7-A0CC-48B1-AD7A-A541603D9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63E68-1B1B-40FA-925B-21D05B13D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Unlikely available on term policies.</a:t>
            </a:r>
          </a:p>
          <a:p>
            <a:endParaRPr lang="en-US" b="1" dirty="0"/>
          </a:p>
          <a:p>
            <a:r>
              <a:rPr lang="en-US" b="1" dirty="0"/>
              <a:t>Death benefit reduced.</a:t>
            </a:r>
          </a:p>
          <a:p>
            <a:pPr lvl="2"/>
            <a:r>
              <a:rPr lang="en-US" b="1" dirty="0"/>
              <a:t>Original plans for use of proceeds (e.g., provide for spouse and children) impacted.</a:t>
            </a:r>
          </a:p>
          <a:p>
            <a:pPr lvl="2"/>
            <a:endParaRPr lang="en-US" b="1" dirty="0"/>
          </a:p>
          <a:p>
            <a:r>
              <a:rPr lang="en-US" b="1" dirty="0"/>
              <a:t>Not deemed taxable income to insured.</a:t>
            </a:r>
          </a:p>
          <a:p>
            <a:endParaRPr lang="en-US" b="1" dirty="0"/>
          </a:p>
          <a:p>
            <a:r>
              <a:rPr lang="en-US" b="1" dirty="0"/>
              <a:t>Potential of tax savings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4A674-C9A3-449E-8F12-393D72674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81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549E8-7851-4F78-BD57-72A951274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Viatical Settlements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B0B6E-C3A0-4878-A83A-F18C40C5E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Separate company purchases policy</a:t>
            </a:r>
          </a:p>
          <a:p>
            <a:pPr lvl="1"/>
            <a:r>
              <a:rPr lang="en-US" b="1" dirty="0"/>
              <a:t>Insured gets cash now</a:t>
            </a:r>
          </a:p>
          <a:p>
            <a:pPr lvl="1">
              <a:spcAft>
                <a:spcPts val="1200"/>
              </a:spcAft>
            </a:pPr>
            <a:r>
              <a:rPr lang="en-US" b="1" dirty="0"/>
              <a:t>Company pays premiums to insurer</a:t>
            </a:r>
          </a:p>
          <a:p>
            <a:r>
              <a:rPr lang="en-US" b="1" dirty="0"/>
              <a:t>Company collects proceeds upon death</a:t>
            </a:r>
          </a:p>
          <a:p>
            <a:endParaRPr lang="en-US" b="1" dirty="0"/>
          </a:p>
          <a:p>
            <a:r>
              <a:rPr lang="en-US" b="1" dirty="0"/>
              <a:t>[read advertisement]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27111-FDBD-49E8-8459-BCFD632AA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812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F09529-C1E4-4677-B3DD-EFF7D2089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224153"/>
            <a:ext cx="8077200" cy="1673352"/>
          </a:xfrm>
        </p:spPr>
        <p:txBody>
          <a:bodyPr/>
          <a:lstStyle/>
          <a:p>
            <a:pPr algn="ctr"/>
            <a:r>
              <a:rPr lang="en-US" dirty="0"/>
              <a:t>Home Care Contracts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C127C-EA93-4728-B7A0-101CD7F8F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39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172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D2403-0FA1-4193-A1C1-46A329053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Statutory Surrogates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7C197-3E7E-4D6B-A6DA-428700AEA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happens if no planning done and no guardian has been appointed?</a:t>
            </a:r>
          </a:p>
          <a:p>
            <a:endParaRPr lang="en-US" b="1" dirty="0"/>
          </a:p>
          <a:p>
            <a:r>
              <a:rPr lang="en-US" b="1" dirty="0"/>
              <a:t>Health &amp; Safety Code Chapter 313 provides list of decision-makers.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2347A-D037-4EC4-9CF8-26B7EF1B0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335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79B7B-F593-4351-A240-456624E29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22F0F-858F-48CF-B65B-8996CE73E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 exchange for in-home care, person leaves caregiver property in caregiver’s will (home, cash, etc.).</a:t>
            </a:r>
          </a:p>
          <a:p>
            <a:pPr lvl="2"/>
            <a:r>
              <a:rPr lang="en-US" b="1" dirty="0"/>
              <a:t>Person lacks funds to pay caregiver outright</a:t>
            </a:r>
          </a:p>
          <a:p>
            <a:pPr lvl="2"/>
            <a:r>
              <a:rPr lang="en-US" b="1" dirty="0"/>
              <a:t>“Property rich but cash poor”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377F5-F828-4118-B16F-287A56CED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40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539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4C63B-D96F-437B-A784-9B758560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75B8B-967A-4D0C-A832-474F3BD15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Subject to abuse, fraud, undue influence, duress, etc.</a:t>
            </a:r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373B6-57DA-443A-9251-36543472C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6BDF79-6792-495A-9B4A-CD208339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915" y="2663190"/>
            <a:ext cx="3920490" cy="392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48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5F62C-A6A2-4287-AA1C-22A763A1F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A26F9-EE5A-4D52-9699-E06E91B70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Complete background check of caregiver.</a:t>
            </a:r>
          </a:p>
          <a:p>
            <a:endParaRPr lang="en-US" b="1" dirty="0"/>
          </a:p>
          <a:p>
            <a:r>
              <a:rPr lang="en-US" b="1" dirty="0"/>
              <a:t>Cameras to monitor conduct.</a:t>
            </a:r>
          </a:p>
          <a:p>
            <a:endParaRPr lang="en-US" b="1" dirty="0"/>
          </a:p>
          <a:p>
            <a:r>
              <a:rPr lang="en-US" b="1" dirty="0"/>
              <a:t>Random inspections.</a:t>
            </a:r>
          </a:p>
          <a:p>
            <a:endParaRPr lang="en-US" b="1" dirty="0"/>
          </a:p>
          <a:p>
            <a:r>
              <a:rPr lang="en-US" b="1" dirty="0"/>
              <a:t>Place property in trust and have trustee arrange and supervise care, etc.</a:t>
            </a:r>
          </a:p>
          <a:p>
            <a:pPr lvl="1"/>
            <a:r>
              <a:rPr lang="en-US" b="1" i="1" dirty="0"/>
              <a:t>Best option!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75BDD-C504-4827-AA54-4700A4F2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942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EF0D7C-02B8-48D4-AC64-7010F824A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469898"/>
            <a:ext cx="8077200" cy="1673352"/>
          </a:xfrm>
        </p:spPr>
        <p:txBody>
          <a:bodyPr/>
          <a:lstStyle/>
          <a:p>
            <a:pPr algn="ctr"/>
            <a:r>
              <a:rPr lang="en-US" dirty="0"/>
              <a:t>Medicaid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ABE52-5750-4615-9B62-F21BCB13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925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AF444-D73C-4070-B094-58A0A0536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5132F-2FEB-4459-ACB1-0344C49E3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4"/>
            <a:ext cx="8229600" cy="483134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Transfer property to have quick eligibility for Medicaid benefits.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“Plan to be poor” to save assets for family members.</a:t>
            </a:r>
          </a:p>
          <a:p>
            <a:pPr lvl="1">
              <a:lnSpc>
                <a:spcPct val="120000"/>
              </a:lnSpc>
            </a:pPr>
            <a:endParaRPr lang="en-US" b="1" dirty="0"/>
          </a:p>
          <a:p>
            <a:pPr>
              <a:lnSpc>
                <a:spcPct val="120000"/>
              </a:lnSpc>
            </a:pPr>
            <a:r>
              <a:rPr lang="en-US" b="1" dirty="0"/>
              <a:t>Very complex area.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In law school:</a:t>
            </a:r>
          </a:p>
          <a:p>
            <a:pPr lvl="2">
              <a:lnSpc>
                <a:spcPct val="120000"/>
              </a:lnSpc>
            </a:pPr>
            <a:r>
              <a:rPr lang="en-US" b="1" dirty="0"/>
              <a:t>take Elder Law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In practice:</a:t>
            </a:r>
          </a:p>
          <a:p>
            <a:pPr lvl="2">
              <a:lnSpc>
                <a:spcPct val="120000"/>
              </a:lnSpc>
            </a:pPr>
            <a:r>
              <a:rPr lang="en-US" b="1" dirty="0"/>
              <a:t>Attend CLEs</a:t>
            </a:r>
          </a:p>
          <a:p>
            <a:pPr lvl="2">
              <a:lnSpc>
                <a:spcPct val="120000"/>
              </a:lnSpc>
            </a:pPr>
            <a:r>
              <a:rPr lang="en-US" b="1" dirty="0"/>
              <a:t>Consult expert</a:t>
            </a:r>
          </a:p>
          <a:p>
            <a:pPr lvl="2"/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A85B8-1788-480C-B299-B544B86A8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233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C39C0-4DBE-48D4-B90D-B28DA38B1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Medicaid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58DEB-E6C9-47AD-A25C-6DC0C5E68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86801"/>
            <a:ext cx="8229600" cy="4927358"/>
          </a:xfrm>
        </p:spPr>
        <p:txBody>
          <a:bodyPr>
            <a:normAutofit/>
          </a:bodyPr>
          <a:lstStyle/>
          <a:p>
            <a:r>
              <a:rPr lang="en-US" b="1" dirty="0"/>
              <a:t>After death, priority claim against estate for Medicaid amounts received by the decedent.</a:t>
            </a:r>
          </a:p>
          <a:p>
            <a:pPr lvl="1"/>
            <a:r>
              <a:rPr lang="en-US" b="1" dirty="0"/>
              <a:t>If money in estate at death, really did not need Medicaid benefits.</a:t>
            </a:r>
          </a:p>
          <a:p>
            <a:pPr lvl="2"/>
            <a:r>
              <a:rPr lang="en-US" b="1" dirty="0"/>
              <a:t>Exceptions, for example:</a:t>
            </a:r>
          </a:p>
          <a:p>
            <a:pPr lvl="3"/>
            <a:r>
              <a:rPr lang="en-US" b="1" dirty="0"/>
              <a:t>Living spouse</a:t>
            </a:r>
          </a:p>
          <a:p>
            <a:pPr lvl="3"/>
            <a:r>
              <a:rPr lang="en-US" b="1" dirty="0"/>
              <a:t>Child under 21</a:t>
            </a:r>
          </a:p>
          <a:p>
            <a:pPr lvl="3"/>
            <a:r>
              <a:rPr lang="en-US" b="1" dirty="0"/>
              <a:t>Estate under $10,000</a:t>
            </a:r>
          </a:p>
          <a:p>
            <a:pPr lvl="3"/>
            <a:r>
              <a:rPr lang="en-US" b="1" dirty="0"/>
              <a:t>Medicaid cost less than $3,000</a:t>
            </a:r>
          </a:p>
          <a:p>
            <a:pPr lvl="3"/>
            <a:r>
              <a:rPr lang="en-US" b="1" dirty="0"/>
              <a:t>Cost of selling property more than it is worth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5B1EC-CE2D-40C8-A0EF-3F2D42B1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45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49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28153-3DD6-4F58-9AB1-7AFA67572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Priority List UPDATE </a:t>
            </a:r>
            <a:r>
              <a:rPr lang="en-US" dirty="0" err="1"/>
              <a:t>NEWSTATUTE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23992-4D2A-4024-AB9F-EAACCE11F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29" y="1581016"/>
            <a:ext cx="8596532" cy="512153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Spouse</a:t>
            </a:r>
          </a:p>
          <a:p>
            <a:pPr>
              <a:spcAft>
                <a:spcPts val="1200"/>
              </a:spcAft>
            </a:pPr>
            <a:r>
              <a:rPr lang="en-US" b="1" dirty="0"/>
              <a:t>Adult children.</a:t>
            </a:r>
          </a:p>
          <a:p>
            <a:pPr>
              <a:spcAft>
                <a:spcPts val="1200"/>
              </a:spcAft>
            </a:pPr>
            <a:r>
              <a:rPr lang="en-US" b="1" dirty="0"/>
              <a:t>Parents.</a:t>
            </a:r>
          </a:p>
          <a:p>
            <a:pPr>
              <a:spcAft>
                <a:spcPts val="1200"/>
              </a:spcAft>
            </a:pPr>
            <a:r>
              <a:rPr lang="en-US" b="1" dirty="0"/>
              <a:t>Nearest living relative.</a:t>
            </a:r>
          </a:p>
          <a:p>
            <a:pPr>
              <a:spcAft>
                <a:spcPts val="1200"/>
              </a:spcAft>
            </a:pPr>
            <a:r>
              <a:rPr lang="en-US" b="1" dirty="0"/>
              <a:t>Physician not involved in patient’s medical treatment.</a:t>
            </a:r>
          </a:p>
          <a:p>
            <a:pPr lvl="1">
              <a:spcAft>
                <a:spcPts val="600"/>
              </a:spcAft>
            </a:pPr>
            <a:r>
              <a:rPr lang="en-US" b="1" dirty="0"/>
              <a:t>Note: Statute does not resolve issue if children or parents disagree.</a:t>
            </a:r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53A0E-B1FE-46D8-9C74-97EF28073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9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25109-BDB0-44DE-94DD-46CCFDCED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Prohibited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D40DE-4325-4F90-BAC4-21639039B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Remove life support</a:t>
            </a:r>
          </a:p>
          <a:p>
            <a:endParaRPr lang="en-US" b="1" dirty="0"/>
          </a:p>
          <a:p>
            <a:r>
              <a:rPr lang="en-US" b="1" dirty="0"/>
              <a:t>Authorize electroshock</a:t>
            </a:r>
          </a:p>
          <a:p>
            <a:endParaRPr lang="en-US" b="1" dirty="0"/>
          </a:p>
          <a:p>
            <a:r>
              <a:rPr lang="en-US" b="1" dirty="0"/>
              <a:t>Inpatient mental health services</a:t>
            </a:r>
          </a:p>
          <a:p>
            <a:endParaRPr lang="en-US" b="1" dirty="0"/>
          </a:p>
          <a:p>
            <a:r>
              <a:rPr lang="en-US" b="1" dirty="0"/>
              <a:t>Delegation of decision-making authority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C573E-F501-4A62-BD90-407B78DE6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07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0337-93BE-4CEB-8133-F0423C8E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A29D8-1111-4E64-994F-FFD3CE6F7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Are family members the right people to be default decision-makers?</a:t>
            </a:r>
          </a:p>
          <a:p>
            <a:endParaRPr lang="en-US" b="1" dirty="0"/>
          </a:p>
          <a:p>
            <a:r>
              <a:rPr lang="en-US" b="1" dirty="0"/>
              <a:t>Are your family members according to the priority list the people you would want making decisions for you?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E87EE-3D90-4C53-9A4D-042D88F6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38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70F1-9D58-4F55-8ABC-D8452EC85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409" y="657226"/>
            <a:ext cx="8077200" cy="4143374"/>
          </a:xfrm>
        </p:spPr>
        <p:txBody>
          <a:bodyPr>
            <a:normAutofit/>
          </a:bodyPr>
          <a:lstStyle/>
          <a:p>
            <a:pPr algn="ctr"/>
            <a:r>
              <a:rPr lang="en-US" cap="small" dirty="0"/>
              <a:t>Medical Power</a:t>
            </a:r>
            <a:br>
              <a:rPr lang="en-US" cap="small" dirty="0"/>
            </a:br>
            <a:r>
              <a:rPr lang="en-US" cap="small" dirty="0"/>
              <a:t>of Attorney</a:t>
            </a:r>
            <a:br>
              <a:rPr lang="en-US" cap="small" dirty="0"/>
            </a:br>
            <a:br>
              <a:rPr lang="en-US" cap="small" dirty="0"/>
            </a:br>
            <a:r>
              <a:rPr lang="en-US" sz="3100" dirty="0"/>
              <a:t>[health care proxy]</a:t>
            </a:r>
            <a:br>
              <a:rPr lang="en-US" sz="3100" dirty="0"/>
            </a:br>
            <a:r>
              <a:rPr lang="en-US" sz="3100" dirty="0"/>
              <a:t>[advance directive]</a:t>
            </a:r>
            <a:br>
              <a:rPr lang="en-US" sz="3100" dirty="0"/>
            </a:br>
            <a:br>
              <a:rPr lang="en-US" sz="3100" dirty="0"/>
            </a:br>
            <a:endParaRPr lang="en-US" sz="3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80E33-9539-4D24-9ECB-BAC063776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96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37BC4-DB71-42EC-9477-899FE43A6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29D61-E615-4E69-9760-1D655FC6D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Common Law</a:t>
            </a:r>
          </a:p>
          <a:p>
            <a:pPr lvl="1"/>
            <a:r>
              <a:rPr lang="en-US" b="1" dirty="0"/>
              <a:t>Medical decisions non-delegable</a:t>
            </a:r>
          </a:p>
          <a:p>
            <a:pPr lvl="1"/>
            <a:endParaRPr lang="en-US" b="1" dirty="0"/>
          </a:p>
          <a:p>
            <a:r>
              <a:rPr lang="en-US" b="1" dirty="0"/>
              <a:t>Modern Law</a:t>
            </a:r>
          </a:p>
          <a:p>
            <a:pPr lvl="1"/>
            <a:r>
              <a:rPr lang="en-US" b="1" dirty="0"/>
              <a:t>Started with California in 1983</a:t>
            </a:r>
          </a:p>
          <a:p>
            <a:pPr lvl="1"/>
            <a:r>
              <a:rPr lang="en-US" b="1" dirty="0"/>
              <a:t>Virtually all states now allow either with their own acts or adoption of Uniform laws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32DDD-DDA6-4F15-8DC2-DA94AE95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09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P02_Types_of_Negotiable_Instruments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1008</Words>
  <Application>Microsoft Office PowerPoint</Application>
  <PresentationFormat>On-screen Show (4:3)</PresentationFormat>
  <Paragraphs>239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Corbel</vt:lpstr>
      <vt:lpstr>Wingdings</vt:lpstr>
      <vt:lpstr>Wingdings 2</vt:lpstr>
      <vt:lpstr>Wingdings 3</vt:lpstr>
      <vt:lpstr>1_CP02_Types_of_Negotiable_Instruments</vt:lpstr>
      <vt:lpstr>Disability Planning  for Health Care  </vt:lpstr>
      <vt:lpstr>Introduction</vt:lpstr>
      <vt:lpstr>Statutory  Surrogates  </vt:lpstr>
      <vt:lpstr>Statutory Surrogates</vt:lpstr>
      <vt:lpstr>Priority List UPDATE NEWSTATUTE</vt:lpstr>
      <vt:lpstr>Prohibited Decisions</vt:lpstr>
      <vt:lpstr>Discussion Questions</vt:lpstr>
      <vt:lpstr>Medical Power of Attorney  [health care proxy] [advance directive]  </vt:lpstr>
      <vt:lpstr>Historical Background</vt:lpstr>
      <vt:lpstr>Texas Statutory Form</vt:lpstr>
      <vt:lpstr>Texas Statutory Form Comments</vt:lpstr>
      <vt:lpstr>Special Concerns</vt:lpstr>
      <vt:lpstr>PowerPoint Presentation</vt:lpstr>
      <vt:lpstr>Will Drafts Due</vt:lpstr>
      <vt:lpstr>What did you do?</vt:lpstr>
      <vt:lpstr>Were you arrested?</vt:lpstr>
      <vt:lpstr>Is there evidence you did something your mom and future employers should not see?</vt:lpstr>
      <vt:lpstr>Did you get engaged or married?</vt:lpstr>
      <vt:lpstr>Reminders</vt:lpstr>
      <vt:lpstr>Disability Planning  for Health Care  [continued]  </vt:lpstr>
      <vt:lpstr>Review</vt:lpstr>
      <vt:lpstr>HIPAA  Authorization  [Heath Insurance Portability and Accountability Act]  </vt:lpstr>
      <vt:lpstr>Basic Issues</vt:lpstr>
      <vt:lpstr>Declaration for  Mental Health Treatment  </vt:lpstr>
      <vt:lpstr>Statutory Form</vt:lpstr>
      <vt:lpstr>Texas Statutory Form Comments</vt:lpstr>
      <vt:lpstr>Guardian  Self-Designation  </vt:lpstr>
      <vt:lpstr>General Comments</vt:lpstr>
      <vt:lpstr>Review</vt:lpstr>
      <vt:lpstr>Methods of Funding Care</vt:lpstr>
      <vt:lpstr>Long-Term Care  Insurance</vt:lpstr>
      <vt:lpstr>Cost and Need</vt:lpstr>
      <vt:lpstr>Insurance Concerns -- Cost</vt:lpstr>
      <vt:lpstr>Insurance Concerns -- Benefits</vt:lpstr>
      <vt:lpstr>Accelerated Life Insurance and Viatical Settlements</vt:lpstr>
      <vt:lpstr>Accelerated Life Insurance</vt:lpstr>
      <vt:lpstr>Decision Issues</vt:lpstr>
      <vt:lpstr>Viatical Settlements</vt:lpstr>
      <vt:lpstr>Home Care Contracts</vt:lpstr>
      <vt:lpstr>Basic Idea</vt:lpstr>
      <vt:lpstr>Problem</vt:lpstr>
      <vt:lpstr>Solutions</vt:lpstr>
      <vt:lpstr>Medicaid Planning</vt:lpstr>
      <vt:lpstr>Basic Idea</vt:lpstr>
      <vt:lpstr>Medicaid Recovery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Gerry Beyer</dc:creator>
  <cp:lastModifiedBy>Gerry W. Beyer</cp:lastModifiedBy>
  <cp:revision>53</cp:revision>
  <cp:lastPrinted>2023-03-08T22:18:06Z</cp:lastPrinted>
  <dcterms:created xsi:type="dcterms:W3CDTF">2021-02-22T23:27:26Z</dcterms:created>
  <dcterms:modified xsi:type="dcterms:W3CDTF">2024-02-26T00:53:52Z</dcterms:modified>
</cp:coreProperties>
</file>