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3" r:id="rId2"/>
    <p:sldId id="304" r:id="rId3"/>
    <p:sldId id="305" r:id="rId4"/>
    <p:sldId id="329" r:id="rId5"/>
    <p:sldId id="306" r:id="rId6"/>
    <p:sldId id="307" r:id="rId7"/>
    <p:sldId id="308" r:id="rId8"/>
    <p:sldId id="309" r:id="rId9"/>
    <p:sldId id="310" r:id="rId10"/>
    <p:sldId id="311" r:id="rId11"/>
    <p:sldId id="313" r:id="rId12"/>
    <p:sldId id="314" r:id="rId13"/>
    <p:sldId id="312" r:id="rId14"/>
    <p:sldId id="315" r:id="rId15"/>
    <p:sldId id="320" r:id="rId16"/>
    <p:sldId id="321" r:id="rId17"/>
    <p:sldId id="316" r:id="rId18"/>
    <p:sldId id="317" r:id="rId19"/>
    <p:sldId id="318" r:id="rId20"/>
    <p:sldId id="319" r:id="rId21"/>
    <p:sldId id="322" r:id="rId22"/>
    <p:sldId id="323" r:id="rId23"/>
    <p:sldId id="324" r:id="rId24"/>
    <p:sldId id="325" r:id="rId25"/>
    <p:sldId id="326" r:id="rId26"/>
    <p:sldId id="327" r:id="rId27"/>
    <p:sldId id="32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99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2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E1CD-20E0-4FAF-990A-339C0BF4D599}" type="datetime1">
              <a:rPr lang="en-US" smtClean="0">
                <a:solidFill>
                  <a:prstClr val="white">
                    <a:tint val="95000"/>
                  </a:prstClr>
                </a:solidFill>
              </a:rPr>
              <a:t>2/27/2022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258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2386-3DA5-4C4B-A15D-5699BED4C257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2/27/2022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55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6647689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4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4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746D-DDB4-41F2-8A13-6916C15EC0BE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2/27/2022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63"/>
            <a:ext cx="3836404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799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9475-499E-499D-9C95-6C0DB193A914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2/27/2022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795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8368B-329E-4ADA-A6B8-385636F5B623}" type="datetime1">
              <a:rPr lang="en-US" smtClean="0">
                <a:solidFill>
                  <a:prstClr val="white">
                    <a:tint val="95000"/>
                  </a:prstClr>
                </a:solidFill>
              </a:rPr>
              <a:t>2/27/2022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770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E755-5416-406B-8448-3D519417E344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2/27/2022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01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9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69899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3CDD6-AD9A-4CD0-BDEE-5BFB6EF4B5C6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2/27/2022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59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E50A-8CE8-4FEE-AEA9-565C28AC12FB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2/27/2022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31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3DF00-5464-441E-B3DB-D19260BE49E1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2/27/2022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292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9" y="1743134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6EEAC-DF5F-408C-9CCA-DD0D19A2F65B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2/27/2022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025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3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7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24EB89E-D017-4AA6-B4A8-E6BFA597EB69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2/27/2022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116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2" y="4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4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C60BD5F-7B52-4040-A662-C1DFF23AA183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2/27/2022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8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7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41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F8CC77-E76E-4276-B4EC-708915844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>
                <a:solidFill>
                  <a:prstClr val="black">
                    <a:tint val="95000"/>
                  </a:prstClr>
                </a:solidFill>
                <a:latin typeface="Corbel"/>
              </a:rPr>
              <a:pPr/>
              <a:t>1</a:t>
            </a:fld>
            <a:endParaRPr lang="en-US" dirty="0">
              <a:solidFill>
                <a:prstClr val="black">
                  <a:tint val="95000"/>
                </a:prstClr>
              </a:solidFill>
              <a:latin typeface="Corbe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AA7B9C-9B2A-41B8-A0F0-8936052AE3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952" y="178901"/>
            <a:ext cx="8198096" cy="459093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FC1E787-C09D-4394-982D-71DD4FE6F6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2635" y="1858956"/>
            <a:ext cx="2961661" cy="18319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1BAB668-4A30-44C7-8A00-05F7CCE8D8D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067" b="26480"/>
          <a:stretch/>
        </p:blipFill>
        <p:spPr>
          <a:xfrm>
            <a:off x="2285065" y="5275598"/>
            <a:ext cx="4876800" cy="120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126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B4362-1A2C-4ACC-92F9-85E5E4DFE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4E6A6-8A9D-426D-95BC-386EF03FF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4"/>
            <a:ext cx="8229600" cy="4701805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b="1" dirty="0"/>
              <a:t>Principal with capacity</a:t>
            </a:r>
          </a:p>
          <a:p>
            <a:pPr>
              <a:spcAft>
                <a:spcPts val="600"/>
              </a:spcAft>
            </a:pPr>
            <a:r>
              <a:rPr lang="en-US" b="1" dirty="0"/>
              <a:t>Written</a:t>
            </a:r>
          </a:p>
          <a:p>
            <a:pPr>
              <a:spcAft>
                <a:spcPts val="600"/>
              </a:spcAft>
            </a:pPr>
            <a:r>
              <a:rPr lang="en-US" b="1" dirty="0"/>
              <a:t>Signed by principal</a:t>
            </a:r>
          </a:p>
          <a:p>
            <a:pPr>
              <a:spcAft>
                <a:spcPts val="600"/>
              </a:spcAft>
            </a:pPr>
            <a:r>
              <a:rPr lang="en-US" b="1" dirty="0"/>
              <a:t>Witnessed (not Texas)</a:t>
            </a:r>
          </a:p>
          <a:p>
            <a:pPr>
              <a:spcAft>
                <a:spcPts val="600"/>
              </a:spcAft>
            </a:pPr>
            <a:r>
              <a:rPr lang="en-US" b="1" dirty="0"/>
              <a:t>Acknowledged</a:t>
            </a:r>
          </a:p>
          <a:p>
            <a:pPr>
              <a:spcAft>
                <a:spcPts val="600"/>
              </a:spcAft>
            </a:pPr>
            <a:r>
              <a:rPr lang="en-US" b="1" dirty="0"/>
              <a:t>Filed (not in Texas currently; was required in the past)</a:t>
            </a:r>
          </a:p>
          <a:p>
            <a:pPr>
              <a:spcAft>
                <a:spcPts val="600"/>
              </a:spcAft>
            </a:pPr>
            <a:r>
              <a:rPr lang="en-US" b="1" dirty="0"/>
              <a:t>Express statement of durability feature</a:t>
            </a:r>
          </a:p>
          <a:p>
            <a:r>
              <a:rPr lang="en-US" b="1" dirty="0"/>
              <a:t>Statutory form (optional in Texas)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D750D6-A437-41E5-9E7C-3F42B353A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71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CA673-F1D0-412E-AC56-8FD99308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77EF0-C809-4324-8B91-766E33A4B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Reduces gap in property management</a:t>
            </a:r>
          </a:p>
          <a:p>
            <a:endParaRPr lang="en-US" b="1" dirty="0"/>
          </a:p>
          <a:p>
            <a:r>
              <a:rPr lang="en-US" b="1" dirty="0"/>
              <a:t>Avoids need for guardianship</a:t>
            </a:r>
          </a:p>
          <a:p>
            <a:endParaRPr lang="en-US" b="1" dirty="0"/>
          </a:p>
          <a:p>
            <a:r>
              <a:rPr lang="en-US" b="1" dirty="0"/>
              <a:t>Principal controls person who manages property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61DEE2-530C-42F5-A7BB-CB156F868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107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944F9-2B10-490E-B0CE-36E1D553E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of Agent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05F5B-C2FE-413D-A0C9-3AE5CF0B0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Review Fiduciary Selection lecture</a:t>
            </a:r>
          </a:p>
          <a:p>
            <a:endParaRPr lang="en-US" b="1" dirty="0"/>
          </a:p>
          <a:p>
            <a:r>
              <a:rPr lang="en-US" b="1" dirty="0"/>
              <a:t>Especially important concerns</a:t>
            </a:r>
          </a:p>
          <a:p>
            <a:pPr lvl="1"/>
            <a:r>
              <a:rPr lang="en-US" b="1" dirty="0"/>
              <a:t>Person has the skills needed to manage the principal’s property.</a:t>
            </a:r>
          </a:p>
          <a:p>
            <a:pPr lvl="1"/>
            <a:r>
              <a:rPr lang="en-US" b="1" dirty="0"/>
              <a:t>Likelihood to be available in emergency.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E7A181-86E0-4EF2-B9AD-0791CC4AA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643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D06CD-91A9-4B34-B598-EF0A193A2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Texas Statutory Form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FA8FE-9475-4C28-9AA9-8A2984244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pic>
        <p:nvPicPr>
          <p:cNvPr id="9" name="Content Placeholder 8" descr="Text&#10;&#10;Description automatically generated">
            <a:extLst>
              <a:ext uri="{FF2B5EF4-FFF2-40B4-BE49-F238E27FC236}">
                <a16:creationId xmlns:a16="http://schemas.microsoft.com/office/drawing/2014/main" id="{36CAC100-23D0-4632-BA45-96C3B08DFE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933" y="2112231"/>
            <a:ext cx="7193643" cy="3779933"/>
          </a:xfrm>
        </p:spPr>
      </p:pic>
    </p:spTree>
    <p:extLst>
      <p:ext uri="{BB962C8B-B14F-4D97-AF65-F5344CB8AC3E}">
        <p14:creationId xmlns:p14="http://schemas.microsoft.com/office/powerpoint/2010/main" val="1170337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20B3D-0410-4917-8673-6B71B0A34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Decisions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14881-23F2-4BF8-8F50-E5BBB8485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4490"/>
            <a:ext cx="8229600" cy="506806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Grant all powers</a:t>
            </a:r>
          </a:p>
          <a:p>
            <a:pPr lvl="1">
              <a:spcAft>
                <a:spcPts val="1200"/>
              </a:spcAft>
            </a:pPr>
            <a:r>
              <a:rPr lang="en-US" b="1" dirty="0"/>
              <a:t>Special concern about electronic communication contents</a:t>
            </a:r>
          </a:p>
          <a:p>
            <a:pPr>
              <a:spcAft>
                <a:spcPts val="1200"/>
              </a:spcAft>
            </a:pPr>
            <a:r>
              <a:rPr lang="en-US" b="1" dirty="0"/>
              <a:t>Compensation</a:t>
            </a:r>
          </a:p>
          <a:p>
            <a:pPr>
              <a:spcAft>
                <a:spcPts val="1200"/>
              </a:spcAft>
            </a:pPr>
            <a:r>
              <a:rPr lang="en-US" b="1" dirty="0"/>
              <a:t>Co-agents</a:t>
            </a:r>
          </a:p>
          <a:p>
            <a:r>
              <a:rPr lang="en-US" b="1" dirty="0"/>
              <a:t>Special instructions</a:t>
            </a:r>
          </a:p>
          <a:p>
            <a:pPr lvl="1">
              <a:spcAft>
                <a:spcPts val="600"/>
              </a:spcAft>
            </a:pPr>
            <a:r>
              <a:rPr lang="en-US" b="1" dirty="0"/>
              <a:t>Not sell specifically gifted items</a:t>
            </a:r>
          </a:p>
          <a:p>
            <a:pPr lvl="1">
              <a:spcAft>
                <a:spcPts val="1200"/>
              </a:spcAft>
            </a:pPr>
            <a:r>
              <a:rPr lang="en-US" b="1" dirty="0"/>
              <a:t>Pet care</a:t>
            </a:r>
          </a:p>
          <a:p>
            <a:pPr>
              <a:spcAft>
                <a:spcPts val="600"/>
              </a:spcAft>
            </a:pPr>
            <a:r>
              <a:rPr lang="en-US" b="1" dirty="0"/>
              <a:t>When effective – immediately or springing</a:t>
            </a:r>
          </a:p>
          <a:p>
            <a:r>
              <a:rPr lang="en-US" b="1" dirty="0"/>
              <a:t>Hot powers</a:t>
            </a:r>
          </a:p>
          <a:p>
            <a:pPr lvl="2"/>
            <a:endParaRPr lang="en-US" b="1" dirty="0"/>
          </a:p>
          <a:p>
            <a:pPr lvl="1"/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8635D-8869-4487-9772-A66039C52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754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370F1-9D58-4F55-8ABC-D8452EC85C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984" y="938402"/>
            <a:ext cx="8077200" cy="3462147"/>
          </a:xfrm>
        </p:spPr>
        <p:txBody>
          <a:bodyPr>
            <a:normAutofit/>
          </a:bodyPr>
          <a:lstStyle/>
          <a:p>
            <a:pPr algn="ctr"/>
            <a:r>
              <a:rPr lang="en-US" cap="small"/>
              <a:t>Disability Planning</a:t>
            </a:r>
            <a:br>
              <a:rPr lang="en-US" cap="small"/>
            </a:br>
            <a:r>
              <a:rPr lang="en-US" cap="small"/>
              <a:t>for Property</a:t>
            </a:r>
            <a:br>
              <a:rPr lang="en-US" cap="small" dirty="0"/>
            </a:br>
            <a:br>
              <a:rPr lang="en-US" cap="small" dirty="0"/>
            </a:br>
            <a:r>
              <a:rPr lang="en-US" sz="3200" cap="small" dirty="0"/>
              <a:t>[continued]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980E33-9539-4D24-9ECB-BAC063776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15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13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BAB60-413A-43F5-B365-551C9BFB7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 already covered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4A857-D11A-407A-B0AD-9AE7FE2B1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Durable Power of Attorney for Property</a:t>
            </a:r>
          </a:p>
          <a:p>
            <a:endParaRPr lang="en-US" b="1" dirty="0"/>
          </a:p>
          <a:p>
            <a:pPr marL="118872" indent="0">
              <a:buNone/>
            </a:pPr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628DE6-AC65-46A0-A992-35696CE5B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F12ACD-2011-4DFC-AB05-4E554FF2F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340" y="3197067"/>
            <a:ext cx="5805329" cy="2161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068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ABB77-2355-4D69-A291-DB50AD371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1207007"/>
            <a:ext cx="8077200" cy="254774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Self-Designation of</a:t>
            </a:r>
            <a:br>
              <a:rPr lang="en-US" dirty="0"/>
            </a:br>
            <a:r>
              <a:rPr lang="en-US" dirty="0"/>
              <a:t>Guardian of Estate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58C4D0-82C0-496B-832A-43B1C17A5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17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653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4953E-9409-4177-B32E-BC124D8DD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8761A-7130-4E51-8AB1-06924CE49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Avoid statutory order by naming your own preferences.</a:t>
            </a:r>
          </a:p>
          <a:p>
            <a:endParaRPr lang="en-US" b="1" dirty="0"/>
          </a:p>
          <a:p>
            <a:r>
              <a:rPr lang="en-US" b="1" dirty="0"/>
              <a:t>Correlate with durable power of attorney</a:t>
            </a:r>
          </a:p>
          <a:p>
            <a:pPr lvl="1"/>
            <a:r>
              <a:rPr lang="en-US" b="1" dirty="0"/>
              <a:t>Same person deals with property</a:t>
            </a:r>
          </a:p>
          <a:p>
            <a:pPr lvl="1"/>
            <a:r>
              <a:rPr lang="en-US" b="1" dirty="0"/>
              <a:t>Reduce circumvention of DPA</a:t>
            </a:r>
          </a:p>
          <a:p>
            <a:pPr lvl="1"/>
            <a:endParaRPr lang="en-US" b="1" dirty="0"/>
          </a:p>
          <a:p>
            <a:r>
              <a:rPr lang="en-US" b="1" dirty="0"/>
              <a:t>Disqualification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626609-632B-4ED3-9F1C-2E91C1621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18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736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D1BBC-61DC-470C-8CCD-A4E4A66A8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Texas Statutory Form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63B8AF-9144-4D78-A067-0316DF047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19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179262B-48FB-4133-B257-703C595C24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1975" y="1935162"/>
            <a:ext cx="8020050" cy="4305300"/>
          </a:xfrm>
        </p:spPr>
      </p:pic>
    </p:spTree>
    <p:extLst>
      <p:ext uri="{BB962C8B-B14F-4D97-AF65-F5344CB8AC3E}">
        <p14:creationId xmlns:p14="http://schemas.microsoft.com/office/powerpoint/2010/main" val="1705559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370F1-9D58-4F55-8ABC-D8452EC85C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984" y="938402"/>
            <a:ext cx="8077200" cy="3462147"/>
          </a:xfrm>
        </p:spPr>
        <p:txBody>
          <a:bodyPr>
            <a:normAutofit/>
          </a:bodyPr>
          <a:lstStyle/>
          <a:p>
            <a:pPr algn="ctr"/>
            <a:r>
              <a:rPr lang="en-US" cap="small" dirty="0"/>
              <a:t>Disability Planning</a:t>
            </a:r>
            <a:br>
              <a:rPr lang="en-US" cap="small" dirty="0"/>
            </a:br>
            <a:br>
              <a:rPr lang="en-US" cap="small" dirty="0"/>
            </a:br>
            <a:r>
              <a:rPr lang="en-US" cap="small" dirty="0"/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980E33-9539-4D24-9ECB-BAC063776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2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314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452D1-4871-4152-B174-80A345A06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Decisions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2C11A-BA5C-484F-8C6C-47BE9A20B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Persons to appoint</a:t>
            </a:r>
          </a:p>
          <a:p>
            <a:endParaRPr lang="en-US" b="1" dirty="0"/>
          </a:p>
          <a:p>
            <a:r>
              <a:rPr lang="en-US" b="1" dirty="0"/>
              <a:t>Persons to disqualify</a:t>
            </a:r>
          </a:p>
          <a:p>
            <a:endParaRPr lang="en-US" b="1" dirty="0"/>
          </a:p>
          <a:p>
            <a:r>
              <a:rPr lang="en-US" b="1" dirty="0"/>
              <a:t>Same or different person than guardian of the person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6CCAF9-6310-4251-874C-ECEDAD3E1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20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7152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713C1-179B-4D16-80E1-EDD3B17D3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Custodial Trusts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B5E4E-030A-4B06-9E2C-FA7CF5A87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Uniform Custodial Trust Act</a:t>
            </a:r>
          </a:p>
          <a:p>
            <a:pPr lvl="2"/>
            <a:r>
              <a:rPr lang="en-US" b="1" dirty="0"/>
              <a:t>15 states</a:t>
            </a:r>
          </a:p>
          <a:p>
            <a:pPr lvl="2"/>
            <a:r>
              <a:rPr lang="en-US" b="1" i="1" dirty="0"/>
              <a:t>Not</a:t>
            </a:r>
            <a:r>
              <a:rPr lang="en-US" b="1" dirty="0"/>
              <a:t> Texas</a:t>
            </a:r>
          </a:p>
          <a:p>
            <a:pPr lvl="2"/>
            <a:endParaRPr lang="en-US" b="1" i="1" dirty="0"/>
          </a:p>
          <a:p>
            <a:r>
              <a:rPr lang="en-US" b="1" dirty="0"/>
              <a:t>Modeled after Uniform Transfers to Minors Act for adults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4C2664-CDF6-4A12-B96F-F00F88974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21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9459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28875-1BE0-454C-BABF-5CF81523D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D8088-C282-42C9-908A-506A029B2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729" y="1634223"/>
            <a:ext cx="8229600" cy="484277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b="1" dirty="0"/>
              <a:t>Donor transfers property to trustee for beneficiary</a:t>
            </a:r>
          </a:p>
          <a:p>
            <a:pPr lvl="1">
              <a:lnSpc>
                <a:spcPct val="120000"/>
              </a:lnSpc>
            </a:pPr>
            <a:r>
              <a:rPr lang="en-US" b="1" dirty="0"/>
              <a:t>Donor cannot revoke but a competent beneficiary may.</a:t>
            </a:r>
          </a:p>
          <a:p>
            <a:pPr lvl="1">
              <a:lnSpc>
                <a:spcPct val="120000"/>
              </a:lnSpc>
            </a:pPr>
            <a:r>
              <a:rPr lang="en-US" b="1" dirty="0"/>
              <a:t>Beneficiary and Donor may be the same person.</a:t>
            </a:r>
          </a:p>
          <a:p>
            <a:pPr lvl="1">
              <a:lnSpc>
                <a:spcPct val="120000"/>
              </a:lnSpc>
            </a:pPr>
            <a:endParaRPr lang="en-US" b="1" dirty="0"/>
          </a:p>
          <a:p>
            <a:pPr>
              <a:lnSpc>
                <a:spcPct val="120000"/>
              </a:lnSpc>
            </a:pPr>
            <a:r>
              <a:rPr lang="en-US" b="1" dirty="0"/>
              <a:t>If beneficiary competent, trustee must follow beneficiary’s instructions.</a:t>
            </a:r>
          </a:p>
          <a:p>
            <a:pPr lvl="1">
              <a:lnSpc>
                <a:spcPct val="120000"/>
              </a:lnSpc>
            </a:pPr>
            <a:r>
              <a:rPr lang="en-US" b="1" dirty="0"/>
              <a:t>Thus, trustee is actually acting like beneficiary’s agent.</a:t>
            </a:r>
          </a:p>
          <a:p>
            <a:pPr lvl="1">
              <a:lnSpc>
                <a:spcPct val="120000"/>
              </a:lnSpc>
            </a:pPr>
            <a:endParaRPr lang="en-US" b="1" dirty="0"/>
          </a:p>
          <a:p>
            <a:pPr>
              <a:lnSpc>
                <a:spcPct val="120000"/>
              </a:lnSpc>
            </a:pPr>
            <a:r>
              <a:rPr lang="en-US" b="1" dirty="0"/>
              <a:t>If beneficiary incompetent, trustee uses property in a reasonably prudent manner for beneficiary and beneficiary’s dependents.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646CE3-8B63-42C7-A0C8-D77A9A62A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079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BF0B4-DC41-4012-9A51-D9B4AE9E4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Disability Income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80151-63EE-4835-9DB4-8C9068EAB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Disability reduces income and increases expenses.</a:t>
            </a:r>
          </a:p>
          <a:p>
            <a:endParaRPr lang="en-US" b="1" dirty="0"/>
          </a:p>
          <a:p>
            <a:r>
              <a:rPr lang="en-US" b="1" dirty="0"/>
              <a:t>This insurance provides payments upon disability to compensate for lost income.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45BF6B-044F-4062-B504-9A80C43C2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201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E8EF5-2BEF-4579-9986-7A98A4C43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Compared to Social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64179-1BBC-411A-A565-D0FF815E1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Social Security definition of disabled is stricter.</a:t>
            </a:r>
          </a:p>
          <a:p>
            <a:pPr lvl="1"/>
            <a:r>
              <a:rPr lang="en-US" b="1" dirty="0"/>
              <a:t>Unable to work in any gainful employment</a:t>
            </a:r>
          </a:p>
          <a:p>
            <a:pPr lvl="1"/>
            <a:endParaRPr lang="en-US" b="1" dirty="0"/>
          </a:p>
          <a:p>
            <a:r>
              <a:rPr lang="en-US" b="1" dirty="0"/>
              <a:t>Insurance may define disability as being unable to work at your prior job.</a:t>
            </a:r>
          </a:p>
          <a:p>
            <a:endParaRPr lang="en-US" b="1" dirty="0"/>
          </a:p>
          <a:p>
            <a:r>
              <a:rPr lang="en-US" b="1" dirty="0"/>
              <a:t>Social Security benefits are low compared to insurance.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8B5AE2-14AC-4B9A-B4D2-12D9A9701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5024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F9D6B-2EBB-4C56-AFD8-4683EC92A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E4BF6-BDEE-41D9-961A-F2E15FC7D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Employer</a:t>
            </a:r>
          </a:p>
          <a:p>
            <a:endParaRPr lang="en-US" b="1" dirty="0"/>
          </a:p>
          <a:p>
            <a:r>
              <a:rPr lang="en-US" b="1" dirty="0"/>
              <a:t>Organizations</a:t>
            </a:r>
          </a:p>
          <a:p>
            <a:pPr lvl="1"/>
            <a:r>
              <a:rPr lang="en-US" b="1" dirty="0"/>
              <a:t>Bar associations, alumni groups, civic groups, fraternities/sororities, etc.</a:t>
            </a:r>
          </a:p>
          <a:p>
            <a:pPr lvl="1"/>
            <a:endParaRPr lang="en-US" b="1" dirty="0"/>
          </a:p>
          <a:p>
            <a:r>
              <a:rPr lang="en-US" b="1" dirty="0"/>
              <a:t>Insurance agent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505D72-6C13-463F-81BD-71A6B681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25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933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BE902-9BE7-4527-AE19-EC563713E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135B1-B295-447E-8F52-EDFDB4F3A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0577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b="1" dirty="0"/>
              <a:t>Premiums</a:t>
            </a:r>
          </a:p>
          <a:p>
            <a:pPr>
              <a:lnSpc>
                <a:spcPct val="120000"/>
              </a:lnSpc>
            </a:pPr>
            <a:r>
              <a:rPr lang="en-US" b="1" dirty="0"/>
              <a:t>Definition of disability</a:t>
            </a:r>
          </a:p>
          <a:p>
            <a:pPr>
              <a:lnSpc>
                <a:spcPct val="120000"/>
              </a:lnSpc>
            </a:pPr>
            <a:r>
              <a:rPr lang="en-US" b="1" dirty="0"/>
              <a:t>Waiting period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b="1" dirty="0"/>
              <a:t>Short term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b="1" dirty="0"/>
              <a:t>Long term</a:t>
            </a:r>
          </a:p>
          <a:p>
            <a:pPr>
              <a:lnSpc>
                <a:spcPct val="120000"/>
              </a:lnSpc>
            </a:pPr>
            <a:r>
              <a:rPr lang="en-US" b="1" dirty="0"/>
              <a:t>Benefit amount</a:t>
            </a:r>
          </a:p>
          <a:p>
            <a:pPr>
              <a:lnSpc>
                <a:spcPct val="120000"/>
              </a:lnSpc>
            </a:pPr>
            <a:r>
              <a:rPr lang="en-US" b="1" dirty="0"/>
              <a:t>Adjustment for inflation</a:t>
            </a:r>
          </a:p>
          <a:p>
            <a:pPr>
              <a:lnSpc>
                <a:spcPct val="120000"/>
              </a:lnSpc>
            </a:pPr>
            <a:r>
              <a:rPr lang="en-US" b="1" dirty="0"/>
              <a:t>Total time or payout limits</a:t>
            </a:r>
          </a:p>
          <a:p>
            <a:pPr>
              <a:lnSpc>
                <a:spcPct val="120000"/>
              </a:lnSpc>
            </a:pPr>
            <a:r>
              <a:rPr lang="en-US" b="1" dirty="0"/>
              <a:t>Renewability</a:t>
            </a:r>
          </a:p>
          <a:p>
            <a:pPr>
              <a:lnSpc>
                <a:spcPct val="120000"/>
              </a:lnSpc>
            </a:pPr>
            <a:r>
              <a:rPr lang="en-US" b="1" dirty="0"/>
              <a:t>Reliability of insurer</a:t>
            </a:r>
          </a:p>
          <a:p>
            <a:pPr>
              <a:lnSpc>
                <a:spcPct val="120000"/>
              </a:lnSpc>
            </a:pPr>
            <a:r>
              <a:rPr lang="en-US" b="1" dirty="0"/>
              <a:t>Coverage if preexisting condition</a:t>
            </a:r>
          </a:p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8E4E03-133B-4BD1-B56D-50ED074F7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26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6077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116A0-F674-4D12-8A9D-D0D80BF31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Income Tax Warning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2C29A-5D38-4B58-BF6D-903362A70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Pay premiums yourself</a:t>
            </a:r>
          </a:p>
          <a:p>
            <a:pPr lvl="1"/>
            <a:r>
              <a:rPr lang="en-US" b="1" dirty="0"/>
              <a:t>Do not let employer pay as a fringe benefit.</a:t>
            </a:r>
          </a:p>
          <a:p>
            <a:pPr lvl="1"/>
            <a:endParaRPr lang="en-US" b="1" dirty="0"/>
          </a:p>
          <a:p>
            <a:r>
              <a:rPr lang="en-US" b="1" dirty="0"/>
              <a:t>If insured pays the premiums, proceeds </a:t>
            </a:r>
            <a:r>
              <a:rPr lang="en-US" b="1"/>
              <a:t>are income tax </a:t>
            </a:r>
            <a:r>
              <a:rPr lang="en-US" b="1" dirty="0"/>
              <a:t>free.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FE26BB-3681-4427-B73A-4FDAAEA2A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27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175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32740-BFB9-49F2-832A-0AB238199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4A614-1E5B-41B7-8C95-68EEEF2B9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One-half of population will be disabled for 90 days or more.</a:t>
            </a:r>
          </a:p>
          <a:p>
            <a:endParaRPr lang="en-US" b="1" dirty="0"/>
          </a:p>
          <a:p>
            <a:r>
              <a:rPr lang="en-US" b="1" dirty="0"/>
              <a:t>If you are under age 60, the odds of disability occurring in the next year is greater than dying.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E4DE8-FF4A-459C-A793-8F0B33FA9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661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3AE70-4AF8-4BB0-9140-BFB697089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Neglected area of estate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2B6E8-0261-4AEB-9882-2971BFA5F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Attorneys more concerned about property disposition and taxes.</a:t>
            </a:r>
          </a:p>
          <a:p>
            <a:endParaRPr lang="en-US" b="1" dirty="0"/>
          </a:p>
          <a:p>
            <a:r>
              <a:rPr lang="en-US" b="1" dirty="0"/>
              <a:t>Clients think, “It won’t happen to me.”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BD60F-95D5-4283-8FA3-7F8C35DE9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708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E2E20-C7C6-41C6-A2E3-66610E173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happens if no planning?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6F496-4DF2-4F80-9A7F-5824ED572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Person flounders and suffers until a family member, friend, or government official notices the problem</a:t>
            </a:r>
            <a:br>
              <a:rPr lang="en-US" b="1" dirty="0"/>
            </a:br>
            <a:endParaRPr lang="en-US" b="1" dirty="0"/>
          </a:p>
          <a:p>
            <a:r>
              <a:rPr lang="en-US" b="1" dirty="0"/>
              <a:t>Court appoints guardian</a:t>
            </a:r>
          </a:p>
          <a:p>
            <a:pPr lvl="1"/>
            <a:r>
              <a:rPr lang="en-US" b="1" dirty="0"/>
              <a:t>No control by person</a:t>
            </a:r>
          </a:p>
          <a:p>
            <a:pPr lvl="1"/>
            <a:r>
              <a:rPr lang="en-US" b="1" dirty="0"/>
              <a:t>Embarrassing, costly, time-consuming</a:t>
            </a:r>
          </a:p>
          <a:p>
            <a:pPr lvl="1"/>
            <a:endParaRPr lang="en-US" b="1" dirty="0"/>
          </a:p>
          <a:p>
            <a:r>
              <a:rPr lang="en-US" b="1" dirty="0"/>
              <a:t>Loss of self-determination</a:t>
            </a:r>
          </a:p>
          <a:p>
            <a:pPr marL="118872" indent="0">
              <a:buNone/>
            </a:pPr>
            <a:endParaRPr lang="en-US" b="1" dirty="0"/>
          </a:p>
          <a:p>
            <a:pPr lvl="1"/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73B0F3-D1C1-420A-B2B5-D7E9B860B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832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4ECC0-6A1B-461B-A6D0-1DAA67224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disability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76D97-D805-4F5C-8C1D-79F3AEF5F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Property Management</a:t>
            </a:r>
          </a:p>
          <a:p>
            <a:endParaRPr lang="en-US" b="1" dirty="0"/>
          </a:p>
          <a:p>
            <a:r>
              <a:rPr lang="en-US" b="1" dirty="0"/>
              <a:t>Health Care Decisions</a:t>
            </a:r>
          </a:p>
          <a:p>
            <a:endParaRPr lang="en-US" b="1" dirty="0"/>
          </a:p>
          <a:p>
            <a:r>
              <a:rPr lang="en-US" b="1" dirty="0"/>
              <a:t>Prevent Financial Loss</a:t>
            </a:r>
          </a:p>
          <a:p>
            <a:pPr lvl="1"/>
            <a:r>
              <a:rPr lang="en-US" b="1" dirty="0"/>
              <a:t>Lost income</a:t>
            </a:r>
          </a:p>
          <a:p>
            <a:pPr lvl="1"/>
            <a:r>
              <a:rPr lang="en-US" b="1" dirty="0"/>
              <a:t>Increased expenses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083244-4516-41E5-9CA4-6086B84E5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000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ABB77-2355-4D69-A291-DB50AD371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1207007"/>
            <a:ext cx="8077200" cy="254774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Durable Power of Attorney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for Property Management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58C4D0-82C0-496B-832A-43B1C17A5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7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372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C7E57-F81C-43D8-9D98-E6E068AFC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934D0-0D2A-43DD-8043-212F62D2E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Formal method of creating an agency relationship</a:t>
            </a:r>
          </a:p>
          <a:p>
            <a:pPr lvl="1"/>
            <a:r>
              <a:rPr lang="en-US" b="1" dirty="0"/>
              <a:t>Principal = person granting authority (your client)</a:t>
            </a:r>
          </a:p>
          <a:p>
            <a:pPr lvl="1"/>
            <a:r>
              <a:rPr lang="en-US" b="1" dirty="0"/>
              <a:t>Agent = person who obtains authority to act</a:t>
            </a:r>
          </a:p>
          <a:p>
            <a:pPr lvl="2"/>
            <a:r>
              <a:rPr lang="en-US" b="1" dirty="0"/>
              <a:t>Often called “attorney-in-fact” but is </a:t>
            </a:r>
            <a:r>
              <a:rPr lang="en-US" b="1" i="1" dirty="0"/>
              <a:t>not</a:t>
            </a:r>
            <a:r>
              <a:rPr lang="en-US" b="1" dirty="0"/>
              <a:t> a reference to a lawyer.</a:t>
            </a:r>
          </a:p>
          <a:p>
            <a:pPr lvl="1"/>
            <a:r>
              <a:rPr lang="en-US" b="1" dirty="0"/>
              <a:t>Durable = authority continues even after principal is incompetent.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B4359-9680-4FC9-8ACE-2CEF1B5DE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906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07FFD-5AFD-4FDB-9E0A-6B27895B3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7C12D-765A-4DFA-A1D8-FAD2AD583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Powers of attorney traditionally ended when principal became incompetent and unable to monitor agent.</a:t>
            </a:r>
          </a:p>
          <a:p>
            <a:pPr lvl="1">
              <a:spcAft>
                <a:spcPts val="1200"/>
              </a:spcAft>
            </a:pPr>
            <a:r>
              <a:rPr lang="en-US" b="1" dirty="0"/>
              <a:t>Thus, not a disability planning technique.</a:t>
            </a:r>
          </a:p>
          <a:p>
            <a:pPr>
              <a:spcAft>
                <a:spcPts val="1200"/>
              </a:spcAft>
            </a:pPr>
            <a:r>
              <a:rPr lang="en-US" b="1" dirty="0"/>
              <a:t>Virginia in 1954 was first state to authorize a durable power of attorney.</a:t>
            </a:r>
          </a:p>
          <a:p>
            <a:r>
              <a:rPr lang="en-US" b="1" dirty="0"/>
              <a:t>All states now authorize this technique.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397EDA-CCBC-4AF0-857A-E422052A3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07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P02_Types_of_Negotiable_Instruments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669</Words>
  <Application>Microsoft Office PowerPoint</Application>
  <PresentationFormat>On-screen Show (4:3)</PresentationFormat>
  <Paragraphs>165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Corbel</vt:lpstr>
      <vt:lpstr>Wingdings</vt:lpstr>
      <vt:lpstr>Wingdings 2</vt:lpstr>
      <vt:lpstr>Wingdings 3</vt:lpstr>
      <vt:lpstr>1_CP02_Types_of_Negotiable_Instruments</vt:lpstr>
      <vt:lpstr>PowerPoint Presentation</vt:lpstr>
      <vt:lpstr>Disability Planning  Introduction</vt:lpstr>
      <vt:lpstr>Importance</vt:lpstr>
      <vt:lpstr>Neglected area of estate planning</vt:lpstr>
      <vt:lpstr>What happens if no planning?</vt:lpstr>
      <vt:lpstr>Goals of disability planning</vt:lpstr>
      <vt:lpstr>Durable Power of Attorney  for Property Management</vt:lpstr>
      <vt:lpstr>Basic Idea</vt:lpstr>
      <vt:lpstr>Historical Background</vt:lpstr>
      <vt:lpstr>Basic Requirements</vt:lpstr>
      <vt:lpstr>Key Benefits</vt:lpstr>
      <vt:lpstr>Selection of Agent</vt:lpstr>
      <vt:lpstr>Review of Texas Statutory Form</vt:lpstr>
      <vt:lpstr>Key Decisions</vt:lpstr>
      <vt:lpstr>Disability Planning for Property  [continued]</vt:lpstr>
      <vt:lpstr>Technique already covered</vt:lpstr>
      <vt:lpstr>Self-Designation of Guardian of Estate</vt:lpstr>
      <vt:lpstr>Overview</vt:lpstr>
      <vt:lpstr>Review of Texas Statutory Form</vt:lpstr>
      <vt:lpstr>Key Decisions</vt:lpstr>
      <vt:lpstr>Custodial Trusts</vt:lpstr>
      <vt:lpstr>Basic Operation</vt:lpstr>
      <vt:lpstr>Disability Income Insurance</vt:lpstr>
      <vt:lpstr>Compared to Social Security</vt:lpstr>
      <vt:lpstr>Sources</vt:lpstr>
      <vt:lpstr>Key Provisions</vt:lpstr>
      <vt:lpstr>Income Tax Warning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Gerry Beyer</dc:creator>
  <cp:lastModifiedBy>Gerry Beyer</cp:lastModifiedBy>
  <cp:revision>25</cp:revision>
  <dcterms:created xsi:type="dcterms:W3CDTF">2021-02-22T23:27:26Z</dcterms:created>
  <dcterms:modified xsi:type="dcterms:W3CDTF">2022-02-27T19:32:42Z</dcterms:modified>
</cp:coreProperties>
</file>