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1CD-20E0-4FAF-990A-339C0BF4D599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6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2386-3DA5-4C4B-A15D-5699BED4C25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1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6D-DDB4-41F2-8A13-6916C15EC0B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475-499E-499D-9C95-6C0DB193A91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8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68B-329E-4ADA-A6B8-385636F5B623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8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E755-5416-406B-8448-3D519417E34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DD6-AD9A-4CD0-BDEE-5BFB6EF4B5C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E50A-8CE8-4FEE-AEA9-565C28AC12F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F00-5464-441E-B3DB-D19260BE49E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6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EEAC-DF5F-408C-9CCA-DD0D19A2F65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0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4EB89E-D017-4AA6-B4A8-E6BFA597EB6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7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60BD5F-7B52-4040-A662-C1DFF23AA18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6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5840" y="1069848"/>
            <a:ext cx="7114032" cy="3364992"/>
          </a:xfrm>
        </p:spPr>
        <p:txBody>
          <a:bodyPr/>
          <a:lstStyle/>
          <a:p>
            <a:pPr algn="ctr"/>
            <a:r>
              <a:rPr lang="en-US" dirty="0"/>
              <a:t>Common</a:t>
            </a:r>
            <a:br>
              <a:rPr lang="en-US" dirty="0"/>
            </a:br>
            <a:r>
              <a:rPr lang="en-US" dirty="0"/>
              <a:t>Estate Planning Errors</a:t>
            </a:r>
          </a:p>
        </p:txBody>
      </p:sp>
    </p:spTree>
    <p:extLst>
      <p:ext uri="{BB962C8B-B14F-4D97-AF65-F5344CB8AC3E}">
        <p14:creationId xmlns:p14="http://schemas.microsoft.com/office/powerpoint/2010/main" val="80701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No provision regarding lapse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67" y="2974553"/>
            <a:ext cx="4572396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Including “just debts” provision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32" y="2773994"/>
            <a:ext cx="4519378" cy="35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Failure to discuss exoneration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30" y="3200263"/>
            <a:ext cx="5876050" cy="16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 Failure to extend survival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74" y="3164891"/>
            <a:ext cx="4067452" cy="30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4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7.  Failure to address abatement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61" y="2946602"/>
            <a:ext cx="2889557" cy="28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8.  Failure to address tax apportionment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12" y="2958439"/>
            <a:ext cx="4880626" cy="27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6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  Lack of provision regarding pretermitted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16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29" y="3063999"/>
            <a:ext cx="3043839" cy="30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10.  Failure to address adopted, non-marital, and ART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07" y="3354929"/>
            <a:ext cx="4341989" cy="30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11.  Failure to externally integrate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60" y="3247099"/>
            <a:ext cx="4312083" cy="32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5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14" y="1629785"/>
            <a:ext cx="8229600" cy="4625609"/>
          </a:xfrm>
        </p:spPr>
        <p:txBody>
          <a:bodyPr/>
          <a:lstStyle/>
          <a:p>
            <a:r>
              <a:rPr lang="en-US" b="1" dirty="0"/>
              <a:t>12.  Referencing a tangible personal property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88" t="7306" r="10774" b="6482"/>
          <a:stretch/>
        </p:blipFill>
        <p:spPr>
          <a:xfrm>
            <a:off x="4367814" y="2311754"/>
            <a:ext cx="3089430" cy="44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9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Client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Failure to gather sufficient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52" y="2936535"/>
            <a:ext cx="2931607" cy="29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28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13.  Improper internal integration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52" y="2570503"/>
            <a:ext cx="3830299" cy="38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14.  Use of ambiguous language</a:t>
            </a:r>
          </a:p>
          <a:p>
            <a:endParaRPr lang="en-US" b="1" dirty="0"/>
          </a:p>
          <a:p>
            <a:pPr lvl="1"/>
            <a:r>
              <a:rPr lang="en-US" b="1" dirty="0"/>
              <a:t>“I leave my sister, Pat, my house.”</a:t>
            </a:r>
          </a:p>
          <a:p>
            <a:pPr lvl="2"/>
            <a:r>
              <a:rPr lang="en-US" b="1" dirty="0"/>
              <a:t>Sister = Pam</a:t>
            </a:r>
          </a:p>
          <a:p>
            <a:pPr lvl="2"/>
            <a:r>
              <a:rPr lang="en-US" b="1" dirty="0"/>
              <a:t>Brother = 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21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0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15.  Use of precatory language</a:t>
            </a:r>
          </a:p>
          <a:p>
            <a:pPr lvl="1"/>
            <a:r>
              <a:rPr lang="en-US" b="1" dirty="0"/>
              <a:t>I hope</a:t>
            </a:r>
          </a:p>
          <a:p>
            <a:pPr lvl="1"/>
            <a:r>
              <a:rPr lang="en-US" b="1" dirty="0"/>
              <a:t>I wish</a:t>
            </a:r>
          </a:p>
          <a:p>
            <a:pPr lvl="1"/>
            <a:r>
              <a:rPr lang="en-US" b="1" dirty="0"/>
              <a:t>I desire</a:t>
            </a:r>
          </a:p>
          <a:p>
            <a:pPr lvl="1"/>
            <a:r>
              <a:rPr lang="en-US" b="1" dirty="0"/>
              <a:t>I recommend</a:t>
            </a:r>
          </a:p>
          <a:p>
            <a:pPr lvl="1"/>
            <a:r>
              <a:rPr lang="en-US" b="1" dirty="0"/>
              <a:t>It would be nice 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1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16.  Violation of Rule Against Perpetuities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961028"/>
            <a:ext cx="5410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17.  Inadequate tax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41" y="2554853"/>
            <a:ext cx="4551477" cy="30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18.  Failure to indicate alternate or successor executors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975" y="3339274"/>
            <a:ext cx="4116674" cy="20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19.  Lack of provision regarding bond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26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8" y="2904435"/>
            <a:ext cx="5399151" cy="34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93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20.  Lack of compensation provision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27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24" y="2946028"/>
            <a:ext cx="2396978" cy="30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6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Ceremony conducted by a non-lawyer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37" y="3056572"/>
            <a:ext cx="3589236" cy="29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31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Beneficiary present during will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29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2938653"/>
            <a:ext cx="554736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Client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Believing client without independent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01" y="2899438"/>
            <a:ext cx="2732796" cy="34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43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No testator 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30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5" y="3330702"/>
            <a:ext cx="6395575" cy="10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8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Testator signs wrong will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31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10" y="2871217"/>
            <a:ext cx="4860035" cy="32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Lack of sufficient number of witnesses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32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94" y="2824162"/>
            <a:ext cx="2439244" cy="31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99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6.  Presence requirements not satisfied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Testator signs or acknowledges a prior signature in witnesses’ presence.</a:t>
            </a:r>
          </a:p>
          <a:p>
            <a:pPr lvl="1"/>
            <a:r>
              <a:rPr lang="en-US" b="1" dirty="0"/>
              <a:t>Witnesses attest in testator’s presence.</a:t>
            </a:r>
          </a:p>
          <a:p>
            <a:pPr lvl="2">
              <a:spcAft>
                <a:spcPts val="1200"/>
              </a:spcAft>
            </a:pPr>
            <a:r>
              <a:rPr lang="en-US" b="1" dirty="0"/>
              <a:t>The only one of “the presences” required in Texas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Witnesses attest in each other’s presence.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29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7.  Beneficiary as a witness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34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05" y="2755582"/>
            <a:ext cx="4216375" cy="34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72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775193"/>
            <a:ext cx="8997696" cy="4625609"/>
          </a:xfrm>
        </p:spPr>
        <p:txBody>
          <a:bodyPr/>
          <a:lstStyle/>
          <a:p>
            <a:r>
              <a:rPr lang="en-US" b="1" dirty="0"/>
              <a:t>8.  Improperly completed self-proving affidavit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82" y="2501874"/>
            <a:ext cx="5295686" cy="42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03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Will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  Execution of duplicate originals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36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2" descr="http://todaystatus.files.wordpress.com/2009/11/nev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4"/>
          <a:stretch/>
        </p:blipFill>
        <p:spPr bwMode="auto">
          <a:xfrm>
            <a:off x="2212850" y="2842230"/>
            <a:ext cx="4951011" cy="30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49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Trust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Failure to address principal and income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37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22" y="3230118"/>
            <a:ext cx="46767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3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Trust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Omission of spendthrift provision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38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16" y="2835402"/>
            <a:ext cx="3391662" cy="33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7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Trust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Misstating ability to revoke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39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23" y="2886076"/>
            <a:ext cx="43624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Client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Neglecting communications with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38" y="2953676"/>
            <a:ext cx="5980527" cy="27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58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Troublesome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Improper document preservation</a:t>
            </a:r>
          </a:p>
          <a:p>
            <a:pPr lvl="1"/>
            <a:r>
              <a:rPr lang="en-US" b="1" dirty="0"/>
              <a:t>Secure</a:t>
            </a:r>
          </a:p>
          <a:p>
            <a:pPr lvl="1"/>
            <a:r>
              <a:rPr lang="en-US" b="1" dirty="0"/>
              <a:t>Easy to locate</a:t>
            </a:r>
          </a:p>
          <a:p>
            <a:pPr lvl="1"/>
            <a:r>
              <a:rPr lang="en-US" b="1" dirty="0"/>
              <a:t>Safe from “evil” destruction</a:t>
            </a:r>
          </a:p>
          <a:p>
            <a:pPr lvl="1"/>
            <a:r>
              <a:rPr lang="en-US" b="1" dirty="0"/>
              <a:t>Available when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40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2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Troublesome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Failure to give client sufficient post-execution instructions</a:t>
            </a:r>
          </a:p>
          <a:p>
            <a:pPr lvl="1"/>
            <a:r>
              <a:rPr lang="en-US" b="1" dirty="0"/>
              <a:t>Don’t make self-help changes.</a:t>
            </a:r>
          </a:p>
          <a:p>
            <a:pPr lvl="1"/>
            <a:r>
              <a:rPr lang="en-US" b="1" dirty="0"/>
              <a:t>Review on regular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41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78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Troublesome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Failure to consider disclaimers</a:t>
            </a:r>
          </a:p>
          <a:p>
            <a:pPr lvl="1"/>
            <a:r>
              <a:rPr lang="en-US" b="1" dirty="0"/>
              <a:t>Tax savings</a:t>
            </a:r>
          </a:p>
          <a:p>
            <a:pPr lvl="1"/>
            <a:r>
              <a:rPr lang="en-US" b="1" dirty="0"/>
              <a:t>Liability avoidance</a:t>
            </a:r>
          </a:p>
          <a:p>
            <a:pPr lvl="1"/>
            <a:r>
              <a:rPr lang="en-US" b="1" dirty="0"/>
              <a:t>Creditor avoidance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42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74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Troublesome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4.  Failure to provide complete estate plan</a:t>
            </a:r>
          </a:p>
          <a:p>
            <a:pPr lvl="1"/>
            <a:r>
              <a:rPr lang="en-US" b="1" dirty="0"/>
              <a:t>Durable power of attorney</a:t>
            </a:r>
          </a:p>
          <a:p>
            <a:pPr lvl="1"/>
            <a:r>
              <a:rPr lang="en-US" b="1" dirty="0"/>
              <a:t>Medical power of attorney</a:t>
            </a:r>
          </a:p>
          <a:p>
            <a:pPr lvl="1"/>
            <a:r>
              <a:rPr lang="en-US" b="1" dirty="0"/>
              <a:t>Designation of guardian</a:t>
            </a:r>
          </a:p>
          <a:p>
            <a:pPr lvl="1"/>
            <a:r>
              <a:rPr lang="en-US" b="1"/>
              <a:t>HIPAA authorization</a:t>
            </a:r>
            <a:endParaRPr lang="en-US" b="1" dirty="0"/>
          </a:p>
          <a:p>
            <a:pPr lvl="1"/>
            <a:r>
              <a:rPr lang="en-US" b="1" dirty="0"/>
              <a:t>Living will</a:t>
            </a:r>
          </a:p>
          <a:p>
            <a:pPr lvl="1"/>
            <a:r>
              <a:rPr lang="en-US" b="1" dirty="0"/>
              <a:t>Body disposition document</a:t>
            </a:r>
          </a:p>
          <a:p>
            <a:pPr lvl="1"/>
            <a:r>
              <a:rPr lang="en-US" b="1" dirty="0"/>
              <a:t>Anatomical gifts</a:t>
            </a:r>
          </a:p>
          <a:p>
            <a:pPr lvl="1"/>
            <a:r>
              <a:rPr lang="en-US" b="1" dirty="0"/>
              <a:t>Mental health treatment declaration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43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3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Client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Failure to act timely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704" r="1553" b="12670"/>
          <a:stretch/>
        </p:blipFill>
        <p:spPr>
          <a:xfrm>
            <a:off x="3165360" y="2668480"/>
            <a:ext cx="2813283" cy="3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9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Client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9785"/>
            <a:ext cx="8229600" cy="4625609"/>
          </a:xfrm>
        </p:spPr>
        <p:txBody>
          <a:bodyPr/>
          <a:lstStyle/>
          <a:p>
            <a:r>
              <a:rPr lang="en-US" b="1" dirty="0"/>
              <a:t>5.  Failure to document unusual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35" y="2530748"/>
            <a:ext cx="5758931" cy="38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6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Client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9783"/>
            <a:ext cx="8229600" cy="4847216"/>
          </a:xfrm>
        </p:spPr>
        <p:txBody>
          <a:bodyPr/>
          <a:lstStyle/>
          <a:p>
            <a:r>
              <a:rPr lang="en-US" b="1" dirty="0"/>
              <a:t>6.  Failure to recognize will contest omens:</a:t>
            </a:r>
          </a:p>
          <a:p>
            <a:pPr lvl="1"/>
            <a:r>
              <a:rPr lang="en-US" b="1" dirty="0"/>
              <a:t>Disinheriting close relatives for distant relatives, friends, or charities</a:t>
            </a:r>
          </a:p>
          <a:p>
            <a:pPr lvl="1"/>
            <a:r>
              <a:rPr lang="en-US" b="1" dirty="0"/>
              <a:t>Unequal division among children</a:t>
            </a:r>
          </a:p>
          <a:p>
            <a:pPr lvl="1"/>
            <a:r>
              <a:rPr lang="en-US" b="1" dirty="0"/>
              <a:t>Excessive restrictions on gifts to heirs</a:t>
            </a:r>
          </a:p>
          <a:p>
            <a:pPr lvl="1"/>
            <a:r>
              <a:rPr lang="en-US" b="1" dirty="0"/>
              <a:t>Elderly or disabled testator (sad, but true)</a:t>
            </a:r>
          </a:p>
          <a:p>
            <a:pPr lvl="1"/>
            <a:r>
              <a:rPr lang="en-US" b="1" dirty="0"/>
              <a:t>Sudden or significant change in disposition plan</a:t>
            </a:r>
          </a:p>
          <a:p>
            <a:pPr lvl="1"/>
            <a:r>
              <a:rPr lang="en-US" b="1" dirty="0"/>
              <a:t>Strangely acting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3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Proof proofreading of documents</a:t>
            </a:r>
          </a:p>
          <a:p>
            <a:endParaRPr lang="en-US" b="1" dirty="0"/>
          </a:p>
          <a:p>
            <a:pPr lvl="1"/>
            <a:r>
              <a:rPr lang="en-US" b="1" dirty="0"/>
              <a:t>“I leave $10.000 to my friend, Freddy.”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b="1" dirty="0"/>
              <a:t>“I found inspiration in cooking my family and my friends.”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“The police are no where.”</a:t>
            </a:r>
          </a:p>
          <a:p>
            <a:pPr lvl="1"/>
            <a:r>
              <a:rPr lang="en-US" b="1" dirty="0"/>
              <a:t>“</a:t>
            </a:r>
            <a:r>
              <a:rPr lang="en-US" b="1"/>
              <a:t>The police are now here.”</a:t>
            </a:r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0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No provision regarding ademption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z="1800" ker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sz="1800" kern="0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83" y="2412622"/>
            <a:ext cx="7255691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3057" b="31372"/>
          <a:stretch/>
        </p:blipFill>
        <p:spPr>
          <a:xfrm>
            <a:off x="457200" y="6005481"/>
            <a:ext cx="2143125" cy="7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0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681</Words>
  <Application>Microsoft Office PowerPoint</Application>
  <PresentationFormat>On-screen Show (4:3)</PresentationFormat>
  <Paragraphs>169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Corbel</vt:lpstr>
      <vt:lpstr>Wingdings</vt:lpstr>
      <vt:lpstr>Wingdings 2</vt:lpstr>
      <vt:lpstr>Wingdings 3</vt:lpstr>
      <vt:lpstr>1_CP02_Types_of_Negotiable_Instruments</vt:lpstr>
      <vt:lpstr>Common Estate Planning Errors</vt:lpstr>
      <vt:lpstr>Poor Client Interaction</vt:lpstr>
      <vt:lpstr>Poor Client Interaction</vt:lpstr>
      <vt:lpstr>Poor Client Interaction</vt:lpstr>
      <vt:lpstr>Poor Client Interaction</vt:lpstr>
      <vt:lpstr>Poor Client Interaction</vt:lpstr>
      <vt:lpstr>Poor Client Interaction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Errors in Will Drafting</vt:lpstr>
      <vt:lpstr>Improper Will Execution</vt:lpstr>
      <vt:lpstr>Improper Will Execution</vt:lpstr>
      <vt:lpstr>Improper Will Execution</vt:lpstr>
      <vt:lpstr>Improper Will Execution</vt:lpstr>
      <vt:lpstr>Improper Will Execution</vt:lpstr>
      <vt:lpstr>Improper Will Execution</vt:lpstr>
      <vt:lpstr>Improper Will Execution</vt:lpstr>
      <vt:lpstr>Improper Will Execution</vt:lpstr>
      <vt:lpstr>Improper Will Execution</vt:lpstr>
      <vt:lpstr>Errors in Trust Drafting</vt:lpstr>
      <vt:lpstr>Errors in Trust Drafting</vt:lpstr>
      <vt:lpstr>Errors in Trust Drafting</vt:lpstr>
      <vt:lpstr>Other Troublesome Areas</vt:lpstr>
      <vt:lpstr>Other Troublesome Areas</vt:lpstr>
      <vt:lpstr>Other Troublesome Areas</vt:lpstr>
      <vt:lpstr>Other Troublesome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Estate Planning Errors</dc:title>
  <dc:creator>Gerry Beyer</dc:creator>
  <cp:lastModifiedBy>Gerry Beyer</cp:lastModifiedBy>
  <cp:revision>24</cp:revision>
  <dcterms:created xsi:type="dcterms:W3CDTF">2016-02-23T21:23:32Z</dcterms:created>
  <dcterms:modified xsi:type="dcterms:W3CDTF">2022-02-16T21:36:34Z</dcterms:modified>
</cp:coreProperties>
</file>