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6" r:id="rId2"/>
    <p:sldId id="303" r:id="rId3"/>
    <p:sldId id="300" r:id="rId4"/>
    <p:sldId id="304" r:id="rId5"/>
    <p:sldId id="305" r:id="rId6"/>
    <p:sldId id="30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99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2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E1CD-20E0-4FAF-990A-339C0BF4D599}" type="datetime1">
              <a:rPr lang="en-US" smtClean="0">
                <a:solidFill>
                  <a:prstClr val="white">
                    <a:tint val="95000"/>
                  </a:prstClr>
                </a:solidFill>
              </a:rPr>
              <a:t>2/20/2022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258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2386-3DA5-4C4B-A15D-5699BED4C257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2/20/2022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55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ltGray">
          <a:xfrm>
            <a:off x="6647689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4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4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746D-DDB4-41F2-8A13-6916C15EC0BE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2/20/2022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63"/>
            <a:ext cx="3836404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799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9475-499E-499D-9C95-6C0DB193A914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2/20/2022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795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8368B-329E-4ADA-A6B8-385636F5B623}" type="datetime1">
              <a:rPr lang="en-US" smtClean="0">
                <a:solidFill>
                  <a:prstClr val="white">
                    <a:tint val="95000"/>
                  </a:prstClr>
                </a:solidFill>
              </a:rPr>
              <a:t>2/20/2022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770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E755-5416-406B-8448-3D519417E344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2/20/2022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01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9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69899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3CDD6-AD9A-4CD0-BDEE-5BFB6EF4B5C6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2/20/2022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59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E50A-8CE8-4FEE-AEA9-565C28AC12FB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2/20/2022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311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3DF00-5464-441E-B3DB-D19260BE49E1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2/20/2022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292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9" y="1743134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6EEAC-DF5F-408C-9CCA-DD0D19A2F65B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2/20/2022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025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3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7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24EB89E-D017-4AA6-B4A8-E6BFA597EB69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2/20/2022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116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2" y="4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4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C60BD5F-7B52-4040-A662-C1DFF23AA183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2/20/2022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8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7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41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93F8A-4E3E-4C38-8865-639ADC4FC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</a:t>
            </a:fld>
            <a:endParaRPr kumimoji="0"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633D8E-E738-491D-93BC-3162FD2832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571500"/>
            <a:ext cx="85725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109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F8CC77-E76E-4276-B4EC-708915844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>
                <a:solidFill>
                  <a:prstClr val="black">
                    <a:tint val="95000"/>
                  </a:prstClr>
                </a:solidFill>
                <a:latin typeface="Corbel"/>
              </a:rPr>
              <a:pPr/>
              <a:t>2</a:t>
            </a:fld>
            <a:endParaRPr lang="en-US" dirty="0">
              <a:solidFill>
                <a:prstClr val="black">
                  <a:tint val="95000"/>
                </a:prstClr>
              </a:solidFill>
              <a:latin typeface="Corbe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AA7B9C-9B2A-41B8-A0F0-8936052AE3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952" y="106681"/>
            <a:ext cx="8198096" cy="459093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FC1E787-C09D-4394-982D-71DD4FE6F6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2635" y="1858956"/>
            <a:ext cx="2961661" cy="18319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2EC265B-ED88-4367-BD40-263385D1257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5958" b="29016"/>
          <a:stretch/>
        </p:blipFill>
        <p:spPr>
          <a:xfrm>
            <a:off x="913465" y="4769835"/>
            <a:ext cx="7620000" cy="2023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126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7086D1D-B7C2-41F1-8547-5DAEBE930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>
                <a:solidFill>
                  <a:prstClr val="black">
                    <a:tint val="95000"/>
                  </a:prstClr>
                </a:solidFill>
                <a:latin typeface="Corbel"/>
              </a:rPr>
              <a:pPr/>
              <a:t>3</a:t>
            </a:fld>
            <a:endParaRPr lang="en-US" dirty="0">
              <a:solidFill>
                <a:prstClr val="black">
                  <a:tint val="95000"/>
                </a:prstClr>
              </a:solidFill>
              <a:latin typeface="Corbel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D6C4BFE-2D5B-4E6F-9A3F-6704B4076F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015" y="537933"/>
            <a:ext cx="8039314" cy="6076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334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82A3983-33F6-4C89-A7B7-F7C28C76B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Forms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0BCBAF-6879-4CC7-B92A-AFF30C12F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en-US" b="1" dirty="0"/>
              <a:t>Developed by attorney</a:t>
            </a:r>
          </a:p>
          <a:p>
            <a:pPr>
              <a:spcAft>
                <a:spcPts val="1200"/>
              </a:spcAft>
            </a:pPr>
            <a:r>
              <a:rPr lang="en-US" b="1" dirty="0"/>
              <a:t>Form books</a:t>
            </a:r>
          </a:p>
          <a:p>
            <a:pPr>
              <a:spcAft>
                <a:spcPts val="600"/>
              </a:spcAft>
            </a:pPr>
            <a:r>
              <a:rPr lang="en-US" b="1" dirty="0"/>
              <a:t>Computer programs</a:t>
            </a:r>
          </a:p>
          <a:p>
            <a:pPr lvl="1">
              <a:spcAft>
                <a:spcPts val="600"/>
              </a:spcAft>
            </a:pPr>
            <a:r>
              <a:rPr lang="en-US" b="1" dirty="0"/>
              <a:t>Fill-in-the-blank</a:t>
            </a:r>
          </a:p>
          <a:p>
            <a:pPr lvl="1">
              <a:spcAft>
                <a:spcPts val="1200"/>
              </a:spcAft>
            </a:pPr>
            <a:r>
              <a:rPr lang="en-US" b="1" dirty="0"/>
              <a:t>AI</a:t>
            </a:r>
          </a:p>
          <a:p>
            <a:pPr>
              <a:spcAft>
                <a:spcPts val="1200"/>
              </a:spcAft>
            </a:pPr>
            <a:r>
              <a:rPr lang="en-US" b="1" dirty="0"/>
              <a:t>Preprinted</a:t>
            </a:r>
          </a:p>
          <a:p>
            <a:r>
              <a:rPr lang="en-US" b="1" dirty="0"/>
              <a:t>Statutorily supplied</a:t>
            </a:r>
          </a:p>
          <a:p>
            <a:pPr lvl="1">
              <a:spcAft>
                <a:spcPts val="1200"/>
              </a:spcAft>
            </a:pPr>
            <a:r>
              <a:rPr lang="en-US" b="1" dirty="0"/>
              <a:t>Optional vs. mandatory</a:t>
            </a:r>
          </a:p>
          <a:p>
            <a:r>
              <a:rPr lang="en-US" b="1" dirty="0"/>
              <a:t>Public records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273286-415A-4F3D-86B9-6A855557E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488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64927-9873-4B88-B206-126536CF7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54F49-4C86-4A0B-B620-57062357E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b="1" dirty="0"/>
              <a:t>Reduction in preparation time</a:t>
            </a:r>
          </a:p>
          <a:p>
            <a:pPr>
              <a:spcAft>
                <a:spcPts val="1200"/>
              </a:spcAft>
            </a:pPr>
            <a:r>
              <a:rPr lang="en-US" b="1" dirty="0"/>
              <a:t>Lower cost of legal services</a:t>
            </a:r>
          </a:p>
          <a:p>
            <a:pPr>
              <a:spcAft>
                <a:spcPts val="1200"/>
              </a:spcAft>
            </a:pPr>
            <a:r>
              <a:rPr lang="en-US" b="1" dirty="0"/>
              <a:t>Increased predictability of results</a:t>
            </a:r>
          </a:p>
          <a:p>
            <a:pPr>
              <a:spcAft>
                <a:spcPts val="1200"/>
              </a:spcAft>
            </a:pPr>
            <a:r>
              <a:rPr lang="en-US" b="1" dirty="0"/>
              <a:t>Error reduction</a:t>
            </a:r>
          </a:p>
          <a:p>
            <a:r>
              <a:rPr lang="en-US" b="1" dirty="0"/>
              <a:t>Litigation reduction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E2A72-5394-46AC-B07F-182013378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497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26DC6-5D42-4D9C-A25D-614C83F75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Warnings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6CE9E-3BB0-4374-923E-BA9610F1C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n-US" b="1" dirty="0"/>
              <a:t>Lack of individualization</a:t>
            </a:r>
          </a:p>
          <a:p>
            <a:pPr>
              <a:spcAft>
                <a:spcPts val="1200"/>
              </a:spcAft>
            </a:pPr>
            <a:r>
              <a:rPr lang="en-US" b="1" dirty="0"/>
              <a:t>Improper selection</a:t>
            </a:r>
          </a:p>
          <a:p>
            <a:pPr>
              <a:spcAft>
                <a:spcPts val="1200"/>
              </a:spcAft>
            </a:pPr>
            <a:r>
              <a:rPr lang="en-US" b="1" dirty="0"/>
              <a:t>Improper completion</a:t>
            </a:r>
          </a:p>
          <a:p>
            <a:pPr>
              <a:spcAft>
                <a:spcPts val="1200"/>
              </a:spcAft>
            </a:pPr>
            <a:r>
              <a:rPr lang="en-US" b="1" dirty="0"/>
              <a:t>Encourages carelessness</a:t>
            </a:r>
          </a:p>
          <a:p>
            <a:pPr>
              <a:spcAft>
                <a:spcPts val="1200"/>
              </a:spcAft>
            </a:pPr>
            <a:r>
              <a:rPr lang="en-US" b="1" dirty="0"/>
              <a:t>May not comply with local law</a:t>
            </a:r>
          </a:p>
          <a:p>
            <a:pPr>
              <a:spcAft>
                <a:spcPts val="1200"/>
              </a:spcAft>
            </a:pPr>
            <a:r>
              <a:rPr lang="en-US" b="1" dirty="0"/>
              <a:t>May not be current</a:t>
            </a:r>
          </a:p>
          <a:p>
            <a:pPr>
              <a:spcAft>
                <a:spcPts val="1200"/>
              </a:spcAft>
            </a:pPr>
            <a:r>
              <a:rPr lang="en-US" b="1" dirty="0"/>
              <a:t>Fee abuse</a:t>
            </a:r>
          </a:p>
          <a:p>
            <a:r>
              <a:rPr lang="en-US" b="1" dirty="0"/>
              <a:t>Unauthorized practice of law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F2B7F1-CD25-44CC-8DDF-09E056AA8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4655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P02_Types_of_Negotiable_Instruments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73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Corbel</vt:lpstr>
      <vt:lpstr>Wingdings</vt:lpstr>
      <vt:lpstr>Wingdings 2</vt:lpstr>
      <vt:lpstr>Wingdings 3</vt:lpstr>
      <vt:lpstr>1_CP02_Types_of_Negotiable_Instruments</vt:lpstr>
      <vt:lpstr>PowerPoint Presentation</vt:lpstr>
      <vt:lpstr>PowerPoint Presentation</vt:lpstr>
      <vt:lpstr>PowerPoint Presentation</vt:lpstr>
      <vt:lpstr>Sources of Forms</vt:lpstr>
      <vt:lpstr>Form Benefits</vt:lpstr>
      <vt:lpstr>Form Warnings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Gerry Beyer</dc:creator>
  <cp:lastModifiedBy>Gerry Beyer</cp:lastModifiedBy>
  <cp:revision>6</cp:revision>
  <dcterms:created xsi:type="dcterms:W3CDTF">2021-02-22T23:27:26Z</dcterms:created>
  <dcterms:modified xsi:type="dcterms:W3CDTF">2022-02-20T19:23:57Z</dcterms:modified>
</cp:coreProperties>
</file>