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80155" autoAdjust="0"/>
  </p:normalViewPr>
  <p:slideViewPr>
    <p:cSldViewPr snapToGrid="0">
      <p:cViewPr varScale="1">
        <p:scale>
          <a:sx n="67" d="100"/>
          <a:sy n="67" d="100"/>
        </p:scale>
        <p:origin x="121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38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6D0D0F-DBE0-4AE4-A8F0-32D95F9C0D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809711" y="8927892"/>
            <a:ext cx="3169265" cy="48136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63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169920" cy="481727"/>
          </a:xfrm>
          <a:prstGeom prst="rect">
            <a:avLst/>
          </a:prstGeom>
        </p:spPr>
        <p:txBody>
          <a:bodyPr vert="horz" lIns="96612" tIns="48307" rIns="96612" bIns="483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3"/>
            <a:ext cx="3169920" cy="481727"/>
          </a:xfrm>
          <a:prstGeom prst="rect">
            <a:avLst/>
          </a:prstGeom>
        </p:spPr>
        <p:txBody>
          <a:bodyPr vert="horz" lIns="96612" tIns="48307" rIns="96612" bIns="4830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2" tIns="48307" rIns="96612" bIns="483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81"/>
            <a:ext cx="5852160" cy="3780473"/>
          </a:xfrm>
          <a:prstGeom prst="rect">
            <a:avLst/>
          </a:prstGeom>
        </p:spPr>
        <p:txBody>
          <a:bodyPr vert="horz" lIns="96612" tIns="48307" rIns="96612" bIns="483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476"/>
            <a:ext cx="3169920" cy="481726"/>
          </a:xfrm>
          <a:prstGeom prst="rect">
            <a:avLst/>
          </a:prstGeom>
        </p:spPr>
        <p:txBody>
          <a:bodyPr vert="horz" lIns="96612" tIns="48307" rIns="96612" bIns="483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12" tIns="48307" rIns="96612" bIns="48307" rtlCol="0" anchor="b"/>
          <a:lstStyle>
            <a:lvl1pPr algn="r">
              <a:defRPr sz="1200"/>
            </a:lvl1pPr>
          </a:lstStyle>
          <a:p>
            <a:fld id="{AC2ED1F1-8B55-40A4-997A-1D9A1854D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548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9DA6-AB07-4782-8FCB-681217A39C8F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50598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69B7-5D5D-417B-BCD7-E238177A84A8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1192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43FF-5DE0-4A67-9F59-CB8EAB0160C3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3349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A8AF-1B57-43CF-9990-EDD5044A67FB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508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9628D-A260-472E-9FF1-95056F9E8F65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97851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B38D-A9BA-4858-AEBE-FDD2A0C8F8BC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5620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76D6-8903-4C97-93A1-8DC5D0FCC2CF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910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DC34-C68B-45E9-A67C-20D229ED2939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0576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9915-0996-4B7B-8625-ECD543730877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6282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F989-4179-4854-A1C4-A4C1777DFA80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1728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6BF80FC-F1F1-44DA-AF80-530BE104E586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43987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66BE4F-03B8-4E7C-876B-B88125FDC1AD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1290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ssorbeyer.com/Estate_Planning_Forms/Estate_Planning_Form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98917"/>
            <a:ext cx="8077200" cy="1673352"/>
          </a:xfrm>
        </p:spPr>
        <p:txBody>
          <a:bodyPr/>
          <a:lstStyle/>
          <a:p>
            <a:pPr algn="ctr"/>
            <a:r>
              <a:rPr lang="en-US" dirty="0"/>
              <a:t>Document Drafting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9C6C-3C0B-4B21-98BA-68C5A765C3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95000"/>
                  </a:prst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95000"/>
                </a:prst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ED8780-0302-41BF-BF71-9A46B4957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567" y="2377439"/>
            <a:ext cx="4316866" cy="241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45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21AD-7A8E-4D00-950E-868F1B34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a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3A73A-0465-4705-9DF1-CBC4ADE8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Review material on pages 860-865 of text.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Review sample form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hlinkClick r:id="rId2"/>
              </a:rPr>
              <a:t>http://www.professorbeyer.com/Estate_Planning_Forms/Estate_Planning_Forms.html</a:t>
            </a:r>
            <a:r>
              <a:rPr lang="en-US" b="1" dirty="0"/>
              <a:t> </a:t>
            </a:r>
          </a:p>
          <a:p>
            <a:pPr lvl="1"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Use as guide in preparing draft of Ashley’s will due on Wednesday, February 23.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Results of Connor </a:t>
            </a:r>
            <a:r>
              <a:rPr lang="en-US" b="1"/>
              <a:t>and William’s questionnaire </a:t>
            </a:r>
            <a:r>
              <a:rPr lang="en-US" b="1" dirty="0"/>
              <a:t>will be sent ASAP.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BE95C-C623-47F4-B772-C17B4D75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5099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of Good 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82784"/>
          </a:xfrm>
        </p:spPr>
        <p:txBody>
          <a:bodyPr/>
          <a:lstStyle/>
          <a:p>
            <a:r>
              <a:rPr lang="en-US" b="1" dirty="0"/>
              <a:t>1.  Perception of Client’s Desires</a:t>
            </a:r>
          </a:p>
          <a:p>
            <a:pPr lvl="2"/>
            <a:r>
              <a:rPr lang="en-US" b="1" dirty="0"/>
              <a:t>Ask appropriate questions</a:t>
            </a:r>
          </a:p>
          <a:p>
            <a:pPr lvl="2"/>
            <a:r>
              <a:rPr lang="en-US" b="1" dirty="0"/>
              <a:t>Explain options</a:t>
            </a:r>
          </a:p>
          <a:p>
            <a:pPr lvl="3"/>
            <a:r>
              <a:rPr lang="en-US" b="1" dirty="0"/>
              <a:t>Often client has not previously considered these matters</a:t>
            </a:r>
          </a:p>
          <a:p>
            <a:pPr lvl="2"/>
            <a:r>
              <a:rPr lang="en-US" b="1" dirty="0"/>
              <a:t>Speak to client in terms the client can understand</a:t>
            </a:r>
          </a:p>
          <a:p>
            <a:pPr lvl="3"/>
            <a:r>
              <a:rPr lang="en-US" b="1" dirty="0"/>
              <a:t>“Teach”</a:t>
            </a:r>
          </a:p>
          <a:p>
            <a:pPr lvl="2"/>
            <a:r>
              <a:rPr lang="en-US" b="1" dirty="0"/>
              <a:t>Listen carefully</a:t>
            </a:r>
          </a:p>
          <a:p>
            <a:pPr lvl="2"/>
            <a:r>
              <a:rPr lang="en-US" b="1" dirty="0"/>
              <a:t>Avoid transference</a:t>
            </a:r>
          </a:p>
          <a:p>
            <a:pPr lvl="2"/>
            <a:r>
              <a:rPr lang="en-US" b="1" dirty="0"/>
              <a:t>Avoid easy or “one size fits all”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2371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of Good 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Organize before you write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8678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of Good 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 Write in plain language as much as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4487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of Good 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4. Proofread and review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4212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of Good 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5.  Edit, revise, etc. prior to sending to client for review</a:t>
            </a:r>
          </a:p>
          <a:p>
            <a:pPr lvl="2"/>
            <a:r>
              <a:rPr lang="en-US" b="1" dirty="0"/>
              <a:t>In addition to content, the document should have a professional appearance.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1984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4553-90E4-4806-BAB1-107AE32F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Plain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2C62-E9FC-427F-84BB-368AC6E6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Testator’s understanding</a:t>
            </a:r>
          </a:p>
          <a:p>
            <a:pPr lvl="1"/>
            <a:r>
              <a:rPr lang="en-US" b="1" dirty="0"/>
              <a:t>Estate documents deal with important property and personal matters that could have life-changing (or ending) impact.</a:t>
            </a:r>
          </a:p>
          <a:p>
            <a:pPr lvl="1"/>
            <a:r>
              <a:rPr lang="en-US" b="1" dirty="0"/>
              <a:t>Reduces interpretation problems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0C0A8-47A4-4C90-98D0-21117CBAD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3087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2AB14-1390-442D-8851-5C4A324B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583"/>
            <a:ext cx="8229600" cy="1252728"/>
          </a:xfrm>
        </p:spPr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0C9D6-0354-4118-A803-950601285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195" y="1706612"/>
            <a:ext cx="8229600" cy="49761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Avoid wordy and redundant language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Reduce legal terms unfamiliar to client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Use active voice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Use terms consistently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Clearly organize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Use an outline-type organization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Use descriptive labels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Keep sentences short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Don’t include material you do not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F1BFD-F0BD-4AF6-B9DA-AF675A3F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1459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331A8-46D4-419B-A403-64CCC5F14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 Exercise – n. 7, p. 18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38E81C9-B17F-4073-A270-4E8D2C22A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62" y="2139950"/>
            <a:ext cx="5857875" cy="38957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8D18D-7624-47EC-8E7A-CB3252C4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0290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4531</TotalTime>
  <Words>266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Document Drafting</vt:lpstr>
      <vt:lpstr>Fundamentals of Good Drafting</vt:lpstr>
      <vt:lpstr>Fundamentals of Good Drafting</vt:lpstr>
      <vt:lpstr>Fundamentals of Good Drafting</vt:lpstr>
      <vt:lpstr>Fundamentals of Good Drafting</vt:lpstr>
      <vt:lpstr>Fundamentals of Good Drafting</vt:lpstr>
      <vt:lpstr>Importance of Plain Language</vt:lpstr>
      <vt:lpstr>Basic Principles</vt:lpstr>
      <vt:lpstr>Drafting Exercise – n. 7, p. 18</vt:lpstr>
      <vt:lpstr>Format of a 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Beyer</dc:creator>
  <cp:lastModifiedBy>Gerry Beyer</cp:lastModifiedBy>
  <cp:revision>116</cp:revision>
  <cp:lastPrinted>2018-01-19T17:37:44Z</cp:lastPrinted>
  <dcterms:created xsi:type="dcterms:W3CDTF">2013-07-21T22:41:29Z</dcterms:created>
  <dcterms:modified xsi:type="dcterms:W3CDTF">2022-02-15T22:56:09Z</dcterms:modified>
</cp:coreProperties>
</file>