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9"/>
  </p:notesMasterIdLst>
  <p:handoutMasterIdLst>
    <p:handoutMasterId r:id="rId10"/>
  </p:handoutMasterIdLst>
  <p:sldIdLst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0155" autoAdjust="0"/>
  </p:normalViewPr>
  <p:slideViewPr>
    <p:cSldViewPr snapToGrid="0">
      <p:cViewPr varScale="1">
        <p:scale>
          <a:sx n="67" d="100"/>
          <a:sy n="67" d="100"/>
        </p:scale>
        <p:origin x="121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38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6D0D0F-DBE0-4AE4-A8F0-32D95F9C0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09711" y="8927892"/>
            <a:ext cx="3169265" cy="48136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63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69920" cy="481727"/>
          </a:xfrm>
          <a:prstGeom prst="rect">
            <a:avLst/>
          </a:prstGeom>
        </p:spPr>
        <p:txBody>
          <a:bodyPr vert="horz" lIns="96612" tIns="48307" rIns="96612" bIns="483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1727"/>
          </a:xfrm>
          <a:prstGeom prst="rect">
            <a:avLst/>
          </a:prstGeom>
        </p:spPr>
        <p:txBody>
          <a:bodyPr vert="horz" lIns="96612" tIns="48307" rIns="96612" bIns="4830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2" tIns="48307" rIns="96612" bIns="483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1"/>
            <a:ext cx="5852160" cy="3780473"/>
          </a:xfrm>
          <a:prstGeom prst="rect">
            <a:avLst/>
          </a:prstGeom>
        </p:spPr>
        <p:txBody>
          <a:bodyPr vert="horz" lIns="96612" tIns="48307" rIns="96612" bIns="483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6"/>
            <a:ext cx="3169920" cy="481726"/>
          </a:xfrm>
          <a:prstGeom prst="rect">
            <a:avLst/>
          </a:prstGeom>
        </p:spPr>
        <p:txBody>
          <a:bodyPr vert="horz" lIns="96612" tIns="48307" rIns="96612" bIns="483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12" tIns="48307" rIns="96612" bIns="48307" rtlCol="0" anchor="b"/>
          <a:lstStyle>
            <a:lvl1pPr algn="r">
              <a:defRPr sz="1200"/>
            </a:lvl1pPr>
          </a:lstStyle>
          <a:p>
            <a:fld id="{AC2ED1F1-8B55-40A4-997A-1D9A1854D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54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1CD-20E0-4FAF-990A-339C0BF4D599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2386-3DA5-4C4B-A15D-5699BED4C25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6D-DDB4-41F2-8A13-6916C15EC0B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DA6-AB07-4782-8FCB-681217A39C8F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059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A8AF-1B57-43CF-9990-EDD5044A67FB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508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28D-A260-472E-9FF1-95056F9E8F6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7851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38D-A9BA-4858-AEBE-FDD2A0C8F8BC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20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76D6-8903-4C97-93A1-8DC5D0FCC2CF}" type="datetime1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910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DC34-C68B-45E9-A67C-20D229ED2939}" type="datetime1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576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915-0996-4B7B-8625-ECD543730877}" type="datetime1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282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989-4179-4854-A1C4-A4C1777DFA80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728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475-499E-499D-9C95-6C0DB193A91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7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6BF80FC-F1F1-44DA-AF80-530BE104E586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398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9B7-5D5D-417B-BCD7-E238177A84A8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19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43FF-5DE0-4A67-9F59-CB8EAB0160C3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349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68B-329E-4ADA-A6B8-385636F5B623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E755-5416-406B-8448-3D519417E34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DD6-AD9A-4CD0-BDEE-5BFB6EF4B5C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E50A-8CE8-4FEE-AEA9-565C28AC12F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8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F00-5464-441E-B3DB-D19260BE49E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3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EEAC-DF5F-408C-9CCA-DD0D19A2F65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4EB89E-D017-4AA6-B4A8-E6BFA597EB6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60BD5F-7B52-4040-A662-C1DFF23AA18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2/16/2021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9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66BE4F-03B8-4E7C-876B-B88125FDC1AD}" type="datetime1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29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47431"/>
            <a:ext cx="8077200" cy="33416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Enhancing</a:t>
            </a:r>
            <a:br>
              <a:rPr lang="en-US" dirty="0"/>
            </a:br>
            <a:r>
              <a:rPr lang="en-US" dirty="0"/>
              <a:t>Professional Reputation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9C6C-3C0B-4B21-98BA-68C5A765C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3B1D1-40D8-45B8-B369-1D47DD7B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2608608"/>
            <a:ext cx="4126229" cy="29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5899-BA00-459E-91E6-6AE21E22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 advanced degree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E98B-ECB8-41EB-B761-117E59C39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LL.M. in Estate Planning</a:t>
            </a:r>
          </a:p>
          <a:p>
            <a:pPr lvl="1"/>
            <a:r>
              <a:rPr lang="en-US" b="1" dirty="0"/>
              <a:t>University of Miami – best in nation</a:t>
            </a:r>
          </a:p>
          <a:p>
            <a:pPr lvl="1"/>
            <a:endParaRPr lang="en-US" b="1" dirty="0"/>
          </a:p>
          <a:p>
            <a:r>
              <a:rPr lang="en-US" b="1" dirty="0"/>
              <a:t>LL.M. with estate planning specialization</a:t>
            </a:r>
          </a:p>
          <a:p>
            <a:endParaRPr lang="en-US" b="1" dirty="0"/>
          </a:p>
          <a:p>
            <a:r>
              <a:rPr lang="en-US" b="1" dirty="0" err="1"/>
              <a:t>J.S.D</a:t>
            </a:r>
            <a:r>
              <a:rPr lang="en-US" b="1" dirty="0"/>
              <a:t>. with dissertation on estate planning topic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56112-DB4B-4A3A-80CE-80CC8F75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165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C6F9-2D85-44B9-BDA2-8B74D56E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certification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CF2B9B-BCF7-4AFB-B3B9-924EBBE2A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25675"/>
            <a:ext cx="7772400" cy="3267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EA632-15E2-415C-9F96-89D35CBC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145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059E-9B91-450D-B527-F08D9001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 CLE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8C68E-1B37-4B56-B9A3-7FF1C130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9D3733-1480-48C1-BD3E-B19D406D5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EPJ</a:t>
            </a:r>
          </a:p>
          <a:p>
            <a:endParaRPr lang="en-US" b="1" dirty="0"/>
          </a:p>
          <a:p>
            <a:r>
              <a:rPr lang="en-US" b="1" dirty="0" err="1"/>
              <a:t>SBOT</a:t>
            </a:r>
            <a:endParaRPr lang="en-US" b="1" dirty="0"/>
          </a:p>
          <a:p>
            <a:pPr lvl="1"/>
            <a:r>
              <a:rPr lang="en-US" b="1" dirty="0"/>
              <a:t>Nuts and Bolts</a:t>
            </a:r>
          </a:p>
          <a:p>
            <a:pPr lvl="1"/>
            <a:r>
              <a:rPr lang="en-US" b="1" dirty="0"/>
              <a:t>Intermediate</a:t>
            </a:r>
          </a:p>
          <a:p>
            <a:pPr lvl="1"/>
            <a:r>
              <a:rPr lang="en-US" b="1" dirty="0"/>
              <a:t>Advanced</a:t>
            </a:r>
          </a:p>
          <a:p>
            <a:pPr lvl="1"/>
            <a:r>
              <a:rPr lang="en-US" b="1" dirty="0"/>
              <a:t>Advanced Drafting</a:t>
            </a:r>
          </a:p>
          <a:p>
            <a:pPr lvl="1"/>
            <a:r>
              <a:rPr lang="en-US" b="1" dirty="0"/>
              <a:t>Advanced Strategies</a:t>
            </a:r>
          </a:p>
          <a:p>
            <a:pPr lvl="1"/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Heckerling</a:t>
            </a:r>
          </a:p>
          <a:p>
            <a:pPr>
              <a:lnSpc>
                <a:spcPct val="120000"/>
              </a:lnSpc>
            </a:pPr>
            <a:r>
              <a:rPr lang="en-US" b="1" dirty="0"/>
              <a:t>Notre Dame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Many others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DA9A45-F6B0-4103-8BEC-4B92BE120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476" y="1698992"/>
            <a:ext cx="3845694" cy="9782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16DBF-4886-47E3-A91E-EF1B11B1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05442"/>
            <a:ext cx="3347299" cy="12563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A2D1D-859A-4591-B10D-921180E9B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055" y="5061350"/>
            <a:ext cx="1614487" cy="10698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00B537-E34A-4955-AC57-AED0349D9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5131899"/>
            <a:ext cx="3108960" cy="8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3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9A3B-DB2F-4E90-A9A6-7E5EEDCC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 estate planning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F3194-3654-45CF-9552-2267A5ADE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REPTL Section of </a:t>
            </a:r>
            <a:r>
              <a:rPr lang="en-US" b="1" dirty="0" err="1"/>
              <a:t>SBOT</a:t>
            </a:r>
            <a:endParaRPr lang="en-US" b="1" dirty="0"/>
          </a:p>
          <a:p>
            <a:pPr lvl="1"/>
            <a:r>
              <a:rPr lang="en-US" b="1" dirty="0"/>
              <a:t>Leadership program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RPTE</a:t>
            </a:r>
            <a:r>
              <a:rPr lang="en-US" b="1" dirty="0"/>
              <a:t> Section of ABA</a:t>
            </a:r>
          </a:p>
          <a:p>
            <a:endParaRPr lang="en-US" b="1" dirty="0"/>
          </a:p>
          <a:p>
            <a:r>
              <a:rPr lang="en-US" b="1" dirty="0"/>
              <a:t>Local bar association sections</a:t>
            </a:r>
          </a:p>
          <a:p>
            <a:endParaRPr lang="en-US" b="1" dirty="0"/>
          </a:p>
          <a:p>
            <a:r>
              <a:rPr lang="en-US" b="1" dirty="0"/>
              <a:t>Local estate planning organizations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5362-327F-4306-89B0-7BFE740C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3CCB3-861B-4B9C-A4FA-E14AAD6B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596" y="1868805"/>
            <a:ext cx="3113863" cy="1500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18B97-08EC-4372-A900-CD596AED8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95" y="3816667"/>
            <a:ext cx="3699510" cy="565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50A72-E3C0-4785-BFD1-90B98CA4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630" y="5645417"/>
            <a:ext cx="1519237" cy="8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141F-235D-4CEB-B092-38DE6EC0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College of Trust and</a:t>
            </a:r>
            <a:br>
              <a:rPr lang="en-US" dirty="0"/>
            </a:br>
            <a:r>
              <a:rPr lang="en-US" dirty="0"/>
              <a:t>Estate Counsel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4E0C54-81AC-495B-AD68-F314E776A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290" y="2376170"/>
            <a:ext cx="5942338" cy="32531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5B8A9-1631-4E62-AF9C-CA5829A5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6030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4535</TotalTime>
  <Words>98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Wingdings 2</vt:lpstr>
      <vt:lpstr>Wingdings 3</vt:lpstr>
      <vt:lpstr>1_CP02_Types_of_Negotiable_Instruments</vt:lpstr>
      <vt:lpstr>Module</vt:lpstr>
      <vt:lpstr>Enhancing Professional Reputation</vt:lpstr>
      <vt:lpstr>Earn advanced degree</vt:lpstr>
      <vt:lpstr>Board certification</vt:lpstr>
      <vt:lpstr>Attend CLE programs</vt:lpstr>
      <vt:lpstr>Join estate planning organizations</vt:lpstr>
      <vt:lpstr>American College of Trust and Estate Counsel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Beyer</dc:creator>
  <cp:lastModifiedBy>Gerry Beyer</cp:lastModifiedBy>
  <cp:revision>116</cp:revision>
  <cp:lastPrinted>2018-01-19T17:37:44Z</cp:lastPrinted>
  <dcterms:created xsi:type="dcterms:W3CDTF">2013-07-21T22:41:29Z</dcterms:created>
  <dcterms:modified xsi:type="dcterms:W3CDTF">2021-02-17T00:34:29Z</dcterms:modified>
</cp:coreProperties>
</file>