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9"/>
  </p:notesMasterIdLst>
  <p:handoutMasterIdLst>
    <p:handoutMasterId r:id="rId30"/>
  </p:handoutMasterIdLst>
  <p:sldIdLst>
    <p:sldId id="343" r:id="rId3"/>
    <p:sldId id="285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7" r:id="rId27"/>
    <p:sldId id="356" r:id="rId28"/>
  </p:sldIdLst>
  <p:sldSz cx="9144000" cy="6858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70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0098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0098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r">
              <a:defRPr sz="1200"/>
            </a:lvl1pPr>
          </a:lstStyle>
          <a:p>
            <a:fld id="{4F053FD9-A456-4F82-8CD0-9B650D1F7BEA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9328"/>
            <a:ext cx="3077739" cy="470097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899328"/>
            <a:ext cx="3077739" cy="470097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r">
              <a:defRPr sz="1200"/>
            </a:lvl1pPr>
          </a:lstStyle>
          <a:p>
            <a:fld id="{8E05D2E5-196A-44B1-B47E-B1B44D04CE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771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0098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0098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r">
              <a:defRPr sz="1200"/>
            </a:lvl1pPr>
          </a:lstStyle>
          <a:p>
            <a:fld id="{D275A437-0B97-4269-9CC6-6357907290D2}" type="datetimeFigureOut">
              <a:rPr lang="en-US" smtClean="0"/>
              <a:t>1/25/2022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43038" y="1171575"/>
            <a:ext cx="4216400" cy="3162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19" tIns="47060" rIns="94119" bIns="4706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09036"/>
            <a:ext cx="5681980" cy="3689211"/>
          </a:xfrm>
          <a:prstGeom prst="rect">
            <a:avLst/>
          </a:prstGeom>
        </p:spPr>
        <p:txBody>
          <a:bodyPr vert="horz" lIns="94119" tIns="47060" rIns="94119" bIns="4706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328"/>
            <a:ext cx="3077739" cy="470097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899328"/>
            <a:ext cx="3077739" cy="470097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r">
              <a:defRPr sz="1200"/>
            </a:lvl1pPr>
          </a:lstStyle>
          <a:p>
            <a:fld id="{BD59B61A-E277-49B8-9370-9EFB020478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239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Estate Planning Documents -- Gerry W. Beyer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October 8,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A999-0D1F-480A-82A3-AEF1541E3BFD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278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Estate Planning Documents -- Gerry W. Beyer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October 8,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0A999-0D1F-480A-82A3-AEF1541E3BFD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278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C8B9E-5A1C-4752-B373-D361EEF03FEA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423C-A16E-4CA2-A4BB-B00BBB1A263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AECE5-9E05-41A8-8A2D-1401561AC859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423C-A16E-4CA2-A4BB-B00BBB1A26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EC90-5797-4D37-8B51-8F5DE40AE047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423C-A16E-4CA2-A4BB-B00BBB1A26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3B64D-A2B0-4127-870F-BC2BDF24719B}" type="datetime1">
              <a:rPr lang="en-US" smtClean="0">
                <a:solidFill>
                  <a:prstClr val="white">
                    <a:tint val="95000"/>
                  </a:prstClr>
                </a:solidFill>
              </a:rPr>
              <a:t>1/25/2022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2927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B6560-AA73-4A6A-9829-8EAD25B0E664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1/25/2022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646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E5C68-C864-448E-97C4-A47597FF449B}" type="datetime1">
              <a:rPr lang="en-US" smtClean="0">
                <a:solidFill>
                  <a:prstClr val="white">
                    <a:tint val="95000"/>
                  </a:prstClr>
                </a:solidFill>
              </a:rPr>
              <a:t>1/25/2022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7227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170FD-2936-459A-820B-6992C74F32A1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1/25/2022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569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A8A1-1D36-44BE-AE30-DD12F21CAE0D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1/25/2022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175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EA57-3020-43D7-B0CA-41FB2CF31F15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1/25/2022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996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385B4-264E-4B25-B67E-F4CC99D8EBEC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1/25/2022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6621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A4535-6BE7-4EB1-A557-E655637435D8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1/25/2022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63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10038-5986-4551-9CB2-26A2592B130E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423C-A16E-4CA2-A4BB-B00BBB1A26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02149E1-0866-4192-A3D4-89D595A582EA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1/25/2022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9995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ED34D-390D-403D-B0E3-F3C6D3B0BDE5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1/25/2022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8124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8932-749B-4537-A676-C7E25B69411B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1/25/2022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8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94F79-19DF-45D3-8D3E-CCF950FB2BD8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423C-A16E-4CA2-A4BB-B00BBB1A26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897A-3696-424F-895F-87D80B68FDFD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423C-A16E-4CA2-A4BB-B00BBB1A26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DEA74-5E64-479C-B523-F30C03621F20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423C-A16E-4CA2-A4BB-B00BBB1A26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29697-C098-49C8-A951-D38A8979CC78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423C-A16E-4CA2-A4BB-B00BBB1A26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946D0-D5DD-4B35-AE09-D182D5063135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423C-A16E-4CA2-A4BB-B00BBB1A26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8A2A-DD5F-4977-8658-B7A430C13FA5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423C-A16E-4CA2-A4BB-B00BBB1A263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0B64D9D-ADE5-4B86-82D3-9E30E8FBBF9D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3A0423C-A16E-4CA2-A4BB-B00BBB1A26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A56806E-C1DE-41A8-91C1-DD58A7D73073}" type="datetime1">
              <a:rPr lang="en-US" smtClean="0"/>
              <a:t>1/25/2022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3A0423C-A16E-4CA2-A4BB-B00BBB1A26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F025D55-0403-4648-9F93-B0DEC8E7D85A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t>1/25/2022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122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42FDAB9-9A65-4E08-B65E-BCE4BF7E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due Monday!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6E8F42A-F41E-4811-B01E-59E7E5B0A2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4741" y="2242170"/>
            <a:ext cx="5617101" cy="3960056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E90A68E-A27F-4B82-B6D9-4D74F938B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423C-A16E-4CA2-A4BB-B00BBB1A263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607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 transference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Your goal is to do what the client wants – not what you would do if you were in the client’s situation.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964" y="3721231"/>
            <a:ext cx="3572759" cy="2679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793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 honest about what you can accomplish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5138" y="1862091"/>
            <a:ext cx="3179863" cy="4451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191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Explain fees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3863" y="2562241"/>
            <a:ext cx="4400379" cy="293358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404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Prepare newsletters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07" y="2467794"/>
            <a:ext cx="3789793" cy="274185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694" y="2861117"/>
            <a:ext cx="19431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814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Conduct seminars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4867" y="2656394"/>
            <a:ext cx="4184879" cy="2820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51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671" y="723023"/>
            <a:ext cx="8488232" cy="1993168"/>
          </a:xfrm>
        </p:spPr>
        <p:txBody>
          <a:bodyPr>
            <a:noAutofit/>
          </a:bodyPr>
          <a:lstStyle/>
          <a:p>
            <a:pPr algn="ctr"/>
            <a:r>
              <a:rPr lang="en-US" sz="4800" cap="small" dirty="0"/>
              <a:t>Fees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15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9705" y="2076695"/>
            <a:ext cx="3440145" cy="228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768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Your fee to prepare the estate plan must be reasonable.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7406" y="3431748"/>
            <a:ext cx="2013802" cy="2282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652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14145"/>
          </a:xfrm>
        </p:spPr>
        <p:txBody>
          <a:bodyPr>
            <a:normAutofit fontScale="85000" lnSpcReduction="10000"/>
          </a:bodyPr>
          <a:lstStyle/>
          <a:p>
            <a:pPr marL="633222" indent="-514350"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Time and labor</a:t>
            </a:r>
          </a:p>
          <a:p>
            <a:pPr marL="633222" indent="-514350"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Preclusion of other work</a:t>
            </a:r>
          </a:p>
          <a:p>
            <a:pPr marL="633222" indent="-514350"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Customary fee in community</a:t>
            </a:r>
          </a:p>
          <a:p>
            <a:pPr marL="633222" indent="-514350"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Amount involved and results obtained</a:t>
            </a:r>
          </a:p>
          <a:p>
            <a:pPr marL="633222" indent="-514350"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Time limitations</a:t>
            </a:r>
          </a:p>
          <a:p>
            <a:pPr marL="633222" indent="-514350"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Nature and length of professional relationship with client</a:t>
            </a:r>
          </a:p>
          <a:p>
            <a:pPr marL="633222" indent="-514350"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Attorney’s experience, reputation, and ability</a:t>
            </a:r>
          </a:p>
          <a:p>
            <a:pPr marL="633222" indent="-514350"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Fixed or contingent fee</a:t>
            </a:r>
          </a:p>
          <a:p>
            <a:pPr marL="633222" indent="-514350">
              <a:lnSpc>
                <a:spcPct val="120000"/>
              </a:lnSpc>
              <a:buFont typeface="+mj-lt"/>
              <a:buAutoNum type="arabicPeriod"/>
            </a:pPr>
            <a:r>
              <a:rPr lang="en-US" b="1" dirty="0"/>
              <a:t>Cost of direct materials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997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Setting Fees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1.  Hourly rate</a:t>
            </a:r>
          </a:p>
          <a:p>
            <a:pPr lvl="1"/>
            <a:r>
              <a:rPr lang="en-US" b="1" dirty="0"/>
              <a:t>Appears fair.</a:t>
            </a:r>
          </a:p>
          <a:p>
            <a:pPr lvl="1"/>
            <a:r>
              <a:rPr lang="en-US" b="1" dirty="0"/>
              <a:t>But, may be to opened ended for client.</a:t>
            </a:r>
          </a:p>
          <a:p>
            <a:pPr lvl="1"/>
            <a:r>
              <a:rPr lang="en-US" b="1" dirty="0"/>
              <a:t>But, may be “blank check” to attorney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18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062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Setting Fees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2.  Fixed Fee</a:t>
            </a:r>
          </a:p>
          <a:p>
            <a:pPr lvl="1"/>
            <a:r>
              <a:rPr lang="en-US" b="1" dirty="0"/>
              <a:t>Appears fair and allows client to budget.</a:t>
            </a:r>
          </a:p>
          <a:p>
            <a:pPr lvl="1"/>
            <a:r>
              <a:rPr lang="en-US" b="1" dirty="0"/>
              <a:t>But, difficult for attorney to ascertain amount of work needed up front.</a:t>
            </a:r>
          </a:p>
          <a:p>
            <a:pPr lvl="1"/>
            <a:r>
              <a:rPr lang="en-US" b="1" dirty="0"/>
              <a:t>But, may be “blank check” to client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19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886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671" y="647608"/>
            <a:ext cx="8488232" cy="1993168"/>
          </a:xfrm>
        </p:spPr>
        <p:txBody>
          <a:bodyPr>
            <a:noAutofit/>
          </a:bodyPr>
          <a:lstStyle/>
          <a:p>
            <a:pPr algn="ctr"/>
            <a:r>
              <a:rPr lang="en-US" sz="4800" cap="small" dirty="0"/>
              <a:t>Attorney-Client</a:t>
            </a:r>
            <a:br>
              <a:rPr lang="en-US" sz="4800" cap="small" dirty="0"/>
            </a:br>
            <a:r>
              <a:rPr lang="en-US" sz="4800" cap="small" dirty="0"/>
              <a:t>Relationship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2</a:t>
            </a:fld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733" y="2640776"/>
            <a:ext cx="3454117" cy="1910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1759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Setting Fees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3.  Range of Fees</a:t>
            </a:r>
          </a:p>
          <a:p>
            <a:pPr lvl="1"/>
            <a:r>
              <a:rPr lang="en-US" b="1" dirty="0"/>
              <a:t>Appears fair.</a:t>
            </a:r>
          </a:p>
          <a:p>
            <a:pPr lvl="1"/>
            <a:r>
              <a:rPr lang="en-US" b="1" dirty="0"/>
              <a:t>But, uncertainty for both client and attorney.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20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615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Setting Fees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4.  Percentage of size of estate</a:t>
            </a:r>
          </a:p>
          <a:p>
            <a:pPr lvl="1"/>
            <a:r>
              <a:rPr lang="en-US" b="1" dirty="0"/>
              <a:t>Difficult to justify as value does not equate necessarily with more difficult or longer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21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375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Setting Fees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5.  Percentage of money saved by the estate plan (the reverse contingency fee)</a:t>
            </a:r>
          </a:p>
          <a:p>
            <a:pPr lvl="1"/>
            <a:r>
              <a:rPr lang="en-US" b="1" dirty="0"/>
              <a:t>May be fair if tax savings is the client’s primary goal.</a:t>
            </a:r>
          </a:p>
          <a:p>
            <a:pPr lvl="1"/>
            <a:r>
              <a:rPr lang="en-US" b="1" dirty="0"/>
              <a:t>But, may give tax benefits too great a weight over carrying out the client’s intent.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22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8624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of Setting Fees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6.  Combination of methods based on client</a:t>
            </a:r>
          </a:p>
          <a:p>
            <a:pPr lvl="1"/>
            <a:r>
              <a:rPr lang="en-US" b="1" dirty="0"/>
              <a:t>Avoid the “one size fits all” approach to fee-setting.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23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045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Written Fee Agreement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Always get the fee agreement in writing!!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24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3421" y="2930950"/>
            <a:ext cx="3948044" cy="297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7609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5C196D-9B56-49F4-BE60-4A1335131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25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6F1D96-83FC-4C28-80AB-06D5253F6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56" y="1033305"/>
            <a:ext cx="9083287" cy="285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0211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Advice on getting paid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683" y="1889357"/>
            <a:ext cx="8623367" cy="470522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b="1" dirty="0"/>
              <a:t>1.  Collect a retainer (advance of fees).</a:t>
            </a:r>
          </a:p>
          <a:p>
            <a:pPr>
              <a:spcAft>
                <a:spcPts val="1200"/>
              </a:spcAft>
            </a:pPr>
            <a:r>
              <a:rPr lang="en-US" b="1" dirty="0"/>
              <a:t>2.  Choose clients with care.</a:t>
            </a:r>
          </a:p>
          <a:p>
            <a:r>
              <a:rPr lang="en-US" b="1" dirty="0"/>
              <a:t>3.  Bill promptly with itemized/detailed bill.</a:t>
            </a:r>
          </a:p>
          <a:p>
            <a:pPr lvl="2"/>
            <a:r>
              <a:rPr lang="en-US" b="1" dirty="0"/>
              <a:t>Don’t wait until end – use interim billing.</a:t>
            </a:r>
          </a:p>
          <a:p>
            <a:pPr lvl="2">
              <a:spcAft>
                <a:spcPts val="1200"/>
              </a:spcAft>
            </a:pPr>
            <a:r>
              <a:rPr lang="en-US" b="1" dirty="0"/>
              <a:t>Accept credit cards, </a:t>
            </a:r>
            <a:r>
              <a:rPr lang="en-US" b="1" dirty="0" err="1"/>
              <a:t>CashApp</a:t>
            </a:r>
            <a:r>
              <a:rPr lang="en-US" b="1" dirty="0"/>
              <a:t>, </a:t>
            </a:r>
            <a:r>
              <a:rPr lang="en-US" b="1" dirty="0" err="1"/>
              <a:t>Zelle</a:t>
            </a:r>
            <a:r>
              <a:rPr lang="en-US" b="1" dirty="0"/>
              <a:t>, Venmo, PayPal, etc.</a:t>
            </a:r>
          </a:p>
          <a:p>
            <a:pPr>
              <a:spcAft>
                <a:spcPts val="1200"/>
              </a:spcAft>
            </a:pPr>
            <a:r>
              <a:rPr lang="en-US" b="1" dirty="0"/>
              <a:t>4.  Reminder to late-paying clients.</a:t>
            </a:r>
          </a:p>
          <a:p>
            <a:r>
              <a:rPr lang="en-US" b="1" dirty="0"/>
              <a:t>5.  Sue only as a last resort</a:t>
            </a:r>
          </a:p>
          <a:p>
            <a:pPr lvl="2"/>
            <a:r>
              <a:rPr lang="en-US" b="1" dirty="0"/>
              <a:t>Often better to just “take the hit” than sue a client.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26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623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Gather Sufficient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Without complete information, you cannot  construct an intent-fulfilling estate plan.</a:t>
            </a:r>
          </a:p>
          <a:p>
            <a:endParaRPr lang="en-US" b="1" dirty="0"/>
          </a:p>
          <a:p>
            <a:r>
              <a:rPr lang="en-US" b="1" dirty="0"/>
              <a:t>To assist, use:</a:t>
            </a:r>
          </a:p>
          <a:p>
            <a:pPr lvl="1"/>
            <a:r>
              <a:rPr lang="en-US" b="1" dirty="0"/>
              <a:t>Checklists</a:t>
            </a:r>
          </a:p>
          <a:p>
            <a:pPr lvl="1"/>
            <a:r>
              <a:rPr lang="en-US" b="1" dirty="0"/>
              <a:t>Forms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016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“Trust, but verify” </a:t>
            </a:r>
            <a:r>
              <a:rPr lang="en-US" sz="2600" dirty="0"/>
              <a:t>[doveryai no proveryai]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Confirm what the client tells you especially about the contents of other documents such as beneficiary designations.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2433" y="3995394"/>
            <a:ext cx="3476659" cy="213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481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Do not neglect communications with the client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Keep client posted on progress with preparing the estate plan.</a:t>
            </a:r>
          </a:p>
          <a:p>
            <a:endParaRPr lang="en-US" b="1" dirty="0"/>
          </a:p>
          <a:p>
            <a:r>
              <a:rPr lang="en-US" b="1" dirty="0"/>
              <a:t>Return phone calls promptly.</a:t>
            </a:r>
          </a:p>
          <a:p>
            <a:endParaRPr lang="en-US" b="1" dirty="0"/>
          </a:p>
          <a:p>
            <a:r>
              <a:rPr lang="en-US" b="1" dirty="0"/>
              <a:t>Return e-mails and text messages promptly.</a:t>
            </a:r>
          </a:p>
          <a:p>
            <a:endParaRPr lang="en-US" b="1" dirty="0"/>
          </a:p>
          <a:p>
            <a:r>
              <a:rPr lang="en-US" b="1" dirty="0"/>
              <a:t>Warning – texting to landlines!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65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 timely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Client could die or become disabled at any time.</a:t>
            </a:r>
          </a:p>
          <a:p>
            <a:endParaRPr lang="en-US" b="1" dirty="0"/>
          </a:p>
          <a:p>
            <a:r>
              <a:rPr lang="en-US" b="1" dirty="0"/>
              <a:t>Consider a “temporary” estate plan.</a:t>
            </a:r>
          </a:p>
          <a:p>
            <a:pPr lvl="1"/>
            <a:r>
              <a:rPr lang="en-US" b="1" dirty="0"/>
              <a:t>Short holographic will.</a:t>
            </a:r>
          </a:p>
          <a:p>
            <a:pPr lvl="2"/>
            <a:r>
              <a:rPr lang="en-US" b="1" dirty="0"/>
              <a:t>“I revoke all prior will and codicils. I leave all my property to A. I name B as independent executor to serve without bond.”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200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unusual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Failure to document a client’s intent which is out of the mainstream may make it difficult to prove later that it was actually what the client wanted.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263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Recognize circumstances increasing likelihood of contest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b="1" dirty="0"/>
              <a:t>Exclusion of natural objects of bounty</a:t>
            </a:r>
          </a:p>
          <a:p>
            <a:pPr>
              <a:spcAft>
                <a:spcPts val="1200"/>
              </a:spcAft>
            </a:pPr>
            <a:r>
              <a:rPr lang="en-US" b="1" dirty="0"/>
              <a:t>Unequal treatment of children</a:t>
            </a:r>
          </a:p>
          <a:p>
            <a:pPr>
              <a:spcAft>
                <a:spcPts val="1200"/>
              </a:spcAft>
            </a:pPr>
            <a:r>
              <a:rPr lang="en-US" b="1" dirty="0"/>
              <a:t>Sudden or significant change to estate plan</a:t>
            </a:r>
          </a:p>
          <a:p>
            <a:pPr>
              <a:spcAft>
                <a:spcPts val="1200"/>
              </a:spcAft>
            </a:pPr>
            <a:r>
              <a:rPr lang="en-US" b="1" dirty="0"/>
              <a:t>Imposition of excessive restrictions on gifted property</a:t>
            </a:r>
          </a:p>
          <a:p>
            <a:pPr>
              <a:spcAft>
                <a:spcPts val="1200"/>
              </a:spcAft>
            </a:pPr>
            <a:r>
              <a:rPr lang="en-US" b="1" dirty="0"/>
              <a:t>Elderly or disabled client</a:t>
            </a:r>
          </a:p>
          <a:p>
            <a:r>
              <a:rPr lang="en-US" b="1" dirty="0"/>
              <a:t>Client with unusual behavior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672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Use plain language as much as possible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Clients should be able to understand their estate planning documents.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9C6C-3C0B-4B21-98BA-68C5A765C3D7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6567" y="3391979"/>
            <a:ext cx="2801487" cy="24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9748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P02_Types_of_Negotiable_Instruments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4584</TotalTime>
  <Words>666</Words>
  <Application>Microsoft Office PowerPoint</Application>
  <PresentationFormat>On-screen Show (4:3)</PresentationFormat>
  <Paragraphs>121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1_CP02_Types_of_Negotiable_Instruments</vt:lpstr>
      <vt:lpstr>Assignment due Monday!</vt:lpstr>
      <vt:lpstr>Attorney-Client Relationship</vt:lpstr>
      <vt:lpstr>Gather Sufficient Information</vt:lpstr>
      <vt:lpstr>“Trust, but verify” [doveryai no proveryai]</vt:lpstr>
      <vt:lpstr>Do not neglect communications with the client</vt:lpstr>
      <vt:lpstr>Act timely</vt:lpstr>
      <vt:lpstr>Document unusual requests</vt:lpstr>
      <vt:lpstr>Recognize circumstances increasing likelihood of contest</vt:lpstr>
      <vt:lpstr>Use plain language as much as possible</vt:lpstr>
      <vt:lpstr>Avoid transference</vt:lpstr>
      <vt:lpstr>Be honest about what you can accomplish</vt:lpstr>
      <vt:lpstr>Explain fees</vt:lpstr>
      <vt:lpstr>Prepare newsletters</vt:lpstr>
      <vt:lpstr>Conduct seminars</vt:lpstr>
      <vt:lpstr>Fees</vt:lpstr>
      <vt:lpstr>The Test</vt:lpstr>
      <vt:lpstr>The Factors</vt:lpstr>
      <vt:lpstr>Methods of Setting Fees</vt:lpstr>
      <vt:lpstr>Methods of Setting Fees</vt:lpstr>
      <vt:lpstr>Methods of Setting Fees</vt:lpstr>
      <vt:lpstr>Methods of Setting Fees</vt:lpstr>
      <vt:lpstr>Methods of Setting Fees</vt:lpstr>
      <vt:lpstr>Methods of Setting Fees</vt:lpstr>
      <vt:lpstr>Written Fee Agreement</vt:lpstr>
      <vt:lpstr>PowerPoint Presentation</vt:lpstr>
      <vt:lpstr>Advice on getting paid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Wills and Trusts</dc:title>
  <dc:creator>Gerry W. Beyer</dc:creator>
  <cp:lastModifiedBy>Gerry Beyer</cp:lastModifiedBy>
  <cp:revision>72</cp:revision>
  <cp:lastPrinted>2014-08-31T16:14:07Z</cp:lastPrinted>
  <dcterms:created xsi:type="dcterms:W3CDTF">2010-08-22T16:14:53Z</dcterms:created>
  <dcterms:modified xsi:type="dcterms:W3CDTF">2022-01-25T18:38:01Z</dcterms:modified>
</cp:coreProperties>
</file>