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345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41" r:id="rId12"/>
    <p:sldId id="342" r:id="rId13"/>
    <p:sldId id="343" r:id="rId14"/>
    <p:sldId id="337" r:id="rId15"/>
    <p:sldId id="338" r:id="rId16"/>
    <p:sldId id="339" r:id="rId17"/>
    <p:sldId id="340" r:id="rId18"/>
    <p:sldId id="285" r:id="rId19"/>
    <p:sldId id="331" r:id="rId20"/>
    <p:sldId id="332" r:id="rId21"/>
    <p:sldId id="333" r:id="rId22"/>
    <p:sldId id="334" r:id="rId23"/>
    <p:sldId id="335" r:id="rId24"/>
    <p:sldId id="336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30" r:id="rId38"/>
    <p:sldId id="355" r:id="rId3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137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1"/>
          </a:xfrm>
          <a:prstGeom prst="rect">
            <a:avLst/>
          </a:prstGeom>
        </p:spPr>
        <p:txBody>
          <a:bodyPr vert="horz" lIns="92924" tIns="46462" rIns="92924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1"/>
          </a:xfrm>
          <a:prstGeom prst="rect">
            <a:avLst/>
          </a:prstGeom>
        </p:spPr>
        <p:txBody>
          <a:bodyPr vert="horz" lIns="92924" tIns="46462" rIns="92924" bIns="46462" rtlCol="0"/>
          <a:lstStyle>
            <a:lvl1pPr algn="r">
              <a:defRPr sz="1200"/>
            </a:lvl1pPr>
          </a:lstStyle>
          <a:p>
            <a:fld id="{4F053FD9-A456-4F82-8CD0-9B650D1F7BEA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0"/>
          </a:xfrm>
          <a:prstGeom prst="rect">
            <a:avLst/>
          </a:prstGeom>
        </p:spPr>
        <p:txBody>
          <a:bodyPr vert="horz" lIns="92924" tIns="46462" rIns="92924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0"/>
          </a:xfrm>
          <a:prstGeom prst="rect">
            <a:avLst/>
          </a:prstGeom>
        </p:spPr>
        <p:txBody>
          <a:bodyPr vert="horz" lIns="92924" tIns="46462" rIns="92924" bIns="46462" rtlCol="0" anchor="b"/>
          <a:lstStyle>
            <a:lvl1pPr algn="r">
              <a:defRPr sz="1200"/>
            </a:lvl1pPr>
          </a:lstStyle>
          <a:p>
            <a:fld id="{8E05D2E5-196A-44B1-B47E-B1B44D04C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7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1"/>
          </a:xfrm>
          <a:prstGeom prst="rect">
            <a:avLst/>
          </a:prstGeom>
        </p:spPr>
        <p:txBody>
          <a:bodyPr vert="horz" lIns="92924" tIns="46462" rIns="92924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1"/>
          </a:xfrm>
          <a:prstGeom prst="rect">
            <a:avLst/>
          </a:prstGeom>
        </p:spPr>
        <p:txBody>
          <a:bodyPr vert="horz" lIns="92924" tIns="46462" rIns="92924" bIns="46462" rtlCol="0"/>
          <a:lstStyle>
            <a:lvl1pPr algn="r">
              <a:defRPr sz="1200"/>
            </a:lvl1pPr>
          </a:lstStyle>
          <a:p>
            <a:fld id="{D275A437-0B97-4269-9CC6-6357907290D2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4" tIns="46462" rIns="92924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5"/>
            <a:ext cx="5563870" cy="3665458"/>
          </a:xfrm>
          <a:prstGeom prst="rect">
            <a:avLst/>
          </a:prstGeom>
        </p:spPr>
        <p:txBody>
          <a:bodyPr vert="horz" lIns="92924" tIns="46462" rIns="92924" bIns="464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0"/>
          </a:xfrm>
          <a:prstGeom prst="rect">
            <a:avLst/>
          </a:prstGeom>
        </p:spPr>
        <p:txBody>
          <a:bodyPr vert="horz" lIns="92924" tIns="46462" rIns="92924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0"/>
          </a:xfrm>
          <a:prstGeom prst="rect">
            <a:avLst/>
          </a:prstGeom>
        </p:spPr>
        <p:txBody>
          <a:bodyPr vert="horz" lIns="92924" tIns="46462" rIns="92924" bIns="46462" rtlCol="0" anchor="b"/>
          <a:lstStyle>
            <a:lvl1pPr algn="r">
              <a:defRPr sz="1200"/>
            </a:lvl1pPr>
          </a:lstStyle>
          <a:p>
            <a:fld id="{BD59B61A-E277-49B8-9370-9EFB02047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3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Estate Planning Documents -- Gerry W. Beyer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October 8,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A999-0D1F-480A-82A3-AEF1541E3BF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78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Ask – How many of you have been to an attorney professionally? [Me = never]</a:t>
            </a:r>
          </a:p>
          <a:p>
            <a:endParaRPr lang="en-US" b="1" dirty="0"/>
          </a:p>
          <a:p>
            <a:r>
              <a:rPr lang="en-US" b="1" dirty="0"/>
              <a:t>This can be a very scary and intimidating event for the client.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7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99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35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 an active listener!</a:t>
            </a:r>
          </a:p>
          <a:p>
            <a:endParaRPr lang="en-US" b="1" dirty="0"/>
          </a:p>
          <a:p>
            <a:r>
              <a:rPr lang="en-US" b="1" dirty="0"/>
              <a:t>Remember, that with Estate Planning, more compassion and understanding is needed than with other areas of law as client is thinking about client’s death, not a pleasant thing to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94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53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These are the things we reviewed on the first day of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23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8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04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42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2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Estate Planning Documents -- Gerry W. Beyer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October 8,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A999-0D1F-480A-82A3-AEF1541E3BF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78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007027" cy="467229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Client Contact Part 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930660" y="1"/>
            <a:ext cx="3007027" cy="467229"/>
          </a:xfrm>
          <a:prstGeom prst="rect">
            <a:avLst/>
          </a:prstGeom>
        </p:spPr>
        <p:txBody>
          <a:bodyPr/>
          <a:lstStyle/>
          <a:p>
            <a:fld id="{8060D40F-6A65-45FA-8A97-A14E8571446A}" type="datetime1">
              <a:rPr lang="en-US" smtClean="0">
                <a:solidFill>
                  <a:prstClr val="black"/>
                </a:solidFill>
              </a:rPr>
              <a:t>1/18/2022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A999-0D1F-480A-82A3-AEF1541E3BFD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78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92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49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64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5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Estate Planning Documents -- Gerry W. Beyer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October 8,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A999-0D1F-480A-82A3-AEF1541E3BF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7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Estate Planning Documents -- Gerry W. Beyer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October 8,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A999-0D1F-480A-82A3-AEF1541E3BF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78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50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9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5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B64D-A2B0-4127-870F-BC2BDF24719B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1/18/2022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92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D34D-390D-403D-B0E3-F3C6D3B0BDE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1/18/2022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1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8932-749B-4537-A676-C7E25B69411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1/18/2022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6560-AA73-4A6A-9829-8EAD25B0E66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1/18/2022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4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5C68-C864-448E-97C4-A47597FF449B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1/18/2022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2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70FD-2936-459A-820B-6992C74F32A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1/18/2022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6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8A1-1D36-44BE-AE30-DD12F21CAE0D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1/18/2022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7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EA57-3020-43D7-B0CA-41FB2CF31F1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1/18/2022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9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85B4-264E-4B25-B67E-F4CC99D8EBEC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1/18/2022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6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4535-6BE7-4EB1-A557-E655637435D8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1/18/2022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02149E1-0866-4192-A3D4-89D595A582EA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1/18/2022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99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F025D55-0403-4648-9F93-B0DEC8E7D85A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1/18/2022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2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r2gdPY-88w" TargetMode="External"/><Relationship Id="rId2" Type="http://schemas.openxmlformats.org/officeDocument/2006/relationships/hyperlink" Target="https://www.youtube.com/watch?v=E5V38eAwuX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098" y="958693"/>
            <a:ext cx="8488232" cy="1993168"/>
          </a:xfrm>
        </p:spPr>
        <p:txBody>
          <a:bodyPr>
            <a:noAutofit/>
          </a:bodyPr>
          <a:lstStyle/>
          <a:p>
            <a:pPr algn="ctr"/>
            <a:r>
              <a:rPr lang="en-US" sz="5400" cap="small" dirty="0"/>
              <a:t>Client Contact</a:t>
            </a:r>
            <a:br>
              <a:rPr lang="en-US" sz="5400" cap="small" dirty="0"/>
            </a:br>
            <a:br>
              <a:rPr lang="en-US" sz="5400" cap="small" dirty="0"/>
            </a:br>
            <a:r>
              <a:rPr lang="en-US" sz="5400" cap="small" dirty="0"/>
              <a:t>Introduction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4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7.  Fear of Painful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81" y="3006169"/>
            <a:ext cx="5454676" cy="29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1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71" y="789011"/>
            <a:ext cx="8488232" cy="1993168"/>
          </a:xfrm>
        </p:spPr>
        <p:txBody>
          <a:bodyPr>
            <a:noAutofit/>
          </a:bodyPr>
          <a:lstStyle/>
          <a:p>
            <a:pPr algn="ctr"/>
            <a:r>
              <a:rPr lang="en-US" sz="4800" cap="small" dirty="0"/>
              <a:t>Securing 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678" y="2106107"/>
            <a:ext cx="3363708" cy="23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Every competent adult in the state in which you are licensed.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16694-7240-4FBC-9D1E-98ADD3ED6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45" y="3096413"/>
            <a:ext cx="4810909" cy="32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12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761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b="1" dirty="0"/>
              <a:t>Solo in general or specialized practice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b="1" dirty="0"/>
              <a:t>Associate or partner in general practice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b="1" dirty="0"/>
              <a:t>Associate or partner in boutique firm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b="1" dirty="0"/>
              <a:t>Associate or partner in related fields, e.g., elder law, transfer tax, financial planning, estate litigation, etc.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b="1" dirty="0"/>
              <a:t>Legal clinics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b="1" dirty="0"/>
              <a:t>Court – clerk or judge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b="1" dirty="0"/>
              <a:t>Professional fiduciary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b="1" dirty="0"/>
              <a:t>IRS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b="1" dirty="0"/>
              <a:t>Planning giving office at a school or charity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b="1" dirty="0"/>
              <a:t>JAG Corps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1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71" y="789011"/>
            <a:ext cx="8488232" cy="1993168"/>
          </a:xfrm>
        </p:spPr>
        <p:txBody>
          <a:bodyPr>
            <a:noAutofit/>
          </a:bodyPr>
          <a:lstStyle/>
          <a:p>
            <a:pPr algn="ctr"/>
            <a:r>
              <a:rPr lang="en-US" sz="4800" cap="small" dirty="0"/>
              <a:t>Obtaining Clients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187" y="2214021"/>
            <a:ext cx="3672133" cy="210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48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Existing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All clients need estate planning regardless of why they originally came to your office.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5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Referrals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1414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Sources: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Family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Friends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Happy Clients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Colleagues</a:t>
            </a:r>
          </a:p>
          <a:p>
            <a:pPr lvl="1"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/>
              <a:t>Warnings: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Loyalty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Conflicts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Original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to Cultivate:</a:t>
            </a:r>
          </a:p>
          <a:p>
            <a:pPr lvl="1"/>
            <a:r>
              <a:rPr lang="en-US" b="1" dirty="0"/>
              <a:t>Advertise</a:t>
            </a:r>
          </a:p>
          <a:p>
            <a:pPr lvl="2"/>
            <a:r>
              <a:rPr lang="en-US" b="1" dirty="0">
                <a:hlinkClick r:id="rId2"/>
              </a:rPr>
              <a:t>https://www.youtube.com/watch?v=E5V38eAwuXo</a:t>
            </a:r>
            <a:r>
              <a:rPr lang="en-US" b="1" dirty="0"/>
              <a:t> </a:t>
            </a:r>
          </a:p>
          <a:p>
            <a:pPr lvl="2"/>
            <a:r>
              <a:rPr lang="en-US" b="1" dirty="0">
                <a:hlinkClick r:id="rId3"/>
              </a:rPr>
              <a:t>https://www.youtube.com/watch?v=jr2gdPY-88w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Speak to civic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15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71" y="986973"/>
            <a:ext cx="8488232" cy="1993168"/>
          </a:xfrm>
        </p:spPr>
        <p:txBody>
          <a:bodyPr>
            <a:noAutofit/>
          </a:bodyPr>
          <a:lstStyle/>
          <a:p>
            <a:pPr algn="ctr"/>
            <a:r>
              <a:rPr lang="en-US" sz="4800" cap="small" dirty="0"/>
              <a:t>Client Interview</a:t>
            </a:r>
            <a:br>
              <a:rPr lang="en-US" sz="4800" cap="small" dirty="0"/>
            </a:br>
            <a:r>
              <a:rPr lang="en-US" sz="4800" cap="small" dirty="0"/>
              <a:t>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099" y="279313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7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Appointment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Who?</a:t>
            </a:r>
          </a:p>
          <a:p>
            <a:pPr lvl="1"/>
            <a:r>
              <a:rPr lang="en-US" b="1" dirty="0"/>
              <a:t>You</a:t>
            </a:r>
          </a:p>
          <a:p>
            <a:pPr lvl="1"/>
            <a:r>
              <a:rPr lang="en-US" b="1" dirty="0"/>
              <a:t>Secretary</a:t>
            </a:r>
          </a:p>
          <a:p>
            <a:pPr lvl="1"/>
            <a:r>
              <a:rPr lang="en-US" b="1" dirty="0"/>
              <a:t>Internet site</a:t>
            </a:r>
          </a:p>
          <a:p>
            <a:pPr lvl="1"/>
            <a:endParaRPr lang="en-US" b="1" dirty="0"/>
          </a:p>
          <a:p>
            <a:r>
              <a:rPr lang="en-US" b="1" dirty="0"/>
              <a:t>Length of initial appointment?</a:t>
            </a:r>
          </a:p>
          <a:p>
            <a:pPr lvl="1"/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4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you cannot interact well with clients, you will not be able to prepare a good estate plan, even if you are able to get clients.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74" y="3824581"/>
            <a:ext cx="3685438" cy="23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95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Pre-Interview Questionnaire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89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Pros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Attorney can “prep” for interview.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Saves time at interview.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Client can complete without pressure and has time to look up the requested information.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Include educational materials.</a:t>
            </a:r>
          </a:p>
          <a:p>
            <a:pPr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Cons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Client may not like doing it – refuse or procrastinate.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Client may not understand what is being asked.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Client may be embarrassed or afraid to reveal certain information in writing.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37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87" y="2380219"/>
            <a:ext cx="6889226" cy="287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Options</a:t>
            </a:r>
          </a:p>
          <a:p>
            <a:pPr lvl="1"/>
            <a:r>
              <a:rPr lang="en-US" b="1" dirty="0"/>
              <a:t>Your office</a:t>
            </a:r>
          </a:p>
          <a:p>
            <a:pPr lvl="1"/>
            <a:r>
              <a:rPr lang="en-US" b="1" dirty="0"/>
              <a:t>Client’s home</a:t>
            </a:r>
          </a:p>
          <a:p>
            <a:pPr lvl="1"/>
            <a:r>
              <a:rPr lang="en-US" b="1" dirty="0"/>
              <a:t>Hospital or other medical facility</a:t>
            </a:r>
          </a:p>
          <a:p>
            <a:pPr lvl="1"/>
            <a:endParaRPr lang="en-US" b="1" dirty="0"/>
          </a:p>
          <a:p>
            <a:r>
              <a:rPr lang="en-US" b="1" dirty="0"/>
              <a:t>Exclude “guests”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04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Reception Area Considerations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Comfortable</a:t>
            </a:r>
          </a:p>
          <a:p>
            <a:r>
              <a:rPr lang="en-US" b="1" dirty="0"/>
              <a:t>Dignified</a:t>
            </a:r>
          </a:p>
          <a:p>
            <a:r>
              <a:rPr lang="en-US" b="1" dirty="0"/>
              <a:t>ADA compliant</a:t>
            </a:r>
          </a:p>
          <a:p>
            <a:r>
              <a:rPr lang="en-US" b="1" dirty="0"/>
              <a:t>No smoking</a:t>
            </a:r>
          </a:p>
          <a:p>
            <a:r>
              <a:rPr lang="en-US" b="1" dirty="0"/>
              <a:t>Reading material</a:t>
            </a:r>
          </a:p>
          <a:p>
            <a:pPr lvl="1"/>
            <a:r>
              <a:rPr lang="en-US" b="1" dirty="0"/>
              <a:t>Current</a:t>
            </a:r>
          </a:p>
          <a:p>
            <a:pPr lvl="1"/>
            <a:r>
              <a:rPr lang="en-US" b="1" dirty="0"/>
              <a:t>Relevant to EP</a:t>
            </a:r>
          </a:p>
          <a:p>
            <a:pPr lvl="1"/>
            <a:r>
              <a:rPr lang="en-US" b="1" dirty="0"/>
              <a:t>Attorney/Firm info</a:t>
            </a:r>
          </a:p>
          <a:p>
            <a:r>
              <a:rPr lang="en-US" b="1" dirty="0"/>
              <a:t>Attentive receptionist</a:t>
            </a:r>
          </a:p>
          <a:p>
            <a:r>
              <a:rPr lang="en-US" b="1" dirty="0"/>
              <a:t>Keep confidentiality</a:t>
            </a:r>
          </a:p>
          <a:p>
            <a:r>
              <a:rPr lang="en-US" b="1" dirty="0"/>
              <a:t>Directions to restrooms</a:t>
            </a:r>
          </a:p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1773936"/>
            <a:ext cx="4290061" cy="4623816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Music?</a:t>
            </a:r>
          </a:p>
          <a:p>
            <a:r>
              <a:rPr lang="en-US" b="1" dirty="0"/>
              <a:t>TV?</a:t>
            </a:r>
          </a:p>
          <a:p>
            <a:r>
              <a:rPr lang="en-US" b="1" dirty="0"/>
              <a:t>Children’s materials?</a:t>
            </a:r>
          </a:p>
          <a:p>
            <a:r>
              <a:rPr lang="en-US" b="1" dirty="0"/>
              <a:t>Wi-Fi?</a:t>
            </a:r>
          </a:p>
          <a:p>
            <a:r>
              <a:rPr lang="en-US" b="1" dirty="0"/>
              <a:t>Water, coffee, snacks</a:t>
            </a:r>
          </a:p>
          <a:p>
            <a:r>
              <a:rPr lang="en-US" b="1" dirty="0"/>
              <a:t>Postings required by state law</a:t>
            </a:r>
          </a:p>
          <a:p>
            <a:r>
              <a:rPr lang="en-US" b="1" dirty="0"/>
              <a:t>I’m confident you can think of many other factors!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20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does attorney and client meet?</a:t>
            </a:r>
          </a:p>
          <a:p>
            <a:pPr lvl="1"/>
            <a:r>
              <a:rPr lang="en-US" b="1" dirty="0"/>
              <a:t>Attorney gets client from reception area, or</a:t>
            </a:r>
          </a:p>
          <a:p>
            <a:pPr lvl="1"/>
            <a:r>
              <a:rPr lang="en-US" b="1" dirty="0"/>
              <a:t>Secretary brings client to attorney’s office</a:t>
            </a:r>
          </a:p>
          <a:p>
            <a:r>
              <a:rPr lang="en-US" b="1" dirty="0"/>
              <a:t>Ascertain how client would like to be addressed.</a:t>
            </a:r>
          </a:p>
          <a:p>
            <a:r>
              <a:rPr lang="en-US" b="1" dirty="0"/>
              <a:t>Small talk to “break ice” and establish rapport.</a:t>
            </a:r>
          </a:p>
          <a:p>
            <a:r>
              <a:rPr lang="en-US" b="1" dirty="0"/>
              <a:t>Ascertain if client has previously been to a lawyer.</a:t>
            </a:r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58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 Discussion for Initial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Review fee for this consultation.</a:t>
            </a:r>
          </a:p>
          <a:p>
            <a:endParaRPr lang="en-US" b="1" dirty="0"/>
          </a:p>
          <a:p>
            <a:r>
              <a:rPr lang="en-US" b="1" dirty="0"/>
              <a:t>Customary for the initial interview to be gratis.</a:t>
            </a:r>
          </a:p>
          <a:p>
            <a:endParaRPr lang="en-US" b="1" dirty="0"/>
          </a:p>
          <a:p>
            <a:r>
              <a:rPr lang="en-US" b="1" dirty="0"/>
              <a:t>Warning:  Avoid discussing fees for preparing the estate plan until you learn what your client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71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 Attorney-Client Privilege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523"/>
            <a:ext cx="8229600" cy="48315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Important for client to understand that client can safely reveal: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Marital problems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Feelings about children and other relatives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Children born of wedlock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Medical conditions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Nature, source, and value of assets</a:t>
            </a:r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Without honest and complete information, you cannot prepare an effective estate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82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 client to explain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51" y="1775191"/>
            <a:ext cx="8422849" cy="47764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Let client explain reason for client’s visit.</a:t>
            </a:r>
          </a:p>
          <a:p>
            <a:pPr lvl="1"/>
            <a:r>
              <a:rPr lang="en-US" b="1" dirty="0"/>
              <a:t>“How can I help you?”</a:t>
            </a:r>
          </a:p>
          <a:p>
            <a:pPr lvl="1"/>
            <a:r>
              <a:rPr lang="en-US" b="1" dirty="0"/>
              <a:t>“What brought you in to my office today?”</a:t>
            </a:r>
          </a:p>
          <a:p>
            <a:pPr lvl="1">
              <a:spcAft>
                <a:spcPts val="1200"/>
              </a:spcAft>
            </a:pPr>
            <a:r>
              <a:rPr lang="en-US" b="1" strike="sngStrike" dirty="0"/>
              <a:t>“What’s your problem?”</a:t>
            </a:r>
          </a:p>
          <a:p>
            <a:pPr>
              <a:spcAft>
                <a:spcPts val="1200"/>
              </a:spcAft>
            </a:pPr>
            <a:r>
              <a:rPr lang="en-US" b="1" dirty="0"/>
              <a:t>You need to determine what aspect of estate planning the client is most concerned.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Client has “rehearsed” story; let client tell it.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Avoid cross-examination type questions.  Client is not a “hostile witness.”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12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Repeat essential facts to confirm your understanding.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Probe for additional information with guided questions.</a:t>
            </a:r>
          </a:p>
          <a:p>
            <a:r>
              <a:rPr lang="en-US" b="1" dirty="0"/>
              <a:t>Consider use of checklists to assist.</a:t>
            </a:r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6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Ascertain Client’s Desires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lvl="0" indent="-514350">
              <a:buClr>
                <a:srgbClr val="F0AD00"/>
              </a:buClr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Recipients of property – identity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Recipients of property – timing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Use of property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Persons to manage property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Tax concerns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Disability planning</a:t>
            </a:r>
          </a:p>
          <a:p>
            <a:pPr marL="925830" lvl="1" indent="-514350">
              <a:buClr>
                <a:srgbClr val="60B5CC"/>
              </a:buClr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Property</a:t>
            </a:r>
          </a:p>
          <a:p>
            <a:pPr marL="925830" lvl="1" indent="-514350">
              <a:buClr>
                <a:srgbClr val="60B5CC"/>
              </a:buClr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Health Care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Death planning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6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what are your estate planning clients thinking?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54" y="2416322"/>
            <a:ext cx="3007543" cy="3789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61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Explain how you will charge if client hires you to prepare estate plan.</a:t>
            </a:r>
          </a:p>
          <a:p>
            <a:pPr lvl="1"/>
            <a:r>
              <a:rPr lang="en-US" b="1" dirty="0"/>
              <a:t>We will discuss how to set fees during our next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91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Ascertained if hired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 not assume you are hired.</a:t>
            </a:r>
          </a:p>
          <a:p>
            <a:endParaRPr lang="en-US" b="1" dirty="0"/>
          </a:p>
          <a:p>
            <a:r>
              <a:rPr lang="en-US" b="1" dirty="0"/>
              <a:t>Do not pressure client to make a decision on the spot.</a:t>
            </a:r>
          </a:p>
          <a:p>
            <a:endParaRPr lang="en-US" b="1" dirty="0"/>
          </a:p>
          <a:p>
            <a:r>
              <a:rPr lang="en-US" b="1" dirty="0"/>
              <a:t>If hired, obtain a written employment contract and fee agreement.</a:t>
            </a:r>
          </a:p>
          <a:p>
            <a:pPr lvl="1"/>
            <a:r>
              <a:rPr lang="en-US" b="1" dirty="0"/>
              <a:t>You will be preparing one for </a:t>
            </a:r>
            <a:r>
              <a:rPr lang="en-US" b="1"/>
              <a:t>our client as </a:t>
            </a:r>
            <a:r>
              <a:rPr lang="en-US" b="1" dirty="0"/>
              <a:t>Assignment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of Interview (if hired)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Review plan of action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Be sure both attorney and client know what is to happen next – who does what by when.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Promise to keep client well-informed.</a:t>
            </a:r>
          </a:p>
          <a:p>
            <a:pPr>
              <a:spcAft>
                <a:spcPts val="1200"/>
              </a:spcAft>
            </a:pPr>
            <a:r>
              <a:rPr lang="en-US" b="1" dirty="0"/>
              <a:t>Give client a file in which to keep information.</a:t>
            </a:r>
          </a:p>
          <a:p>
            <a:r>
              <a:rPr lang="en-US" b="1" dirty="0"/>
              <a:t>Schedule next appointment.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80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Post-Interview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408"/>
            <a:ext cx="8229600" cy="51715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Letter to Client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Confirm plan of action.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Provide additional reading material on estate planning.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If client did </a:t>
            </a:r>
            <a:r>
              <a:rPr lang="en-US" b="1" i="1" dirty="0"/>
              <a:t>not</a:t>
            </a:r>
            <a:r>
              <a:rPr lang="en-US" b="1" dirty="0"/>
              <a:t> hire you, send declination letter to prevent later claims that you were hired.</a:t>
            </a:r>
          </a:p>
          <a:p>
            <a:pPr>
              <a:lnSpc>
                <a:spcPct val="120000"/>
              </a:lnSpc>
            </a:pPr>
            <a:r>
              <a:rPr lang="en-US" b="1" dirty="0"/>
              <a:t>Prepare memo to your file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Material needed for estate plan.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Information about client to help you remember him/her.</a:t>
            </a:r>
          </a:p>
          <a:p>
            <a:pPr>
              <a:lnSpc>
                <a:spcPct val="120000"/>
              </a:lnSpc>
            </a:pPr>
            <a:r>
              <a:rPr lang="en-US" b="1" dirty="0"/>
              <a:t>Notation on calendar to follow-up with client.</a:t>
            </a:r>
          </a:p>
          <a:p>
            <a:pPr lvl="2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93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71" y="647608"/>
            <a:ext cx="8488232" cy="1993168"/>
          </a:xfrm>
        </p:spPr>
        <p:txBody>
          <a:bodyPr>
            <a:noAutofit/>
          </a:bodyPr>
          <a:lstStyle/>
          <a:p>
            <a:pPr algn="ctr"/>
            <a:r>
              <a:rPr lang="en-US" sz="4800" cap="small" dirty="0"/>
              <a:t>Information and</a:t>
            </a:r>
            <a:br>
              <a:rPr lang="en-US" sz="4800" cap="small" dirty="0"/>
            </a:br>
            <a:r>
              <a:rPr lang="en-US" sz="4800" cap="small" dirty="0"/>
              <a:t>Document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34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33" y="2529967"/>
            <a:ext cx="3454117" cy="19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94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information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057"/>
            <a:ext cx="8229600" cy="1062277"/>
          </a:xfrm>
        </p:spPr>
        <p:txBody>
          <a:bodyPr/>
          <a:lstStyle/>
          <a:p>
            <a:pPr marL="118872" indent="0" algn="ctr">
              <a:buNone/>
            </a:pPr>
            <a:r>
              <a:rPr lang="en-US" sz="2400" b="1" dirty="0"/>
              <a:t>Warning:  Do not have client collect or supply information not needed to prepare the estate plan.</a:t>
            </a:r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63744" y="2918229"/>
          <a:ext cx="6096000" cy="3558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479">
                <a:tc>
                  <a:txBody>
                    <a:bodyPr/>
                    <a:lstStyle/>
                    <a:p>
                      <a:r>
                        <a:rPr lang="en-US" dirty="0"/>
                        <a:t>Prior estate planning documents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Birth certificates – client and children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22">
                <a:tc>
                  <a:txBody>
                    <a:bodyPr/>
                    <a:lstStyle/>
                    <a:p>
                      <a:r>
                        <a:rPr lang="en-US" dirty="0"/>
                        <a:t>Adoption records --  client and children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Marriage licenses</a:t>
                      </a:r>
                      <a:br>
                        <a:rPr lang="en-US" dirty="0"/>
                      </a:br>
                      <a:r>
                        <a:rPr lang="en-US" dirty="0"/>
                        <a:t>Divorce decrees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722">
                <a:tc>
                  <a:txBody>
                    <a:bodyPr/>
                    <a:lstStyle/>
                    <a:p>
                      <a:r>
                        <a:rPr lang="en-US" dirty="0"/>
                        <a:t>Military records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Deeds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722">
                <a:tc>
                  <a:txBody>
                    <a:bodyPr/>
                    <a:lstStyle/>
                    <a:p>
                      <a:r>
                        <a:rPr lang="en-US" dirty="0"/>
                        <a:t>Insurance policies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Retirement plans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22">
                <a:tc>
                  <a:txBody>
                    <a:bodyPr/>
                    <a:lstStyle/>
                    <a:p>
                      <a:r>
                        <a:rPr lang="en-US" dirty="0"/>
                        <a:t>Annuity contracts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Beneficiary designations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722">
                <a:tc>
                  <a:txBody>
                    <a:bodyPr/>
                    <a:lstStyle/>
                    <a:p>
                      <a:r>
                        <a:rPr lang="en-US" dirty="0"/>
                        <a:t>Business documents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Evidences of debt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722">
                <a:tc>
                  <a:txBody>
                    <a:bodyPr/>
                    <a:lstStyle/>
                    <a:p>
                      <a:r>
                        <a:rPr lang="en-US" dirty="0"/>
                        <a:t>Prior tax returns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Deeds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264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gathers?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b="1" dirty="0"/>
              <a:t>Consider the pros and cons of each.</a:t>
            </a:r>
          </a:p>
          <a:p>
            <a:pPr marL="118872" indent="0" algn="ctr">
              <a:buNone/>
            </a:pPr>
            <a:endParaRPr lang="en-US" b="1" dirty="0"/>
          </a:p>
          <a:p>
            <a:pPr marL="633222" indent="-514350">
              <a:buFont typeface="+mj-lt"/>
              <a:buAutoNum type="alphaUcPeriod"/>
            </a:pPr>
            <a:r>
              <a:rPr lang="en-US" b="1" dirty="0"/>
              <a:t>Client</a:t>
            </a:r>
          </a:p>
          <a:p>
            <a:pPr marL="633222" indent="-514350">
              <a:buFont typeface="+mj-lt"/>
              <a:buAutoNum type="alphaUcPeriod"/>
            </a:pPr>
            <a:endParaRPr lang="en-US" b="1" dirty="0"/>
          </a:p>
          <a:p>
            <a:pPr marL="633222" indent="-514350">
              <a:buFont typeface="+mj-lt"/>
              <a:buAutoNum type="alphaUcPeriod"/>
            </a:pPr>
            <a:r>
              <a:rPr lang="en-US" b="1" dirty="0"/>
              <a:t>Attorney or staff</a:t>
            </a:r>
          </a:p>
          <a:p>
            <a:pPr marL="633222" indent="-514350">
              <a:buFont typeface="+mj-lt"/>
              <a:buAutoNum type="alphaUcPeriod"/>
            </a:pPr>
            <a:endParaRPr lang="en-US" b="1" dirty="0"/>
          </a:p>
          <a:p>
            <a:pPr marL="633222" indent="-514350">
              <a:buFont typeface="+mj-lt"/>
              <a:buAutoNum type="alphaUcPeriod"/>
            </a:pPr>
            <a:r>
              <a:rPr lang="en-US" b="1" dirty="0"/>
              <a:t>Third party</a:t>
            </a:r>
          </a:p>
          <a:p>
            <a:pPr marL="633222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42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44" y="1001353"/>
            <a:ext cx="7057685" cy="46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3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Covered 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245"/>
            <a:ext cx="8229600" cy="4625609"/>
          </a:xfrm>
        </p:spPr>
        <p:txBody>
          <a:bodyPr/>
          <a:lstStyle/>
          <a:p>
            <a:r>
              <a:rPr lang="en-US" b="1" dirty="0"/>
              <a:t>Pre-interview questionnaire</a:t>
            </a:r>
          </a:p>
          <a:p>
            <a:r>
              <a:rPr lang="en-US" b="1" dirty="0"/>
              <a:t>Conflicts check</a:t>
            </a:r>
          </a:p>
          <a:p>
            <a:r>
              <a:rPr lang="en-US" b="1" dirty="0"/>
              <a:t>Location of interview</a:t>
            </a:r>
          </a:p>
          <a:p>
            <a:r>
              <a:rPr lang="en-US" b="1" dirty="0"/>
              <a:t>Reception area considerations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C8C47-3F5F-4CD2-97E1-248F3BAA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78" y="4143154"/>
            <a:ext cx="5273016" cy="21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9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Cessation of Experiences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927" y="3035432"/>
            <a:ext cx="2980506" cy="300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Fear of Afterlife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46" y="3047950"/>
            <a:ext cx="4517561" cy="28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3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Fear of What Happens to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140" y="2860914"/>
            <a:ext cx="2475075" cy="2825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6639"/>
            <a:ext cx="5310215" cy="35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5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Inability to Care of Dependents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72" y="3112171"/>
            <a:ext cx="4455736" cy="29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8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 Death will Cause Grief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92" y="2953388"/>
            <a:ext cx="4571402" cy="30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  End of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43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3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P02_Types_of_Negotiable_Instrument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3415</TotalTime>
  <Words>1184</Words>
  <Application>Microsoft Office PowerPoint</Application>
  <PresentationFormat>On-screen Show (4:3)</PresentationFormat>
  <Paragraphs>275</Paragraphs>
  <Slides>38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Corbel</vt:lpstr>
      <vt:lpstr>Wingdings</vt:lpstr>
      <vt:lpstr>Wingdings 2</vt:lpstr>
      <vt:lpstr>Wingdings 3</vt:lpstr>
      <vt:lpstr>1_CP02_Types_of_Negotiable_Instruments</vt:lpstr>
      <vt:lpstr>Client Contact  Introduction</vt:lpstr>
      <vt:lpstr>Importance</vt:lpstr>
      <vt:lpstr>About what are your estate planning clients thinking?</vt:lpstr>
      <vt:lpstr>Consequences of Death</vt:lpstr>
      <vt:lpstr>Consequences of Death</vt:lpstr>
      <vt:lpstr>Consequences of Death</vt:lpstr>
      <vt:lpstr>Consequences of Death</vt:lpstr>
      <vt:lpstr>Consequences of Death</vt:lpstr>
      <vt:lpstr>Consequences of Death</vt:lpstr>
      <vt:lpstr>Consequences of Death</vt:lpstr>
      <vt:lpstr>Securing Employment</vt:lpstr>
      <vt:lpstr>Potential Clients</vt:lpstr>
      <vt:lpstr>Possible Positions</vt:lpstr>
      <vt:lpstr>Obtaining Clients</vt:lpstr>
      <vt:lpstr>1.  Existing Clients</vt:lpstr>
      <vt:lpstr>2.  Referrals</vt:lpstr>
      <vt:lpstr>3.  Original Clients</vt:lpstr>
      <vt:lpstr>Client Interview Part 1</vt:lpstr>
      <vt:lpstr>Schedule Appointment</vt:lpstr>
      <vt:lpstr>Pre-Interview Questionnaire</vt:lpstr>
      <vt:lpstr>Check for Conflicts</vt:lpstr>
      <vt:lpstr>Location of Interview</vt:lpstr>
      <vt:lpstr>Reception Area Considerations</vt:lpstr>
      <vt:lpstr>Initial Interaction</vt:lpstr>
      <vt:lpstr>Fee Discussion for Initial Interview</vt:lpstr>
      <vt:lpstr>Explain Attorney-Client Privilege</vt:lpstr>
      <vt:lpstr>Allow client to explain situation</vt:lpstr>
      <vt:lpstr>Explore facts</vt:lpstr>
      <vt:lpstr>Ascertain Client’s Desires</vt:lpstr>
      <vt:lpstr>Explain Fees</vt:lpstr>
      <vt:lpstr>Ascertained if hired</vt:lpstr>
      <vt:lpstr>Conclusion of Interview (if hired)</vt:lpstr>
      <vt:lpstr>Post-Interview Matters</vt:lpstr>
      <vt:lpstr>Information and Document Collection</vt:lpstr>
      <vt:lpstr>Examples of information needed</vt:lpstr>
      <vt:lpstr>Who gathers?</vt:lpstr>
      <vt:lpstr>PowerPoint Presentation</vt:lpstr>
      <vt:lpstr>Steps Covered Last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Wills and Trusts</dc:title>
  <dc:creator>Gerry W. Beyer</dc:creator>
  <cp:lastModifiedBy>Gerry Beyer</cp:lastModifiedBy>
  <cp:revision>61</cp:revision>
  <cp:lastPrinted>2022-01-18T18:22:18Z</cp:lastPrinted>
  <dcterms:created xsi:type="dcterms:W3CDTF">2010-08-22T16:14:53Z</dcterms:created>
  <dcterms:modified xsi:type="dcterms:W3CDTF">2022-01-18T18:26:44Z</dcterms:modified>
</cp:coreProperties>
</file>