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7" r:id="rId3"/>
    <p:sldId id="289" r:id="rId4"/>
    <p:sldId id="336" r:id="rId5"/>
    <p:sldId id="291" r:id="rId6"/>
    <p:sldId id="320" r:id="rId7"/>
    <p:sldId id="301" r:id="rId8"/>
    <p:sldId id="322" r:id="rId9"/>
    <p:sldId id="294" r:id="rId10"/>
    <p:sldId id="292" r:id="rId11"/>
    <p:sldId id="293" r:id="rId12"/>
    <p:sldId id="295" r:id="rId13"/>
    <p:sldId id="297" r:id="rId14"/>
    <p:sldId id="298" r:id="rId15"/>
    <p:sldId id="328" r:id="rId16"/>
    <p:sldId id="257" r:id="rId17"/>
    <p:sldId id="337" r:id="rId18"/>
    <p:sldId id="338" r:id="rId19"/>
    <p:sldId id="296" r:id="rId20"/>
    <p:sldId id="339" r:id="rId21"/>
    <p:sldId id="341" r:id="rId22"/>
    <p:sldId id="342" r:id="rId23"/>
    <p:sldId id="343" r:id="rId24"/>
    <p:sldId id="344" r:id="rId25"/>
    <p:sldId id="345" r:id="rId26"/>
    <p:sldId id="346" r:id="rId27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41" autoAdjust="0"/>
  </p:normalViewPr>
  <p:slideViewPr>
    <p:cSldViewPr snapToGrid="0">
      <p:cViewPr varScale="1">
        <p:scale>
          <a:sx n="52" d="100"/>
          <a:sy n="52" d="100"/>
        </p:scale>
        <p:origin x="16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0860" cy="470257"/>
          </a:xfrm>
          <a:prstGeom prst="rect">
            <a:avLst/>
          </a:prstGeom>
        </p:spPr>
        <p:txBody>
          <a:bodyPr vert="horz" lIns="93924" tIns="46963" rIns="93924" bIns="46963" rtlCol="0"/>
          <a:lstStyle>
            <a:lvl1pPr algn="l">
              <a:defRPr sz="1200"/>
            </a:lvl1pPr>
          </a:lstStyle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2" y="1"/>
            <a:ext cx="3070860" cy="470257"/>
          </a:xfrm>
          <a:prstGeom prst="rect">
            <a:avLst/>
          </a:prstGeom>
        </p:spPr>
        <p:txBody>
          <a:bodyPr vert="horz" lIns="93924" tIns="46963" rIns="93924" bIns="46963" rtlCol="0"/>
          <a:lstStyle>
            <a:lvl1pPr algn="r">
              <a:defRPr sz="1200"/>
            </a:lvl1pPr>
          </a:lstStyle>
          <a:p>
            <a:fld id="{9104BFA1-FD4D-44C3-9557-304D72D12173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345"/>
            <a:ext cx="3070860" cy="470256"/>
          </a:xfrm>
          <a:prstGeom prst="rect">
            <a:avLst/>
          </a:prstGeom>
        </p:spPr>
        <p:txBody>
          <a:bodyPr vert="horz" lIns="93924" tIns="46963" rIns="93924" bIns="469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2" y="8902345"/>
            <a:ext cx="3070860" cy="470256"/>
          </a:xfrm>
          <a:prstGeom prst="rect">
            <a:avLst/>
          </a:prstGeom>
        </p:spPr>
        <p:txBody>
          <a:bodyPr vert="horz" lIns="93924" tIns="46963" rIns="93924" bIns="46963" rtlCol="0" anchor="b"/>
          <a:lstStyle>
            <a:lvl1pPr algn="r">
              <a:defRPr sz="1200"/>
            </a:lvl1pPr>
          </a:lstStyle>
          <a:p>
            <a:fld id="{FA2E124A-7E5C-4318-9F58-7FAF835C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268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0860" cy="470257"/>
          </a:xfrm>
          <a:prstGeom prst="rect">
            <a:avLst/>
          </a:prstGeom>
        </p:spPr>
        <p:txBody>
          <a:bodyPr vert="horz" lIns="93924" tIns="46963" rIns="93924" bIns="46963" rtlCol="0"/>
          <a:lstStyle>
            <a:lvl1pPr algn="l">
              <a:defRPr sz="1200"/>
            </a:lvl1pPr>
          </a:lstStyle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2" y="1"/>
            <a:ext cx="3070860" cy="470257"/>
          </a:xfrm>
          <a:prstGeom prst="rect">
            <a:avLst/>
          </a:prstGeom>
        </p:spPr>
        <p:txBody>
          <a:bodyPr vert="horz" lIns="93924" tIns="46963" rIns="93924" bIns="46963" rtlCol="0"/>
          <a:lstStyle>
            <a:lvl1pPr algn="r">
              <a:defRPr sz="1200"/>
            </a:lvl1pPr>
          </a:lstStyle>
          <a:p>
            <a:fld id="{29D46A08-0F55-4ABB-92FD-F7938158D3B8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6038" y="908050"/>
            <a:ext cx="4214812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4" tIns="46963" rIns="93924" bIns="469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3972" y="4396574"/>
            <a:ext cx="5688433" cy="4254086"/>
          </a:xfrm>
          <a:prstGeom prst="rect">
            <a:avLst/>
          </a:prstGeom>
        </p:spPr>
        <p:txBody>
          <a:bodyPr vert="horz" lIns="93924" tIns="46963" rIns="93924" bIns="4696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5"/>
            <a:ext cx="3070860" cy="470256"/>
          </a:xfrm>
          <a:prstGeom prst="rect">
            <a:avLst/>
          </a:prstGeom>
        </p:spPr>
        <p:txBody>
          <a:bodyPr vert="horz" lIns="93924" tIns="46963" rIns="93924" bIns="469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2" y="8902345"/>
            <a:ext cx="3070860" cy="470256"/>
          </a:xfrm>
          <a:prstGeom prst="rect">
            <a:avLst/>
          </a:prstGeom>
        </p:spPr>
        <p:txBody>
          <a:bodyPr vert="horz" lIns="93924" tIns="46963" rIns="93924" bIns="46963" rtlCol="0" anchor="b"/>
          <a:lstStyle>
            <a:lvl1pPr algn="r">
              <a:defRPr sz="1200"/>
            </a:lvl1pPr>
          </a:lstStyle>
          <a:p>
            <a:fld id="{59D3692C-F912-434B-B303-FB10C22B2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981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5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9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2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2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8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647700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A999-0D1F-480A-82A3-AEF1541E3BF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21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</p:spTree>
    <p:extLst>
      <p:ext uri="{BB962C8B-B14F-4D97-AF65-F5344CB8AC3E}">
        <p14:creationId xmlns:p14="http://schemas.microsoft.com/office/powerpoint/2010/main" val="290702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</p:spTree>
    <p:extLst>
      <p:ext uri="{BB962C8B-B14F-4D97-AF65-F5344CB8AC3E}">
        <p14:creationId xmlns:p14="http://schemas.microsoft.com/office/powerpoint/2010/main" val="211472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</p:spTree>
    <p:extLst>
      <p:ext uri="{BB962C8B-B14F-4D97-AF65-F5344CB8AC3E}">
        <p14:creationId xmlns:p14="http://schemas.microsoft.com/office/powerpoint/2010/main" val="8028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</p:spTree>
    <p:extLst>
      <p:ext uri="{BB962C8B-B14F-4D97-AF65-F5344CB8AC3E}">
        <p14:creationId xmlns:p14="http://schemas.microsoft.com/office/powerpoint/2010/main" val="2575223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627063"/>
            <a:ext cx="4084638" cy="3065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627063"/>
            <a:ext cx="4084638" cy="3065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9B61A-E277-49B8-9370-9EFB0204781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55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A999-0D1F-480A-82A3-AEF1541E3BF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4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2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6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7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Estate Planning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2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84B-3677-47E5-97F7-36E4DCCE9FF7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9340-C051-468E-A18E-0CB7BB3B6CB5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E0BA-C2BD-4A3D-881B-6F857EF13381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03C2-3B0A-486E-92CB-80B23FD1F9D7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1C2E-10C0-4941-8CB9-C0F7EF05C360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E05E-4BFC-4E5D-8953-91A81EE0B4E6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4EE9-D8D1-4B59-92BD-D473FFBFC0C6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3DDA-3167-4E02-AC20-493218C9F2D2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7EB0-90DB-48A9-9775-6646D6D1CF0A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7389-A47D-4231-8310-9021B1A6BAEB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5B1597E-CACA-411B-BB97-B1AE3642D9F2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B43F85B-F6C6-46C8-9B9F-44898F402396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tophat.com/regis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he%20Will%20Song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51" y="753858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Estate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28" y="2079099"/>
            <a:ext cx="8077200" cy="260096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Prof. Gerry W. Beyer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Fall 2024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https://app.tophat.com/register/</a:t>
            </a:r>
            <a:endParaRPr lang="fr-FR" sz="2800" b="1" dirty="0">
              <a:solidFill>
                <a:srgbClr val="FFFF00"/>
              </a:solidFill>
            </a:endParaRPr>
          </a:p>
          <a:p>
            <a:pPr algn="ctr"/>
            <a:r>
              <a:rPr lang="fr-FR" sz="2800" b="1" dirty="0">
                <a:solidFill>
                  <a:srgbClr val="FFFF00"/>
                </a:solidFill>
              </a:rPr>
              <a:t> 6-digit </a:t>
            </a:r>
            <a:r>
              <a:rPr lang="fr-FR" sz="2800" b="1" dirty="0" err="1">
                <a:solidFill>
                  <a:srgbClr val="FFFF00"/>
                </a:solidFill>
              </a:rPr>
              <a:t>join</a:t>
            </a:r>
            <a:r>
              <a:rPr lang="fr-FR" sz="2800" b="1" dirty="0">
                <a:solidFill>
                  <a:srgbClr val="FFFF00"/>
                </a:solidFill>
              </a:rPr>
              <a:t> code: 597543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8780" y="5418160"/>
            <a:ext cx="6571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Gerry  W. Beyer</a:t>
            </a:r>
          </a:p>
          <a:p>
            <a:pPr algn="r"/>
            <a:r>
              <a:rPr lang="en-US" sz="2200" b="1" dirty="0"/>
              <a:t>Governor Preston E. Smith Regents Professor of Law</a:t>
            </a:r>
          </a:p>
          <a:p>
            <a:pPr algn="ctr"/>
            <a:r>
              <a:rPr lang="en-US" sz="2200" b="1" dirty="0"/>
              <a:t>Texas Tech University School of Law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1714" y="1905257"/>
            <a:ext cx="3580572" cy="444412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9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Intestacy, Wills, and Trusts Problem Set</a:t>
            </a:r>
          </a:p>
          <a:p>
            <a:endParaRPr lang="en-US" b="1" dirty="0"/>
          </a:p>
          <a:p>
            <a:r>
              <a:rPr lang="en-US" b="1" dirty="0"/>
              <a:t>Six drafting assignments</a:t>
            </a:r>
          </a:p>
          <a:p>
            <a:endParaRPr lang="en-US" b="1" dirty="0"/>
          </a:p>
          <a:p>
            <a:r>
              <a:rPr lang="en-US" b="1" dirty="0"/>
              <a:t>Tax assignment</a:t>
            </a:r>
          </a:p>
          <a:p>
            <a:endParaRPr lang="en-US" b="1" dirty="0"/>
          </a:p>
          <a:p>
            <a:r>
              <a:rPr lang="en-US" b="1" dirty="0"/>
              <a:t>Class participation (Top Hat quizzes, client interviews, research, etc.)</a:t>
            </a:r>
          </a:p>
          <a:p>
            <a:endParaRPr lang="en-US" b="1" dirty="0"/>
          </a:p>
          <a:p>
            <a:r>
              <a:rPr lang="en-US" b="1" i="1" dirty="0"/>
              <a:t>No </a:t>
            </a:r>
            <a:r>
              <a:rPr lang="en-US" b="1" dirty="0"/>
              <a:t>examinations!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7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Wednesday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99" y="3025315"/>
            <a:ext cx="5175394" cy="25553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Purposes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56" y="2211780"/>
            <a:ext cx="4585737" cy="34348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9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7212" y="2437837"/>
            <a:ext cx="3607667" cy="34046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4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" y="1956132"/>
            <a:ext cx="6920528" cy="45919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6849"/>
            <a:ext cx="4466054" cy="449302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Life is 100% fatal.</a:t>
            </a:r>
          </a:p>
          <a:p>
            <a:endParaRPr lang="en-US" b="1" dirty="0"/>
          </a:p>
          <a:p>
            <a:pPr marL="118872" indent="0">
              <a:buNone/>
            </a:pPr>
            <a:r>
              <a:rPr lang="en-US" b="1" dirty="0"/>
              <a:t>“That game of life is hard to play. I'm gonna lose it anyway. The losing card I'll someday lay.”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>
                <a:hlinkClick r:id="rId3" action="ppaction://hlinkfile"/>
              </a:rPr>
              <a:t>The Will Song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http://www.bottomlineperformance.com/lolblog/wp-content/uploads/2009/02/de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1" y="1849753"/>
            <a:ext cx="3134804" cy="432979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No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/>
              <a:t>Chief Justice United States Supreme Court</a:t>
            </a:r>
            <a:br>
              <a:rPr lang="en-US" b="1" dirty="0"/>
            </a:br>
            <a:r>
              <a:rPr lang="en-US" b="1" dirty="0"/>
              <a:t>Warren Burger</a:t>
            </a:r>
          </a:p>
        </p:txBody>
      </p:sp>
      <p:pic>
        <p:nvPicPr>
          <p:cNvPr id="5122" name="Picture 2" descr="http://cambridgewealthmanagement.com/blogs/wp-content/uploads/2011/07/WarrenBu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84576"/>
            <a:ext cx="2552700" cy="33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8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No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/>
              <a:t>President of the United States</a:t>
            </a:r>
          </a:p>
          <a:p>
            <a:pPr marL="118872" indent="0" algn="ctr">
              <a:buNone/>
            </a:pPr>
            <a:r>
              <a:rPr lang="en-US" b="1" dirty="0"/>
              <a:t>Abraham Lincoln</a:t>
            </a:r>
          </a:p>
        </p:txBody>
      </p:sp>
      <p:pic>
        <p:nvPicPr>
          <p:cNvPr id="6146" name="Picture 2" descr="http://media.brainz.org/uploads/2010/12/061221225103_abraham_lincoln_l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9544"/>
            <a:ext cx="266581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9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No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/>
              <a:t>“The King”</a:t>
            </a:r>
          </a:p>
          <a:p>
            <a:pPr marL="118872" indent="0" algn="ctr">
              <a:buNone/>
            </a:pPr>
            <a:r>
              <a:rPr lang="en-US" b="1" dirty="0"/>
              <a:t>Elvis Presley</a:t>
            </a:r>
          </a:p>
        </p:txBody>
      </p:sp>
      <p:pic>
        <p:nvPicPr>
          <p:cNvPr id="7170" name="Picture 2" descr="http://www.8notes.com/images/artists/elvis-pres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D406-0B71-8521-0A6B-4E891888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Execution Ceremony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C9F1-D4BD-E0FE-8F84-D20A3FF6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r>
              <a:rPr lang="en-US" b="1" dirty="0"/>
              <a:t>Client = Helen Poston</a:t>
            </a:r>
          </a:p>
          <a:p>
            <a:endParaRPr lang="en-US" b="1" dirty="0"/>
          </a:p>
          <a:p>
            <a:r>
              <a:rPr lang="en-US" b="1" dirty="0"/>
              <a:t>Student Attorney – Gideon Meier</a:t>
            </a:r>
          </a:p>
          <a:p>
            <a:r>
              <a:rPr lang="en-US" b="1" dirty="0"/>
              <a:t>Notary = Audrey Helm</a:t>
            </a:r>
          </a:p>
          <a:p>
            <a:r>
              <a:rPr lang="en-US" b="1" dirty="0"/>
              <a:t>Office Manager = Breuklyn McDaniel Nivens</a:t>
            </a:r>
          </a:p>
          <a:p>
            <a:r>
              <a:rPr lang="en-US" b="1" dirty="0"/>
              <a:t>Witnesses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Sara </a:t>
            </a:r>
            <a:r>
              <a:rPr lang="en-US" b="1" dirty="0" err="1"/>
              <a:t>Farnsley</a:t>
            </a:r>
            <a:endParaRPr lang="en-US" b="1" dirty="0"/>
          </a:p>
          <a:p>
            <a:pPr lvl="1"/>
            <a:r>
              <a:rPr lang="en-US" b="1" dirty="0"/>
              <a:t>Cade Cross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283BF-654F-C608-74CC-CFC68EBF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4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No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/>
              <a:t>Beatles</a:t>
            </a:r>
          </a:p>
          <a:p>
            <a:pPr marL="118872" indent="0" algn="ctr">
              <a:buNone/>
            </a:pPr>
            <a:r>
              <a:rPr lang="en-US" b="1" dirty="0"/>
              <a:t>John Lennon</a:t>
            </a:r>
          </a:p>
        </p:txBody>
      </p:sp>
      <p:pic>
        <p:nvPicPr>
          <p:cNvPr id="9218" name="Picture 2" descr="http://ia.media-imdb.com/images/M/MV5BMTYwMDE4MzgzMF5BMl5BanBnXkFtZTYwMDQzMzU3._V1._SY314_CR47,0,214,31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799"/>
            <a:ext cx="2419350" cy="35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8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No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7" y="1629783"/>
            <a:ext cx="8229600" cy="4625609"/>
          </a:xfrm>
        </p:spPr>
        <p:txBody>
          <a:bodyPr/>
          <a:lstStyle/>
          <a:p>
            <a:pPr marL="118872" indent="0" algn="ctr">
              <a:buNone/>
            </a:pPr>
            <a:r>
              <a:rPr lang="en-US" b="1" dirty="0"/>
              <a:t>Michael Jackson</a:t>
            </a:r>
          </a:p>
          <a:p>
            <a:pPr marL="118872" indent="0" algn="ctr">
              <a:buNone/>
            </a:pPr>
            <a:r>
              <a:rPr lang="en-US" b="1" dirty="0"/>
              <a:t>“King of Pop”</a:t>
            </a:r>
          </a:p>
        </p:txBody>
      </p:sp>
      <p:pic>
        <p:nvPicPr>
          <p:cNvPr id="13314" name="Picture 2" descr="http://gth169.photobucket.com/groups/u209/LANO8SSL88/CopyofMichaelJackson1980s7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70279"/>
            <a:ext cx="2743200" cy="35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9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No Will?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8" y="3583890"/>
            <a:ext cx="5381625" cy="30302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165413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Prince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039" y="2209305"/>
            <a:ext cx="1347788" cy="1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9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3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“Bad” Reasons No Planning Done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73810-FFF5-4465-8754-202A8AE8A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2218" y="2114983"/>
            <a:ext cx="4119563" cy="4119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2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1039-4160-4F50-8D01-96DC6E44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3FBC-213C-490E-9583-8B03BC220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Ascertain Client’s Intent</a:t>
            </a:r>
          </a:p>
          <a:p>
            <a:pPr lvl="1"/>
            <a:r>
              <a:rPr lang="en-US" b="1" dirty="0"/>
              <a:t>Recipients of Property</a:t>
            </a:r>
          </a:p>
          <a:p>
            <a:pPr lvl="2"/>
            <a:r>
              <a:rPr lang="en-US" b="1" dirty="0"/>
              <a:t>Who?</a:t>
            </a:r>
          </a:p>
          <a:p>
            <a:pPr lvl="2"/>
            <a:r>
              <a:rPr lang="en-US" b="1" dirty="0"/>
              <a:t>When?</a:t>
            </a:r>
          </a:p>
          <a:p>
            <a:pPr lvl="2"/>
            <a:r>
              <a:rPr lang="en-US" b="1" dirty="0"/>
              <a:t>Use?</a:t>
            </a:r>
          </a:p>
          <a:p>
            <a:pPr lvl="1"/>
            <a:r>
              <a:rPr lang="en-US" b="1" dirty="0"/>
              <a:t>Person Managing Property</a:t>
            </a:r>
          </a:p>
          <a:p>
            <a:pPr lvl="1"/>
            <a:r>
              <a:rPr lang="en-US" b="1" dirty="0"/>
              <a:t>Tax Concerns</a:t>
            </a:r>
          </a:p>
          <a:p>
            <a:pPr lvl="1"/>
            <a:r>
              <a:rPr lang="en-US" b="1" dirty="0"/>
              <a:t>Disability Planning</a:t>
            </a:r>
          </a:p>
          <a:p>
            <a:pPr lvl="1"/>
            <a:r>
              <a:rPr lang="en-US" b="1" dirty="0"/>
              <a:t>Death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1DE71-A12E-4E77-9D9B-59DABD2D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64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1039-4160-4F50-8D01-96DC6E44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Planning Process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3FBC-213C-490E-9583-8B03BC220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  Effectuate Intent</a:t>
            </a:r>
          </a:p>
          <a:p>
            <a:pPr lvl="1"/>
            <a:r>
              <a:rPr lang="en-US" b="1" dirty="0"/>
              <a:t>Gather information</a:t>
            </a:r>
          </a:p>
          <a:p>
            <a:pPr lvl="1"/>
            <a:r>
              <a:rPr lang="en-US" b="1" dirty="0"/>
              <a:t>Conduct research</a:t>
            </a:r>
          </a:p>
          <a:p>
            <a:pPr lvl="1"/>
            <a:r>
              <a:rPr lang="en-US" b="1" dirty="0"/>
              <a:t>Select appropriate technique</a:t>
            </a:r>
          </a:p>
          <a:p>
            <a:pPr lvl="1"/>
            <a:r>
              <a:rPr lang="en-US" b="1" dirty="0"/>
              <a:t>Prepare, execute, and protect documents</a:t>
            </a:r>
          </a:p>
          <a:p>
            <a:pPr lvl="1"/>
            <a:r>
              <a:rPr lang="en-US" b="1" dirty="0"/>
              <a:t>Review and update estate plan on regular basis (e.g., yearly)</a:t>
            </a:r>
          </a:p>
          <a:p>
            <a:pPr lvl="1"/>
            <a:r>
              <a:rPr lang="en-US" b="1" dirty="0"/>
              <a:t>Carry out estate plan upon disability and death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1DE71-A12E-4E77-9D9B-59DABD2D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77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E8DE-10B7-4557-9A2F-ABE003B6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Planning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D7FECF-E65C-4308-B771-C4AF3CA97E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6211" y="2255249"/>
            <a:ext cx="3063240" cy="3063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E9AC-F1A5-C369-9975-4DE022756C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Attorneys</a:t>
            </a:r>
          </a:p>
          <a:p>
            <a:pPr>
              <a:spcAft>
                <a:spcPts val="600"/>
              </a:spcAft>
            </a:pPr>
            <a:r>
              <a:rPr lang="en-US" b="1" dirty="0"/>
              <a:t>Financial Planners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Life Insurance Underwriters</a:t>
            </a:r>
          </a:p>
          <a:p>
            <a:pPr>
              <a:spcAft>
                <a:spcPts val="600"/>
              </a:spcAft>
            </a:pPr>
            <a:r>
              <a:rPr lang="en-US" b="1" dirty="0"/>
              <a:t>Fiduciaries</a:t>
            </a:r>
          </a:p>
          <a:p>
            <a:pPr>
              <a:spcAft>
                <a:spcPts val="600"/>
              </a:spcAft>
            </a:pPr>
            <a:r>
              <a:rPr lang="en-US" b="1" dirty="0"/>
              <a:t>Accountants/CPAs</a:t>
            </a:r>
          </a:p>
          <a:p>
            <a:pPr>
              <a:spcAft>
                <a:spcPts val="600"/>
              </a:spcAft>
            </a:pPr>
            <a:r>
              <a:rPr lang="en-US" b="1" dirty="0"/>
              <a:t>Family</a:t>
            </a:r>
          </a:p>
          <a:p>
            <a:pPr>
              <a:spcAft>
                <a:spcPts val="600"/>
              </a:spcAft>
            </a:pPr>
            <a:r>
              <a:rPr lang="en-US" b="1" dirty="0"/>
              <a:t>Friends</a:t>
            </a:r>
          </a:p>
          <a:p>
            <a:pPr>
              <a:spcAft>
                <a:spcPts val="600"/>
              </a:spcAft>
            </a:pPr>
            <a:r>
              <a:rPr lang="en-US" b="1" dirty="0"/>
              <a:t>Spiritual Advisors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A922A-2B94-48F4-BBD6-FFC36EC2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9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1.  Teaching Materials on Estate Planning</a:t>
            </a:r>
            <a:br>
              <a:rPr lang="en-US" b="1" dirty="0"/>
            </a:br>
            <a:r>
              <a:rPr lang="en-US" b="1" dirty="0"/>
              <a:t>     (5</a:t>
            </a:r>
            <a:r>
              <a:rPr lang="en-US" b="1" baseline="30000" dirty="0"/>
              <a:t>th</a:t>
            </a:r>
            <a:r>
              <a:rPr lang="en-US" b="1" dirty="0"/>
              <a:t> ed. 2023).</a:t>
            </a:r>
          </a:p>
          <a:p>
            <a:pPr marL="633222" indent="-514350">
              <a:buAutoNum type="arabicPeriod" startAt="2"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book cover of a black square with white text&#10;&#10;Description automatically generated">
            <a:extLst>
              <a:ext uri="{FF2B5EF4-FFF2-40B4-BE49-F238E27FC236}">
                <a16:creationId xmlns:a16="http://schemas.microsoft.com/office/drawing/2014/main" id="{7DB772C7-59A9-BEE4-3222-4518383E1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11" y="2886511"/>
            <a:ext cx="2747823" cy="35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2.  Texas Estate Planning Statutes with </a:t>
            </a:r>
            <a:br>
              <a:rPr lang="en-US" b="1" dirty="0"/>
            </a:br>
            <a:r>
              <a:rPr lang="en-US" b="1" dirty="0"/>
              <a:t>      Commentary (2023-2025 edition)</a:t>
            </a:r>
          </a:p>
          <a:p>
            <a:pPr marL="633222" indent="-514350">
              <a:buAutoNum type="arabicPeriod" startAt="2"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map of texas with text&#10;&#10;Description automatically generated">
            <a:extLst>
              <a:ext uri="{FF2B5EF4-FFF2-40B4-BE49-F238E27FC236}">
                <a16:creationId xmlns:a16="http://schemas.microsoft.com/office/drawing/2014/main" id="{4B972C29-42D7-97C8-EFF9-7647A3F71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13" y="3543299"/>
            <a:ext cx="224409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8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03" y="1752962"/>
            <a:ext cx="4157613" cy="46242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9E518-071A-4300-86A7-A79A164C2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981" y="2429048"/>
            <a:ext cx="35337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Updates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2805" y="1827281"/>
            <a:ext cx="3778389" cy="37783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6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89818"/>
            <a:ext cx="5803180" cy="399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3155" y="2083057"/>
            <a:ext cx="257795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Attendance taken</a:t>
            </a:r>
          </a:p>
          <a:p>
            <a:r>
              <a:rPr lang="en-US" sz="2400" b="1" dirty="0"/>
              <a:t>via Top Hat.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Attendance will</a:t>
            </a:r>
            <a:br>
              <a:rPr lang="en-US" sz="2400" b="1" dirty="0"/>
            </a:br>
            <a:r>
              <a:rPr lang="en-US" sz="2400" b="1" dirty="0"/>
              <a:t>close at 1:00 p.m</a:t>
            </a:r>
            <a:r>
              <a:rPr lang="en-US" sz="28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1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Etiquette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45" y="2530126"/>
            <a:ext cx="5001509" cy="28008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8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Combination of:</a:t>
            </a:r>
          </a:p>
          <a:p>
            <a:pPr lvl="1"/>
            <a:r>
              <a:rPr lang="en-US" b="1" dirty="0"/>
              <a:t>Lecture</a:t>
            </a:r>
          </a:p>
          <a:p>
            <a:pPr lvl="1"/>
            <a:r>
              <a:rPr lang="en-US" b="1" dirty="0"/>
              <a:t>Socratic Method</a:t>
            </a:r>
          </a:p>
          <a:p>
            <a:pPr lvl="1"/>
            <a:r>
              <a:rPr lang="en-US" b="1" dirty="0"/>
              <a:t>Top Hat Responses</a:t>
            </a:r>
          </a:p>
          <a:p>
            <a:pPr lvl="1"/>
            <a:r>
              <a:rPr lang="en-US" b="1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31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516</Words>
  <Application>Microsoft Office PowerPoint</Application>
  <PresentationFormat>On-screen Show (4:3)</PresentationFormat>
  <Paragraphs>176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Estate Planning</vt:lpstr>
      <vt:lpstr>Will Execution Ceremony</vt:lpstr>
      <vt:lpstr>Course Materials</vt:lpstr>
      <vt:lpstr>Course Materials</vt:lpstr>
      <vt:lpstr>Office Information</vt:lpstr>
      <vt:lpstr>E-mail Updates</vt:lpstr>
      <vt:lpstr>Attendance</vt:lpstr>
      <vt:lpstr>Technology Etiquette</vt:lpstr>
      <vt:lpstr>Class Procedure</vt:lpstr>
      <vt:lpstr>Grading</vt:lpstr>
      <vt:lpstr>Components of grade</vt:lpstr>
      <vt:lpstr>Seating Chart</vt:lpstr>
      <vt:lpstr>Course Purposes</vt:lpstr>
      <vt:lpstr>Course Outline</vt:lpstr>
      <vt:lpstr>Questions?</vt:lpstr>
      <vt:lpstr>Basic Premise</vt:lpstr>
      <vt:lpstr>Will or No Will?</vt:lpstr>
      <vt:lpstr>Will or No Will?</vt:lpstr>
      <vt:lpstr>Will or No Will?</vt:lpstr>
      <vt:lpstr>Will or No Will?</vt:lpstr>
      <vt:lpstr>Will or No Will?</vt:lpstr>
      <vt:lpstr>Will or No Will?</vt:lpstr>
      <vt:lpstr>“Bad” Reasons No Planning Done</vt:lpstr>
      <vt:lpstr>Basic Planning Process</vt:lpstr>
      <vt:lpstr>Basic Planning Process (continued)</vt:lpstr>
      <vt:lpstr>Estate Planning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2024-08-18T20:09:34Z</dcterms:created>
  <dcterms:modified xsi:type="dcterms:W3CDTF">2024-08-18T20:10:18Z</dcterms:modified>
</cp:coreProperties>
</file>