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8"/>
  </p:handoutMasterIdLst>
  <p:sldIdLst>
    <p:sldId id="256" r:id="rId2"/>
    <p:sldId id="257" r:id="rId3"/>
    <p:sldId id="258" r:id="rId4"/>
    <p:sldId id="259" r:id="rId5"/>
    <p:sldId id="264" r:id="rId6"/>
    <p:sldId id="270" r:id="rId7"/>
    <p:sldId id="275" r:id="rId8"/>
    <p:sldId id="281" r:id="rId9"/>
    <p:sldId id="282" r:id="rId10"/>
    <p:sldId id="283" r:id="rId11"/>
    <p:sldId id="284" r:id="rId12"/>
    <p:sldId id="285" r:id="rId13"/>
    <p:sldId id="286" r:id="rId14"/>
    <p:sldId id="288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300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9" r:id="rId44"/>
    <p:sldId id="335" r:id="rId45"/>
    <p:sldId id="336" r:id="rId46"/>
    <p:sldId id="337" r:id="rId47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405D6F1C-0EA2-45C0-822C-B5F09AFD9A3B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366B3EB3-96D5-4296-8BDE-C89C215C3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35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7044B-FB14-4904-9B51-4D36AC4CE2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8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5CEE39-7E25-49A8-9FC8-C8186326F86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FFCCC78-5FA6-45D0-8C29-F8500B10CB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Trust Enforcement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1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Money Damages (trustee in breach)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Lost value to trust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Causation required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 requirement that trustee personally benefited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4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Money Damages (trustee in breach)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Profit made by trustee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Causation required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 requirement that trust have suffered a loss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4931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Money Damages (trustee in breach)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Lost profits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Causation required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Difficult to show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306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Money Damages (trustee in breach)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Punitive damages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“[A]n intentional breach of a fiduciary duty is a tort justifying the award of exemplary damages.”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 Remove trustee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Typical grounds:</a:t>
            </a:r>
          </a:p>
          <a:p>
            <a:pPr lvl="1"/>
            <a:r>
              <a:rPr lang="en-US" b="1" dirty="0" smtClean="0"/>
              <a:t>Embezzlement</a:t>
            </a:r>
          </a:p>
          <a:p>
            <a:pPr lvl="1"/>
            <a:r>
              <a:rPr lang="en-US" b="1" dirty="0" smtClean="0"/>
              <a:t>Mismanagement</a:t>
            </a:r>
            <a:endParaRPr lang="en-US" b="1" dirty="0"/>
          </a:p>
          <a:p>
            <a:pPr lvl="1"/>
            <a:r>
              <a:rPr lang="en-US" b="1" dirty="0" smtClean="0"/>
              <a:t>Trustee becomes incompetent</a:t>
            </a:r>
            <a:endParaRPr lang="en-US" b="1" dirty="0"/>
          </a:p>
          <a:p>
            <a:pPr lvl="1"/>
            <a:r>
              <a:rPr lang="en-US" b="1" dirty="0" smtClean="0"/>
              <a:t>Trustee becomes insolvent</a:t>
            </a:r>
            <a:endParaRPr lang="en-US" b="1" dirty="0"/>
          </a:p>
          <a:p>
            <a:pPr lvl="1"/>
            <a:r>
              <a:rPr lang="en-US" b="1" dirty="0" smtClean="0"/>
              <a:t>For other cause, in the discretion of the court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866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 Decree to carry out the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 Injunction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Used if trustee threatens to commit a breach of trust.</a:t>
            </a:r>
          </a:p>
          <a:p>
            <a:endParaRPr lang="en-US" b="1" dirty="0"/>
          </a:p>
          <a:p>
            <a:r>
              <a:rPr lang="en-US" b="1" dirty="0" smtClean="0"/>
              <a:t>If trustee does not obey, punishable as contempt.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962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 Receivership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Used when court fears trustee will not obey injunction.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“Receivership is an extraordinary harsh remedy and one that courts are particularly loathe to utilize.”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396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 Require or increase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095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 Declaratory Judgment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may determine any question arising during the administration of a trust.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82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Procedural Matters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95629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8.  Award Attorney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Depends on state law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695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9.  Criminal Sanctions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4098" name="Picture 2" descr="http://www.p-p.com.au/blog/images/blogs/i64-m-739797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1828800"/>
            <a:ext cx="3432429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67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10.  Liability for acts of prior trustee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Knowledge</a:t>
            </a:r>
            <a:endParaRPr lang="en-US" b="1" dirty="0"/>
          </a:p>
          <a:p>
            <a:pPr lvl="1"/>
            <a:r>
              <a:rPr lang="en-US" b="1" dirty="0" smtClean="0"/>
              <a:t>New trustee knows (subjective)</a:t>
            </a:r>
            <a:endParaRPr lang="en-US" b="1" dirty="0"/>
          </a:p>
          <a:p>
            <a:pPr lvl="1"/>
            <a:r>
              <a:rPr lang="en-US" b="1" dirty="0" smtClean="0"/>
              <a:t>New trustee should know (objective)</a:t>
            </a:r>
          </a:p>
          <a:p>
            <a:pPr marL="457200" lvl="1" indent="0" algn="ctr">
              <a:buNone/>
            </a:pPr>
            <a:endParaRPr lang="en-US" b="1" dirty="0"/>
          </a:p>
          <a:p>
            <a:pPr marL="457200" lvl="1" indent="0" algn="ctr">
              <a:buNone/>
            </a:pPr>
            <a:r>
              <a:rPr lang="en-US" sz="3600" b="1" dirty="0" smtClean="0"/>
              <a:t>Plus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2.  Improper </a:t>
            </a:r>
            <a:r>
              <a:rPr lang="en-US" b="1" dirty="0" smtClean="0"/>
              <a:t>Conduct</a:t>
            </a:r>
            <a:endParaRPr lang="en-US" b="1" dirty="0"/>
          </a:p>
          <a:p>
            <a:pPr lvl="1"/>
            <a:r>
              <a:rPr lang="en-US" b="1" dirty="0"/>
              <a:t>e</a:t>
            </a:r>
            <a:r>
              <a:rPr lang="en-US" b="1" dirty="0" smtClean="0"/>
              <a:t>.g., not sue prior trustee	</a:t>
            </a:r>
          </a:p>
        </p:txBody>
      </p:sp>
    </p:spTree>
    <p:extLst>
      <p:ext uri="{BB962C8B-B14F-4D97-AF65-F5344CB8AC3E}">
        <p14:creationId xmlns:p14="http://schemas.microsoft.com/office/powerpoint/2010/main" val="275212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Remedies Against</a:t>
            </a:r>
            <a:br>
              <a:rPr lang="en-US" sz="4900" dirty="0" smtClean="0"/>
            </a:br>
            <a:r>
              <a:rPr lang="en-US" sz="4900" dirty="0" smtClean="0"/>
              <a:t>Trust Property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54146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Tracing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 = recover actual trust property from trustee or non-BFP.</a:t>
            </a:r>
          </a:p>
          <a:p>
            <a:endParaRPr lang="en-US" b="1" dirty="0"/>
          </a:p>
          <a:p>
            <a:r>
              <a:rPr lang="en-US" b="1" dirty="0" smtClean="0"/>
              <a:t>Double recovery (money and property) not allowed.</a:t>
            </a:r>
          </a:p>
          <a:p>
            <a:endParaRPr lang="en-US" b="1" dirty="0"/>
          </a:p>
          <a:p>
            <a:r>
              <a:rPr lang="en-US" b="1" dirty="0" smtClean="0"/>
              <a:t>What is the key benefit of the tracing remedy?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60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Tracing into Commingled Account</a:t>
            </a:r>
          </a:p>
        </p:txBody>
      </p:sp>
      <p:graphicFrame>
        <p:nvGraphicFramePr>
          <p:cNvPr id="104509" name="Group 61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3337162"/>
        </p:xfrm>
        <a:graphic>
          <a:graphicData uri="http://schemas.openxmlformats.org/drawingml/2006/table">
            <a:tbl>
              <a:tblPr/>
              <a:tblGrid>
                <a:gridCol w="3046413"/>
                <a:gridCol w="1584325"/>
                <a:gridCol w="1427162"/>
                <a:gridCol w="2019300"/>
              </a:tblGrid>
              <a:tr h="518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 (that is, before Trustee turns evil)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 smtClean="0"/>
          </a:p>
        </p:txBody>
      </p:sp>
      <p:graphicFrame>
        <p:nvGraphicFramePr>
          <p:cNvPr id="106499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935380"/>
        </p:xfrm>
        <a:graphic>
          <a:graphicData uri="http://schemas.openxmlformats.org/drawingml/2006/table">
            <a:tbl>
              <a:tblPr/>
              <a:tblGrid>
                <a:gridCol w="3046413"/>
                <a:gridCol w="1584325"/>
                <a:gridCol w="1427162"/>
                <a:gridCol w="2019300"/>
              </a:tblGrid>
              <a:tr h="518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56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4867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 smtClean="0"/>
          </a:p>
        </p:txBody>
      </p:sp>
      <p:graphicFrame>
        <p:nvGraphicFramePr>
          <p:cNvPr id="107523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935380"/>
        </p:xfrm>
        <a:graphic>
          <a:graphicData uri="http://schemas.openxmlformats.org/drawingml/2006/table">
            <a:tbl>
              <a:tblPr/>
              <a:tblGrid>
                <a:gridCol w="3046413"/>
                <a:gridCol w="1584325"/>
                <a:gridCol w="1427162"/>
                <a:gridCol w="2019300"/>
              </a:tblGrid>
              <a:tr h="518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21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 smtClean="0"/>
          </a:p>
        </p:txBody>
      </p:sp>
      <p:graphicFrame>
        <p:nvGraphicFramePr>
          <p:cNvPr id="108585" name="Group 41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895695"/>
        </p:xfrm>
        <a:graphic>
          <a:graphicData uri="http://schemas.openxmlformats.org/drawingml/2006/table">
            <a:tbl>
              <a:tblPr/>
              <a:tblGrid>
                <a:gridCol w="3046413"/>
                <a:gridCol w="1584325"/>
                <a:gridCol w="1427162"/>
                <a:gridCol w="2019300"/>
              </a:tblGrid>
              <a:tr h="518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6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55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4313"/>
            <a:ext cx="8410575" cy="146208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 smtClean="0"/>
          </a:p>
        </p:txBody>
      </p:sp>
      <p:graphicFrame>
        <p:nvGraphicFramePr>
          <p:cNvPr id="109608" name="Group 40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3119437"/>
        </p:xfrm>
        <a:graphic>
          <a:graphicData uri="http://schemas.openxmlformats.org/drawingml/2006/table">
            <a:tbl>
              <a:tblPr/>
              <a:tblGrid>
                <a:gridCol w="3046413"/>
                <a:gridCol w="1584325"/>
                <a:gridCol w="1427162"/>
                <a:gridCol w="2019300"/>
              </a:tblGrid>
              <a:tr h="518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$300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deposits income tax refund of $600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Standing to enforce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 be “interested person”</a:t>
            </a:r>
          </a:p>
          <a:p>
            <a:pPr lvl="1"/>
            <a:r>
              <a:rPr lang="en-US" b="1" dirty="0" smtClean="0"/>
              <a:t>Beneficiary</a:t>
            </a:r>
          </a:p>
          <a:p>
            <a:pPr lvl="1"/>
            <a:r>
              <a:rPr lang="en-US" b="1" dirty="0" smtClean="0"/>
              <a:t>Trustee</a:t>
            </a:r>
          </a:p>
          <a:p>
            <a:pPr lvl="1"/>
            <a:r>
              <a:rPr lang="en-US" b="1" dirty="0"/>
              <a:t>Attorney general (charitable trusts)</a:t>
            </a:r>
          </a:p>
          <a:p>
            <a:pPr lvl="1"/>
            <a:r>
              <a:rPr lang="en-US" b="1" dirty="0" smtClean="0"/>
              <a:t>Others affected by the trust?</a:t>
            </a:r>
          </a:p>
        </p:txBody>
      </p:sp>
    </p:spTree>
    <p:extLst>
      <p:ext uri="{BB962C8B-B14F-4D97-AF65-F5344CB8AC3E}">
        <p14:creationId xmlns:p14="http://schemas.microsoft.com/office/powerpoint/2010/main" val="381947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2.  Subrogation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19" name="Text Box 17"/>
          <p:cNvSpPr txBox="1">
            <a:spLocks noChangeArrowheads="1"/>
          </p:cNvSpPr>
          <p:nvPr/>
        </p:nvSpPr>
        <p:spPr bwMode="auto">
          <a:xfrm>
            <a:off x="3581400" y="2133600"/>
            <a:ext cx="1219200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/>
              <a:t>Trust Property</a:t>
            </a:r>
          </a:p>
        </p:txBody>
      </p:sp>
      <p:sp>
        <p:nvSpPr>
          <p:cNvPr id="9220" name="Text Box 18"/>
          <p:cNvSpPr txBox="1">
            <a:spLocks noChangeArrowheads="1"/>
          </p:cNvSpPr>
          <p:nvPr/>
        </p:nvSpPr>
        <p:spPr bwMode="auto">
          <a:xfrm>
            <a:off x="914400" y="35814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1.  Trustee</a:t>
            </a:r>
            <a:br>
              <a:rPr lang="en-US" b="1" dirty="0"/>
            </a:br>
            <a:r>
              <a:rPr lang="en-US" b="1" dirty="0"/>
              <a:t>embezzles $1,000</a:t>
            </a:r>
          </a:p>
        </p:txBody>
      </p:sp>
      <p:sp>
        <p:nvSpPr>
          <p:cNvPr id="9221" name="Line 19"/>
          <p:cNvSpPr>
            <a:spLocks noChangeShapeType="1"/>
          </p:cNvSpPr>
          <p:nvPr/>
        </p:nvSpPr>
        <p:spPr bwMode="auto">
          <a:xfrm flipH="1">
            <a:off x="2286000" y="27432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2" name="Text Box 20"/>
          <p:cNvSpPr txBox="1">
            <a:spLocks noChangeArrowheads="1"/>
          </p:cNvSpPr>
          <p:nvPr/>
        </p:nvSpPr>
        <p:spPr bwMode="auto">
          <a:xfrm>
            <a:off x="2667000" y="4876800"/>
            <a:ext cx="220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2.  Trustee uses money to pay secured/priority creditor</a:t>
            </a:r>
          </a:p>
        </p:txBody>
      </p:sp>
      <p:sp>
        <p:nvSpPr>
          <p:cNvPr id="9223" name="Line 22"/>
          <p:cNvSpPr>
            <a:spLocks noChangeShapeType="1"/>
          </p:cNvSpPr>
          <p:nvPr/>
        </p:nvSpPr>
        <p:spPr bwMode="auto">
          <a:xfrm>
            <a:off x="2286000" y="42672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4" name="Text Box 23"/>
          <p:cNvSpPr txBox="1">
            <a:spLocks noChangeArrowheads="1"/>
          </p:cNvSpPr>
          <p:nvPr/>
        </p:nvSpPr>
        <p:spPr bwMode="auto">
          <a:xfrm>
            <a:off x="6096000" y="5410200"/>
            <a:ext cx="2209800" cy="9159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Trustee’s Secured/Priority Creditor</a:t>
            </a:r>
          </a:p>
        </p:txBody>
      </p:sp>
      <p:sp>
        <p:nvSpPr>
          <p:cNvPr id="9225" name="Line 24"/>
          <p:cNvSpPr>
            <a:spLocks noChangeShapeType="1"/>
          </p:cNvSpPr>
          <p:nvPr/>
        </p:nvSpPr>
        <p:spPr bwMode="auto">
          <a:xfrm>
            <a:off x="4724400" y="54864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6" name="Text Box 25"/>
          <p:cNvSpPr txBox="1">
            <a:spLocks noChangeArrowheads="1"/>
          </p:cNvSpPr>
          <p:nvPr/>
        </p:nvSpPr>
        <p:spPr bwMode="auto">
          <a:xfrm>
            <a:off x="6400800" y="3505200"/>
            <a:ext cx="2590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3.  Beneficiary is subrogated to rights of “paid off” creditor</a:t>
            </a:r>
          </a:p>
        </p:txBody>
      </p:sp>
      <p:sp>
        <p:nvSpPr>
          <p:cNvPr id="9227" name="Line 27"/>
          <p:cNvSpPr>
            <a:spLocks noChangeShapeType="1"/>
          </p:cNvSpPr>
          <p:nvPr/>
        </p:nvSpPr>
        <p:spPr bwMode="auto">
          <a:xfrm>
            <a:off x="7239000" y="4419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8" name="Text Box 28"/>
          <p:cNvSpPr txBox="1">
            <a:spLocks noChangeArrowheads="1"/>
          </p:cNvSpPr>
          <p:nvPr/>
        </p:nvSpPr>
        <p:spPr bwMode="auto">
          <a:xfrm>
            <a:off x="3581400" y="3124200"/>
            <a:ext cx="24384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4.  B uses rights of creditor against Trustee and Trustee’s other creditors</a:t>
            </a:r>
          </a:p>
        </p:txBody>
      </p:sp>
      <p:sp>
        <p:nvSpPr>
          <p:cNvPr id="9229" name="Line 29"/>
          <p:cNvSpPr>
            <a:spLocks noChangeShapeType="1"/>
          </p:cNvSpPr>
          <p:nvPr/>
        </p:nvSpPr>
        <p:spPr bwMode="auto">
          <a:xfrm flipH="1">
            <a:off x="59436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0" name="Line 30"/>
          <p:cNvSpPr>
            <a:spLocks noChangeShapeType="1"/>
          </p:cNvSpPr>
          <p:nvPr/>
        </p:nvSpPr>
        <p:spPr bwMode="auto">
          <a:xfrm flipH="1">
            <a:off x="2286000" y="36576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2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3.  Marshaling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17713"/>
            <a:ext cx="8574088" cy="4611687"/>
          </a:xfrm>
        </p:spPr>
        <p:txBody>
          <a:bodyPr/>
          <a:lstStyle/>
          <a:p>
            <a:pPr marL="457200" indent="-457200"/>
            <a:r>
              <a:rPr lang="en-US" b="1" dirty="0" smtClean="0"/>
              <a:t>A creditor with the right to recover from several funds/items, must first resort to fund/item not subject to the rights of another creditor who has recourse to only one of the funds/items.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9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3.  Marshaling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574088" cy="4611687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b="1" u="sng" dirty="0" smtClean="0"/>
              <a:t>Example</a:t>
            </a:r>
            <a:r>
              <a:rPr lang="en-US" sz="1800" b="1" u="sng" dirty="0" smtClean="0"/>
              <a:t/>
            </a:r>
            <a:br>
              <a:rPr lang="en-US" sz="1800" b="1" u="sng" dirty="0" smtClean="0"/>
            </a:br>
            <a:endParaRPr lang="en-US" sz="1800" b="1" u="sng" dirty="0" smtClean="0"/>
          </a:p>
          <a:p>
            <a:pPr eaLnBrk="1" hangingPunct="1"/>
            <a:r>
              <a:rPr lang="en-US" sz="2800" b="1" dirty="0" smtClean="0"/>
              <a:t>Trustee personally owns two assets:</a:t>
            </a:r>
          </a:p>
          <a:p>
            <a:pPr lvl="1" eaLnBrk="1" hangingPunct="1"/>
            <a:r>
              <a:rPr lang="en-US" sz="2400" b="1" dirty="0" smtClean="0"/>
              <a:t>Asset A = $10,000</a:t>
            </a:r>
          </a:p>
          <a:p>
            <a:pPr lvl="1" eaLnBrk="1" hangingPunct="1"/>
            <a:r>
              <a:rPr lang="en-US" sz="2400" b="1" dirty="0" smtClean="0"/>
              <a:t>Asset B =   $6,000</a:t>
            </a:r>
          </a:p>
          <a:p>
            <a:pPr eaLnBrk="1" hangingPunct="1"/>
            <a:r>
              <a:rPr lang="en-US" sz="2800" b="1" dirty="0" smtClean="0"/>
              <a:t>Beneficiary has claim for $5,000 against Asset A via subrogation due to Trustee’s embezzlement; no claim against Asset B</a:t>
            </a:r>
          </a:p>
          <a:p>
            <a:pPr eaLnBrk="1" hangingPunct="1"/>
            <a:r>
              <a:rPr lang="en-US" sz="2800" b="1" dirty="0" smtClean="0"/>
              <a:t>Creditor has priority claim against both assets totaling $10,000.</a:t>
            </a:r>
          </a:p>
        </p:txBody>
      </p:sp>
    </p:spTree>
    <p:extLst>
      <p:ext uri="{BB962C8B-B14F-4D97-AF65-F5344CB8AC3E}">
        <p14:creationId xmlns:p14="http://schemas.microsoft.com/office/powerpoint/2010/main" val="409567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900" dirty="0" smtClean="0"/>
              <a:t>Remedies </a:t>
            </a:r>
            <a:r>
              <a:rPr lang="en-US" sz="4900" dirty="0" smtClean="0"/>
              <a:t>Against Beneficiary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222434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</a:t>
            </a:r>
            <a:r>
              <a:rPr lang="en-US" dirty="0" smtClean="0"/>
              <a:t>Misappropriation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Beneficiary has misappropriated or otherwise wrongfully dealt with trust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043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 Involved with </a:t>
            </a:r>
            <a:r>
              <a:rPr lang="en-US" dirty="0" smtClean="0"/>
              <a:t>breach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Consented to breach</a:t>
            </a:r>
          </a:p>
          <a:p>
            <a:endParaRPr lang="en-US" b="1" dirty="0"/>
          </a:p>
          <a:p>
            <a:r>
              <a:rPr lang="en-US" b="1" dirty="0" smtClean="0"/>
              <a:t>Participated in breach</a:t>
            </a:r>
          </a:p>
          <a:p>
            <a:endParaRPr lang="en-US" b="1" dirty="0"/>
          </a:p>
          <a:p>
            <a:r>
              <a:rPr lang="en-US" b="1" dirty="0" smtClean="0"/>
              <a:t>Agreed to be liable for trustee’s breach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440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Failure to repay loan or </a:t>
            </a:r>
            <a:r>
              <a:rPr lang="en-US" dirty="0" smtClean="0"/>
              <a:t>advance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251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6106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4</a:t>
            </a:r>
            <a:r>
              <a:rPr lang="en-US" dirty="0" smtClean="0"/>
              <a:t>.  Failure to repay excess </a:t>
            </a:r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693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 Breach of contract to contribute to </a:t>
            </a:r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E.g., beneficiary promises to add his/her own property to the trust and then fails to do so.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5575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Causes of Actions</a:t>
            </a:r>
            <a:br>
              <a:rPr lang="en-US" sz="4900" dirty="0" smtClean="0"/>
            </a:br>
            <a:r>
              <a:rPr lang="en-US" sz="4900" dirty="0" smtClean="0"/>
              <a:t>Against Third Parties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105952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Parties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 determine under state law the parties who MUST be involved with the lawsuit.</a:t>
            </a:r>
          </a:p>
          <a:p>
            <a:endParaRPr lang="en-US" b="1" dirty="0"/>
          </a:p>
          <a:p>
            <a:r>
              <a:rPr lang="en-US" b="1" dirty="0" smtClean="0"/>
              <a:t>Note that you may wish to involve other parties to get them bound to the judgment.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36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Trustee may sue others: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Party who breaches contract with trust.</a:t>
            </a:r>
          </a:p>
          <a:p>
            <a:endParaRPr lang="en-US" b="1" dirty="0"/>
          </a:p>
          <a:p>
            <a:r>
              <a:rPr lang="en-US" b="1" dirty="0" err="1" smtClean="0"/>
              <a:t>Tortfeasor</a:t>
            </a:r>
            <a:r>
              <a:rPr lang="en-US" b="1" dirty="0" smtClean="0"/>
              <a:t> who damages </a:t>
            </a:r>
            <a:r>
              <a:rPr lang="en-US" b="1" smtClean="0"/>
              <a:t>trust property.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Etc.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733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Barring of Remedies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248949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 Settlor’s approval in </a:t>
            </a:r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settlor may waive anything </a:t>
            </a:r>
            <a:r>
              <a:rPr lang="en-US" b="1" i="1" dirty="0" smtClean="0"/>
              <a:t>except </a:t>
            </a:r>
            <a:r>
              <a:rPr lang="en-US" b="1" dirty="0" smtClean="0"/>
              <a:t>if</a:t>
            </a:r>
            <a:r>
              <a:rPr lang="en-US" b="1" dirty="0" smtClean="0"/>
              <a:t>:</a:t>
            </a:r>
            <a:endParaRPr lang="en-US" b="1" dirty="0" smtClean="0"/>
          </a:p>
          <a:p>
            <a:endParaRPr lang="en-US" b="1" dirty="0"/>
          </a:p>
          <a:p>
            <a:pPr lvl="1"/>
            <a:r>
              <a:rPr lang="en-US" b="1" dirty="0" smtClean="0"/>
              <a:t>1.  </a:t>
            </a:r>
            <a:r>
              <a:rPr lang="en-US" b="1" dirty="0" smtClean="0"/>
              <a:t>Illegal</a:t>
            </a:r>
          </a:p>
          <a:p>
            <a:pPr lvl="1"/>
            <a:r>
              <a:rPr lang="en-US" b="1" dirty="0" smtClean="0"/>
              <a:t>2.  Against public policy</a:t>
            </a:r>
          </a:p>
          <a:p>
            <a:pPr lvl="1"/>
            <a:r>
              <a:rPr lang="en-US" b="1" dirty="0" smtClean="0"/>
              <a:t>3.  Not </a:t>
            </a:r>
            <a:r>
              <a:rPr lang="en-US" b="1" dirty="0" err="1" smtClean="0"/>
              <a:t>waivable</a:t>
            </a:r>
            <a:r>
              <a:rPr lang="en-US" b="1" dirty="0" smtClean="0"/>
              <a:t> under state trust law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29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 Release by </a:t>
            </a:r>
            <a:r>
              <a:rPr lang="en-US" dirty="0" smtClean="0"/>
              <a:t>beneficiaries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Requirements for valid release: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Legal capacity</a:t>
            </a:r>
          </a:p>
          <a:p>
            <a:pPr lvl="1"/>
            <a:r>
              <a:rPr lang="en-US" b="1" dirty="0" smtClean="0"/>
              <a:t>Full information</a:t>
            </a:r>
          </a:p>
          <a:p>
            <a:pPr lvl="1"/>
            <a:r>
              <a:rPr lang="en-US" b="1" dirty="0" smtClean="0"/>
              <a:t>Written</a:t>
            </a:r>
          </a:p>
          <a:p>
            <a:pPr lvl="1"/>
            <a:r>
              <a:rPr lang="en-US" b="1" dirty="0" smtClean="0"/>
              <a:t>Not under threat (e.g., “no money unless you sign”)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10189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 Court </a:t>
            </a:r>
            <a:r>
              <a:rPr lang="en-US" dirty="0" smtClean="0"/>
              <a:t>decree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smtClean="0"/>
              <a:t>“last hope”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1304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 Statute of </a:t>
            </a:r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Typically, does </a:t>
            </a:r>
            <a:r>
              <a:rPr lang="en-US" b="1" i="1" dirty="0" smtClean="0"/>
              <a:t>not</a:t>
            </a:r>
            <a:r>
              <a:rPr lang="en-US" b="1" dirty="0" smtClean="0"/>
              <a:t> run from date of breach.</a:t>
            </a:r>
          </a:p>
          <a:p>
            <a:endParaRPr lang="en-US" b="1" dirty="0"/>
          </a:p>
          <a:p>
            <a:r>
              <a:rPr lang="en-US" b="1" dirty="0" smtClean="0"/>
              <a:t>Does discovery </a:t>
            </a:r>
            <a:r>
              <a:rPr lang="en-US" b="1" dirty="0" smtClean="0"/>
              <a:t>rule </a:t>
            </a:r>
            <a:r>
              <a:rPr lang="en-US" b="1" dirty="0" smtClean="0"/>
              <a:t>apply?</a:t>
            </a:r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125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 Laches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Unreasonable delay in asserting rights to disadvantage of defendant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E.g., a good faith change in position.</a:t>
            </a:r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68558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Jurisdiction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 bring lawsuit in a court which has jurisdiction over the trust.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Inter vivos vs. testamentary?</a:t>
            </a:r>
          </a:p>
          <a:p>
            <a:pPr lvl="1"/>
            <a:r>
              <a:rPr lang="en-US" b="1" dirty="0" smtClean="0"/>
              <a:t>Amount involved?</a:t>
            </a:r>
          </a:p>
          <a:p>
            <a:pPr lvl="1"/>
            <a:r>
              <a:rPr lang="en-US" b="1" dirty="0" smtClean="0"/>
              <a:t>Court system in state</a:t>
            </a:r>
          </a:p>
          <a:p>
            <a:pPr lvl="1"/>
            <a:r>
              <a:rPr lang="en-US" b="1" dirty="0" smtClean="0"/>
              <a:t>Court system in county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23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Must bring lawsuit in county with proper venue.</a:t>
            </a:r>
            <a:endParaRPr lang="en-US" b="1" dirty="0"/>
          </a:p>
          <a:p>
            <a:pPr lvl="1"/>
            <a:r>
              <a:rPr lang="en-US" b="1" dirty="0" smtClean="0"/>
              <a:t>County of trustee’s residence?</a:t>
            </a:r>
          </a:p>
          <a:p>
            <a:pPr lvl="1"/>
            <a:r>
              <a:rPr lang="en-US" b="1" dirty="0" smtClean="0"/>
              <a:t>County of situs of trust administration?</a:t>
            </a:r>
          </a:p>
          <a:p>
            <a:pPr lvl="1"/>
            <a:r>
              <a:rPr lang="en-US" b="1" dirty="0" smtClean="0"/>
              <a:t>County of beneficiary’s residence?</a:t>
            </a:r>
            <a:endParaRPr lang="en-US" b="1" dirty="0"/>
          </a:p>
          <a:p>
            <a:pPr lvl="1"/>
            <a:r>
              <a:rPr lang="en-US" b="1" dirty="0" smtClean="0"/>
              <a:t>County where breach occurred?</a:t>
            </a:r>
          </a:p>
          <a:p>
            <a:pPr lvl="1"/>
            <a:r>
              <a:rPr lang="en-US" b="1" dirty="0" smtClean="0"/>
              <a:t>Different for individual and corporate trustees?</a:t>
            </a:r>
          </a:p>
          <a:p>
            <a:pPr lvl="1"/>
            <a:r>
              <a:rPr lang="en-US" b="1" dirty="0" smtClean="0"/>
              <a:t>Different for multiple trustees?</a:t>
            </a:r>
          </a:p>
        </p:txBody>
      </p:sp>
    </p:spTree>
    <p:extLst>
      <p:ext uri="{BB962C8B-B14F-4D97-AF65-F5344CB8AC3E}">
        <p14:creationId xmlns:p14="http://schemas.microsoft.com/office/powerpoint/2010/main" val="93458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Can an order binding a party bind non-parties?</a:t>
            </a:r>
          </a:p>
          <a:p>
            <a:pPr lvl="1"/>
            <a:r>
              <a:rPr lang="en-US" b="1" dirty="0" smtClean="0"/>
              <a:t>Bind guardian, bind ward (minor or incompetent)?</a:t>
            </a:r>
          </a:p>
          <a:p>
            <a:pPr lvl="1"/>
            <a:r>
              <a:rPr lang="en-US" b="1" dirty="0" smtClean="0"/>
              <a:t>Bind parent, bind minor child?</a:t>
            </a:r>
          </a:p>
          <a:p>
            <a:pPr lvl="1"/>
            <a:r>
              <a:rPr lang="en-US" b="1" dirty="0" smtClean="0"/>
              <a:t>Bind person with substantially similar interest to a party if no conflict of interest.</a:t>
            </a:r>
          </a:p>
        </p:txBody>
      </p:sp>
    </p:spTree>
    <p:extLst>
      <p:ext uri="{BB962C8B-B14F-4D97-AF65-F5344CB8AC3E}">
        <p14:creationId xmlns:p14="http://schemas.microsoft.com/office/powerpoint/2010/main" val="113686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Remedies Against Trustee</a:t>
            </a:r>
            <a:endParaRPr lang="en-US" sz="4900" b="1" dirty="0" smtClean="0"/>
          </a:p>
        </p:txBody>
      </p:sp>
    </p:spTree>
    <p:extLst>
      <p:ext uri="{BB962C8B-B14F-4D97-AF65-F5344CB8AC3E}">
        <p14:creationId xmlns:p14="http://schemas.microsoft.com/office/powerpoint/2010/main" val="409475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Money Damages (trustee not in breach)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Any profit through or arising out of the administration of the trust.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Exception for trustee’s compensation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131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71</TotalTime>
  <Words>927</Words>
  <Application>Microsoft Office PowerPoint</Application>
  <PresentationFormat>On-screen Show (4:3)</PresentationFormat>
  <Paragraphs>236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Module</vt:lpstr>
      <vt:lpstr>Trust Enforcement</vt:lpstr>
      <vt:lpstr> Procedural Matters</vt:lpstr>
      <vt:lpstr>Standing to enforce</vt:lpstr>
      <vt:lpstr>Necessary Parties</vt:lpstr>
      <vt:lpstr>Jurisdiction</vt:lpstr>
      <vt:lpstr>Venue</vt:lpstr>
      <vt:lpstr>Virtual Representation</vt:lpstr>
      <vt:lpstr> Remedies Against Trustee</vt:lpstr>
      <vt:lpstr>1.  Money Damages (trustee not in breach)</vt:lpstr>
      <vt:lpstr>1.  Money Damages (trustee in breach)</vt:lpstr>
      <vt:lpstr>1.  Money Damages (trustee in breach)</vt:lpstr>
      <vt:lpstr>1.  Money Damages (trustee in breach)</vt:lpstr>
      <vt:lpstr>1.  Money Damages (trustee in breach)</vt:lpstr>
      <vt:lpstr>2.  Remove trustee</vt:lpstr>
      <vt:lpstr>3.  Decree to carry out the trust</vt:lpstr>
      <vt:lpstr>4.  Injunction</vt:lpstr>
      <vt:lpstr>5.  Receivership</vt:lpstr>
      <vt:lpstr>6.  Require or increase bond</vt:lpstr>
      <vt:lpstr>7.  Declaratory Judgment</vt:lpstr>
      <vt:lpstr>8.  Award Attorney Fees</vt:lpstr>
      <vt:lpstr>9.  Criminal Sanctions</vt:lpstr>
      <vt:lpstr>10.  Liability for acts of prior trustee</vt:lpstr>
      <vt:lpstr> Remedies Against Trust Property</vt:lpstr>
      <vt:lpstr>1.  Tracing</vt:lpstr>
      <vt:lpstr>Tracing into Commingled Account</vt:lpstr>
      <vt:lpstr>Tracing into Commingled Account</vt:lpstr>
      <vt:lpstr>Tracing into Commingled Account</vt:lpstr>
      <vt:lpstr>Tracing into Commingled Account</vt:lpstr>
      <vt:lpstr>Tracing into Commingled Account</vt:lpstr>
      <vt:lpstr>2.  Subrogation</vt:lpstr>
      <vt:lpstr>3.  Marshaling</vt:lpstr>
      <vt:lpstr>3.  Marshaling</vt:lpstr>
      <vt:lpstr>Remedies Against Beneficiary</vt:lpstr>
      <vt:lpstr>1.  Misappropriation</vt:lpstr>
      <vt:lpstr>2.  Involved with breach</vt:lpstr>
      <vt:lpstr>3.  Failure to repay loan or advance</vt:lpstr>
      <vt:lpstr>4.  Failure to repay excess distribution</vt:lpstr>
      <vt:lpstr>5.  Breach of contract to contribute to trust</vt:lpstr>
      <vt:lpstr> Causes of Actions Against Third Parties</vt:lpstr>
      <vt:lpstr>Trustee may sue others:</vt:lpstr>
      <vt:lpstr> Barring of Remedies</vt:lpstr>
      <vt:lpstr>1.  Settlor’s approval in trust</vt:lpstr>
      <vt:lpstr>2.  Release by beneficiaries</vt:lpstr>
      <vt:lpstr>3.  Court decree</vt:lpstr>
      <vt:lpstr>4.  Statute of Limitations</vt:lpstr>
      <vt:lpstr>5.  Laches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W. Beyer</cp:lastModifiedBy>
  <cp:revision>8</cp:revision>
  <cp:lastPrinted>2012-04-17T22:05:05Z</cp:lastPrinted>
  <dcterms:created xsi:type="dcterms:W3CDTF">2012-04-16T22:15:10Z</dcterms:created>
  <dcterms:modified xsi:type="dcterms:W3CDTF">2012-04-17T22:11:14Z</dcterms:modified>
</cp:coreProperties>
</file>