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65"/>
  </p:notesMasterIdLst>
  <p:handoutMasterIdLst>
    <p:handoutMasterId r:id="rId166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0" r:id="rId40"/>
    <p:sldId id="301" r:id="rId41"/>
    <p:sldId id="302" r:id="rId42"/>
    <p:sldId id="303" r:id="rId43"/>
    <p:sldId id="304" r:id="rId44"/>
    <p:sldId id="305" r:id="rId45"/>
    <p:sldId id="306" r:id="rId46"/>
    <p:sldId id="307" r:id="rId47"/>
    <p:sldId id="308" r:id="rId48"/>
    <p:sldId id="309" r:id="rId49"/>
    <p:sldId id="323" r:id="rId50"/>
    <p:sldId id="324" r:id="rId51"/>
    <p:sldId id="326" r:id="rId52"/>
    <p:sldId id="327" r:id="rId53"/>
    <p:sldId id="328" r:id="rId54"/>
    <p:sldId id="329" r:id="rId55"/>
    <p:sldId id="330" r:id="rId56"/>
    <p:sldId id="331" r:id="rId57"/>
    <p:sldId id="332" r:id="rId58"/>
    <p:sldId id="333" r:id="rId59"/>
    <p:sldId id="334" r:id="rId60"/>
    <p:sldId id="335" r:id="rId61"/>
    <p:sldId id="336" r:id="rId62"/>
    <p:sldId id="337" r:id="rId63"/>
    <p:sldId id="338" r:id="rId64"/>
    <p:sldId id="339" r:id="rId65"/>
    <p:sldId id="340" r:id="rId66"/>
    <p:sldId id="341" r:id="rId67"/>
    <p:sldId id="342" r:id="rId68"/>
    <p:sldId id="344" r:id="rId69"/>
    <p:sldId id="347" r:id="rId70"/>
    <p:sldId id="353" r:id="rId71"/>
    <p:sldId id="354" r:id="rId72"/>
    <p:sldId id="356" r:id="rId73"/>
    <p:sldId id="357" r:id="rId74"/>
    <p:sldId id="358" r:id="rId75"/>
    <p:sldId id="359" r:id="rId76"/>
    <p:sldId id="360" r:id="rId77"/>
    <p:sldId id="361" r:id="rId78"/>
    <p:sldId id="362" r:id="rId79"/>
    <p:sldId id="363" r:id="rId80"/>
    <p:sldId id="364" r:id="rId81"/>
    <p:sldId id="365" r:id="rId82"/>
    <p:sldId id="366" r:id="rId83"/>
    <p:sldId id="370" r:id="rId84"/>
    <p:sldId id="371" r:id="rId85"/>
    <p:sldId id="372" r:id="rId86"/>
    <p:sldId id="373" r:id="rId87"/>
    <p:sldId id="374" r:id="rId88"/>
    <p:sldId id="376" r:id="rId89"/>
    <p:sldId id="377" r:id="rId90"/>
    <p:sldId id="378" r:id="rId91"/>
    <p:sldId id="379" r:id="rId92"/>
    <p:sldId id="380" r:id="rId93"/>
    <p:sldId id="381" r:id="rId94"/>
    <p:sldId id="382" r:id="rId95"/>
    <p:sldId id="383" r:id="rId96"/>
    <p:sldId id="384" r:id="rId97"/>
    <p:sldId id="385" r:id="rId98"/>
    <p:sldId id="386" r:id="rId99"/>
    <p:sldId id="387" r:id="rId100"/>
    <p:sldId id="423" r:id="rId101"/>
    <p:sldId id="388" r:id="rId102"/>
    <p:sldId id="389" r:id="rId103"/>
    <p:sldId id="390" r:id="rId104"/>
    <p:sldId id="407" r:id="rId105"/>
    <p:sldId id="408" r:id="rId106"/>
    <p:sldId id="415" r:id="rId107"/>
    <p:sldId id="416" r:id="rId108"/>
    <p:sldId id="417" r:id="rId109"/>
    <p:sldId id="418" r:id="rId110"/>
    <p:sldId id="419" r:id="rId111"/>
    <p:sldId id="420" r:id="rId112"/>
    <p:sldId id="421" r:id="rId113"/>
    <p:sldId id="422" r:id="rId114"/>
    <p:sldId id="424" r:id="rId115"/>
    <p:sldId id="391" r:id="rId116"/>
    <p:sldId id="392" r:id="rId117"/>
    <p:sldId id="393" r:id="rId118"/>
    <p:sldId id="394" r:id="rId119"/>
    <p:sldId id="395" r:id="rId120"/>
    <p:sldId id="397" r:id="rId121"/>
    <p:sldId id="398" r:id="rId122"/>
    <p:sldId id="399" r:id="rId123"/>
    <p:sldId id="400" r:id="rId124"/>
    <p:sldId id="401" r:id="rId125"/>
    <p:sldId id="402" r:id="rId126"/>
    <p:sldId id="403" r:id="rId127"/>
    <p:sldId id="404" r:id="rId128"/>
    <p:sldId id="405" r:id="rId129"/>
    <p:sldId id="406" r:id="rId130"/>
    <p:sldId id="425" r:id="rId131"/>
    <p:sldId id="427" r:id="rId132"/>
    <p:sldId id="441" r:id="rId133"/>
    <p:sldId id="428" r:id="rId134"/>
    <p:sldId id="462" r:id="rId135"/>
    <p:sldId id="429" r:id="rId136"/>
    <p:sldId id="430" r:id="rId137"/>
    <p:sldId id="431" r:id="rId138"/>
    <p:sldId id="432" r:id="rId139"/>
    <p:sldId id="436" r:id="rId140"/>
    <p:sldId id="437" r:id="rId141"/>
    <p:sldId id="438" r:id="rId142"/>
    <p:sldId id="439" r:id="rId143"/>
    <p:sldId id="440" r:id="rId144"/>
    <p:sldId id="442" r:id="rId145"/>
    <p:sldId id="463" r:id="rId146"/>
    <p:sldId id="443" r:id="rId147"/>
    <p:sldId id="444" r:id="rId148"/>
    <p:sldId id="445" r:id="rId149"/>
    <p:sldId id="446" r:id="rId150"/>
    <p:sldId id="447" r:id="rId151"/>
    <p:sldId id="449" r:id="rId152"/>
    <p:sldId id="450" r:id="rId153"/>
    <p:sldId id="451" r:id="rId154"/>
    <p:sldId id="452" r:id="rId155"/>
    <p:sldId id="453" r:id="rId156"/>
    <p:sldId id="454" r:id="rId157"/>
    <p:sldId id="455" r:id="rId158"/>
    <p:sldId id="456" r:id="rId159"/>
    <p:sldId id="457" r:id="rId160"/>
    <p:sldId id="458" r:id="rId161"/>
    <p:sldId id="459" r:id="rId162"/>
    <p:sldId id="460" r:id="rId163"/>
    <p:sldId id="461" r:id="rId164"/>
  </p:sldIdLst>
  <p:sldSz cx="9144000" cy="6858000" type="screen4x3"/>
  <p:notesSz cx="7077075" cy="9369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94" autoAdjust="0"/>
    <p:restoredTop sz="94660"/>
  </p:normalViewPr>
  <p:slideViewPr>
    <p:cSldViewPr>
      <p:cViewPr varScale="1">
        <p:scale>
          <a:sx n="70" d="100"/>
          <a:sy n="70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35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54" Type="http://schemas.openxmlformats.org/officeDocument/2006/relationships/slide" Target="slides/slide153.xml"/><Relationship Id="rId159" Type="http://schemas.openxmlformats.org/officeDocument/2006/relationships/slide" Target="slides/slide158.xml"/><Relationship Id="rId170" Type="http://schemas.openxmlformats.org/officeDocument/2006/relationships/tableStyles" Target="tableStyle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65" Type="http://schemas.openxmlformats.org/officeDocument/2006/relationships/notesMaster" Target="notesMasters/notesMaster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64" Type="http://schemas.openxmlformats.org/officeDocument/2006/relationships/slide" Target="slides/slide163.xml"/><Relationship Id="rId16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r">
              <a:defRPr sz="1200"/>
            </a:lvl1pPr>
          </a:lstStyle>
          <a:p>
            <a:fld id="{65FC0763-A114-43A6-AD24-71F78DD2BB02}" type="datetimeFigureOut">
              <a:rPr lang="en-US" smtClean="0"/>
              <a:t>4/15/2012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r">
              <a:defRPr sz="1200"/>
            </a:lvl1pPr>
          </a:lstStyle>
          <a:p>
            <a:fld id="{021B4881-F01B-48F8-B969-2E4E5AF77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693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r">
              <a:defRPr sz="1200"/>
            </a:lvl1pPr>
          </a:lstStyle>
          <a:p>
            <a:fld id="{0F7DB4D6-E984-4167-B09E-AF4B1E1A3146}" type="datetimeFigureOut">
              <a:rPr lang="en-US" smtClean="0"/>
              <a:t>4/15/2012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3263"/>
            <a:ext cx="4683125" cy="3513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73" tIns="46986" rIns="93973" bIns="469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50477"/>
            <a:ext cx="5661660" cy="4216241"/>
          </a:xfrm>
          <a:prstGeom prst="rect">
            <a:avLst/>
          </a:prstGeom>
        </p:spPr>
        <p:txBody>
          <a:bodyPr vert="horz" lIns="93973" tIns="46986" rIns="93973" bIns="4698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r">
              <a:defRPr sz="1200"/>
            </a:lvl1pPr>
          </a:lstStyle>
          <a:p>
            <a:fld id="{CB46D4B4-99BF-4727-ACD0-F664F6FE2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491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Peaches and Herb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56924-0C89-4818-BE4A-48C2048EDF2E}" type="slidenum">
              <a:rPr lang="en-US" smtClean="0"/>
              <a:t>160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038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Peaches and Herb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56924-0C89-4818-BE4A-48C2048EDF2E}" type="slidenum">
              <a:rPr lang="en-US" smtClean="0"/>
              <a:t>161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038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990600"/>
            <a:ext cx="8077200" cy="3429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Introduction to</a:t>
            </a:r>
            <a:br>
              <a:rPr lang="en-US" dirty="0" smtClean="0"/>
            </a:br>
            <a:r>
              <a:rPr lang="en-US" dirty="0" smtClean="0"/>
              <a:t>Trust Administration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9.  Personal liability for failure to comply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Civil</a:t>
            </a:r>
          </a:p>
          <a:p>
            <a:pPr lvl="1"/>
            <a:r>
              <a:rPr lang="en-US" b="1" dirty="0" smtClean="0"/>
              <a:t>Criminal</a:t>
            </a:r>
          </a:p>
        </p:txBody>
      </p:sp>
    </p:spTree>
    <p:extLst>
      <p:ext uri="{BB962C8B-B14F-4D97-AF65-F5344CB8AC3E}">
        <p14:creationId xmlns:p14="http://schemas.microsoft.com/office/powerpoint/2010/main" val="37457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2819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900" dirty="0" smtClean="0"/>
              <a:t>Principal </a:t>
            </a:r>
            <a:r>
              <a:rPr lang="en-US" sz="4900" dirty="0" smtClean="0"/>
              <a:t>and </a:t>
            </a:r>
            <a:r>
              <a:rPr lang="en-US" sz="4900" dirty="0" smtClean="0"/>
              <a:t>Income</a:t>
            </a:r>
            <a:br>
              <a:rPr lang="en-US" sz="4900" dirty="0" smtClean="0"/>
            </a:br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sz="4000" dirty="0" smtClean="0"/>
              <a:t>[continued]</a:t>
            </a:r>
            <a:endParaRPr lang="en-US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174397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Unitrust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30" name="Picture 6" descr="http://t2.gstatic.com/images?q=tbn:YeQeOnI-BXIJkM:http://www.economist.com/blogs/democracyinamerica/mao%20nixon.JPG&amp;t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602379"/>
            <a:ext cx="4256664" cy="330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sixmeatbuffet.com/images/Operation-Hope-And-Sam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626264"/>
            <a:ext cx="3771900" cy="330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333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Unitrust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Basic idea = Current beneficiary receives a fixed percentage of trust’s fair market value each year.</a:t>
            </a:r>
          </a:p>
          <a:p>
            <a:endParaRPr lang="en-US" b="1" dirty="0"/>
          </a:p>
          <a:p>
            <a:r>
              <a:rPr lang="en-US" b="1" dirty="0" smtClean="0"/>
              <a:t>Thus, all beneficiaries want value of trust to increase.</a:t>
            </a:r>
          </a:p>
          <a:p>
            <a:endParaRPr lang="en-US" b="1" dirty="0"/>
          </a:p>
          <a:p>
            <a:r>
              <a:rPr lang="en-US" b="1" dirty="0" smtClean="0"/>
              <a:t>Not concerned about why – income or principal.</a:t>
            </a:r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5703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Unitrust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Issue = How to set the unitrust rate?</a:t>
            </a:r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3678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2057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dirty="0" smtClean="0"/>
              <a:t>Accountings</a:t>
            </a:r>
            <a:endParaRPr lang="en-US" sz="4900" b="1" dirty="0" smtClean="0"/>
          </a:p>
        </p:txBody>
      </p:sp>
    </p:spTree>
    <p:extLst>
      <p:ext uri="{BB962C8B-B14F-4D97-AF65-F5344CB8AC3E}">
        <p14:creationId xmlns:p14="http://schemas.microsoft.com/office/powerpoint/2010/main" val="143347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Purpose = Allow beneficiary to obtain information to see if trustee is breaching duties.</a:t>
            </a:r>
          </a:p>
          <a:p>
            <a:endParaRPr lang="en-US" b="1" dirty="0"/>
          </a:p>
          <a:p>
            <a:r>
              <a:rPr lang="en-US" b="1" dirty="0" smtClean="0"/>
              <a:t>Some states </a:t>
            </a:r>
            <a:r>
              <a:rPr lang="en-US" b="1" i="1" dirty="0" smtClean="0"/>
              <a:t>require</a:t>
            </a:r>
            <a:r>
              <a:rPr lang="en-US" b="1" dirty="0" smtClean="0"/>
              <a:t> annual accountings even without request or court order.</a:t>
            </a:r>
          </a:p>
        </p:txBody>
      </p:sp>
    </p:spTree>
    <p:extLst>
      <p:ext uri="{BB962C8B-B14F-4D97-AF65-F5344CB8AC3E}">
        <p14:creationId xmlns:p14="http://schemas.microsoft.com/office/powerpoint/2010/main" val="87353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Typical Contents of Accounting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All new trust property not previously accounted for.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3816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Typical Contents of Accounting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Account of all: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Receipts</a:t>
            </a:r>
          </a:p>
          <a:p>
            <a:pPr lvl="1"/>
            <a:r>
              <a:rPr lang="en-US" b="1" dirty="0" smtClean="0"/>
              <a:t>Disbursements</a:t>
            </a:r>
          </a:p>
          <a:p>
            <a:pPr lvl="1"/>
            <a:r>
              <a:rPr lang="en-US" b="1" dirty="0" smtClean="0"/>
              <a:t>Other transactions</a:t>
            </a:r>
          </a:p>
          <a:p>
            <a:pPr lvl="1"/>
            <a:r>
              <a:rPr lang="en-US" b="1" dirty="0" smtClean="0"/>
              <a:t>Source and nature of each</a:t>
            </a:r>
          </a:p>
          <a:p>
            <a:pPr lvl="1"/>
            <a:r>
              <a:rPr lang="en-US" b="1" dirty="0" smtClean="0"/>
              <a:t>Show income and principal separately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1778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Typical Contents of Accounting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List and description of all trust property.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2258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Typical Contents of Accounting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Cash balance on hand and where kept.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1251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Duty to Support Trust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Defend trust from attacks.</a:t>
            </a:r>
          </a:p>
          <a:p>
            <a:endParaRPr lang="en-US" b="1" dirty="0"/>
          </a:p>
          <a:p>
            <a:r>
              <a:rPr lang="en-US" b="1" dirty="0" smtClean="0"/>
              <a:t>Attorney fees and court costs of reasonable defense paid by trust even if trustee loses.</a:t>
            </a:r>
          </a:p>
          <a:p>
            <a:endParaRPr lang="en-US" b="1" dirty="0"/>
          </a:p>
          <a:p>
            <a:r>
              <a:rPr lang="en-US" b="1" dirty="0" smtClean="0"/>
              <a:t>Duty to appeal, unless no reasonable ground.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6357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Typical Contents of Accounting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5.  All known liabilities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7641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Settlor’s Ability to Alter Accounting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Settlor may require accountings at a stated time, interval, or event.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Settlor’s Ability to Alter Accounting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Total waiver of accountings not allowed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Against public policy</a:t>
            </a:r>
          </a:p>
          <a:p>
            <a:pPr lvl="1"/>
            <a:r>
              <a:rPr lang="en-US" b="1" dirty="0" smtClean="0"/>
              <a:t>Without accountings, beneficiaries unable to ascertain if trustee in breach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02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Settlor’s Ability to Alter Accounting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Some limitations might be allowed if:</a:t>
            </a:r>
            <a:br>
              <a:rPr lang="en-US" b="1" dirty="0" smtClean="0"/>
            </a:br>
            <a:r>
              <a:rPr lang="en-US" b="1" dirty="0" smtClean="0"/>
              <a:t>      </a:t>
            </a:r>
            <a:endParaRPr lang="en-US" b="1" dirty="0"/>
          </a:p>
          <a:p>
            <a:pPr lvl="1"/>
            <a:r>
              <a:rPr lang="en-US" b="1" dirty="0" smtClean="0"/>
              <a:t>Trust is revocable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Beneficiary of irrevocable trust is remote:</a:t>
            </a:r>
          </a:p>
          <a:p>
            <a:pPr lvl="2"/>
            <a:r>
              <a:rPr lang="en-US" b="1" dirty="0" smtClean="0"/>
              <a:t>Not entitled to current distribution.</a:t>
            </a:r>
          </a:p>
          <a:p>
            <a:pPr lvl="2"/>
            <a:r>
              <a:rPr lang="en-US" b="1" dirty="0" smtClean="0"/>
              <a:t>Not entitled to distribution if trust ended now.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35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to render an accounting?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How long should it take a trustee to render an accounting?</a:t>
            </a:r>
          </a:p>
          <a:p>
            <a:endParaRPr lang="en-US" b="1" dirty="0"/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4104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2057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dirty="0" smtClean="0"/>
              <a:t>Trustee Compensation</a:t>
            </a:r>
            <a:endParaRPr lang="en-US" sz="4900" b="1" dirty="0" smtClean="0"/>
          </a:p>
        </p:txBody>
      </p:sp>
    </p:spTree>
    <p:extLst>
      <p:ext uri="{BB962C8B-B14F-4D97-AF65-F5344CB8AC3E}">
        <p14:creationId xmlns:p14="http://schemas.microsoft.com/office/powerpoint/2010/main" val="389158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 compensation unless settlor provided for compensation in the trust.</a:t>
            </a:r>
          </a:p>
          <a:p>
            <a:endParaRPr lang="en-US" b="1" dirty="0"/>
          </a:p>
          <a:p>
            <a:r>
              <a:rPr lang="en-US" b="1" dirty="0" smtClean="0"/>
              <a:t>Policy – fear that trustee would act to increase compensation even if not in trust’s best interests.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9837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b="1" dirty="0" smtClean="0"/>
              <a:t>Assuming trust instrument is silent: </a:t>
            </a:r>
          </a:p>
          <a:p>
            <a:endParaRPr lang="en-US" b="1" dirty="0"/>
          </a:p>
          <a:p>
            <a:r>
              <a:rPr lang="en-US" b="1" dirty="0" smtClean="0"/>
              <a:t> 1.  Court Determination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Trustee petitions court for compensation approval.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7589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Trustee Determination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Trustee determines reasonable compensation.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Trustee takes from trust.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Interested person can sue trustee for taking excessive compensation.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4906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Schedule or Scale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  Based on, for example,</a:t>
            </a:r>
          </a:p>
          <a:p>
            <a:pPr lvl="1"/>
            <a:endParaRPr lang="en-US" b="1" dirty="0"/>
          </a:p>
          <a:p>
            <a:pPr lvl="2"/>
            <a:r>
              <a:rPr lang="en-US" b="1" dirty="0" smtClean="0"/>
              <a:t>Value of trust</a:t>
            </a:r>
          </a:p>
          <a:p>
            <a:pPr lvl="2"/>
            <a:r>
              <a:rPr lang="en-US" b="1" dirty="0" smtClean="0"/>
              <a:t>Amount of trust income</a:t>
            </a:r>
          </a:p>
        </p:txBody>
      </p:sp>
    </p:spTree>
    <p:extLst>
      <p:ext uri="{BB962C8B-B14F-4D97-AF65-F5344CB8AC3E}">
        <p14:creationId xmlns:p14="http://schemas.microsoft.com/office/powerpoint/2010/main" val="242809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8077200" cy="3505200"/>
          </a:xfrm>
        </p:spPr>
        <p:txBody>
          <a:bodyPr>
            <a:normAutofit/>
          </a:bodyPr>
          <a:lstStyle/>
          <a:p>
            <a:pPr algn="ctr"/>
            <a:r>
              <a:rPr lang="en-US" sz="4900" dirty="0"/>
              <a:t>Standard of </a:t>
            </a:r>
            <a:r>
              <a:rPr lang="en-US" sz="4900" dirty="0" smtClean="0"/>
              <a:t>Care</a:t>
            </a:r>
            <a:br>
              <a:rPr lang="en-US" sz="4900" dirty="0" smtClean="0"/>
            </a:br>
            <a:r>
              <a:rPr lang="en-US" sz="4900" dirty="0"/>
              <a:t>&amp;</a:t>
            </a:r>
            <a:br>
              <a:rPr lang="en-US" sz="4900" dirty="0"/>
            </a:br>
            <a:r>
              <a:rPr lang="en-US" sz="4900" dirty="0" smtClean="0"/>
              <a:t>Investments</a:t>
            </a:r>
            <a:br>
              <a:rPr lang="en-US" sz="4900" dirty="0" smtClean="0"/>
            </a:br>
            <a:endParaRPr lang="en-US" sz="4900" b="1" dirty="0" smtClean="0"/>
          </a:p>
        </p:txBody>
      </p:sp>
    </p:spTree>
    <p:extLst>
      <p:ext uri="{BB962C8B-B14F-4D97-AF65-F5344CB8AC3E}">
        <p14:creationId xmlns:p14="http://schemas.microsoft.com/office/powerpoint/2010/main" val="136382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Compensation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Should settlor waive compensation?</a:t>
            </a:r>
          </a:p>
          <a:p>
            <a:endParaRPr lang="en-US" b="1" dirty="0"/>
          </a:p>
          <a:p>
            <a:r>
              <a:rPr lang="en-US" b="1" dirty="0" smtClean="0"/>
              <a:t>Should settlor provided a fixed fee?</a:t>
            </a:r>
          </a:p>
          <a:p>
            <a:endParaRPr lang="en-US" b="1" dirty="0"/>
          </a:p>
          <a:p>
            <a:r>
              <a:rPr lang="en-US" b="1" dirty="0" smtClean="0"/>
              <a:t>Should settlor “shop around” for fees if using corporate trustee?</a:t>
            </a:r>
          </a:p>
        </p:txBody>
      </p:sp>
    </p:spTree>
    <p:extLst>
      <p:ext uri="{BB962C8B-B14F-4D97-AF65-F5344CB8AC3E}">
        <p14:creationId xmlns:p14="http://schemas.microsoft.com/office/powerpoint/2010/main" val="87286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to Determine Reasonable Fee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Gross income of trust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0532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to Determine Reasonable Fee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Success or failure of trust administration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9624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to Determine Reasonable Fee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Trustee’s skill and experience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9401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to Determine Reasonable Fee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Trustee’s fidelity or disloyalty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0847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to Determine Reasonable Fee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5.  Amount of trustee’s liability exposure and responsibilities assumed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5941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to Determine Reasonable Fee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6.  Time spent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7702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to Determine Reasonable Fee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7.  Custom in the community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6623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to Determine Reasonable Fee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8.  Character of work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Skill and judgment, or</a:t>
            </a:r>
          </a:p>
          <a:p>
            <a:pPr lvl="1"/>
            <a:r>
              <a:rPr lang="en-US" b="1" dirty="0" smtClean="0"/>
              <a:t>Routine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3125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to Determine Reasonable Fee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9.  Trustee’s estimate of value of services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1184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Trustee must invest following the appropriate standard of care.</a:t>
            </a:r>
          </a:p>
          <a:p>
            <a:endParaRPr lang="en-US" b="1" dirty="0"/>
          </a:p>
          <a:p>
            <a:r>
              <a:rPr lang="en-US" b="1" dirty="0" smtClean="0"/>
              <a:t>Personally liable for failure to do so.</a:t>
            </a:r>
          </a:p>
          <a:p>
            <a:endParaRPr lang="en-US" b="1" dirty="0"/>
          </a:p>
          <a:p>
            <a:r>
              <a:rPr lang="en-US" b="1" dirty="0" smtClean="0"/>
              <a:t>But, trustee is not an insurer; only liable if conduct breaches standard.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386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2057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dirty="0" smtClean="0"/>
              <a:t>Court Alterations</a:t>
            </a:r>
            <a:endParaRPr lang="en-US" sz="4900" b="1" dirty="0" smtClean="0"/>
          </a:p>
        </p:txBody>
      </p:sp>
    </p:spTree>
    <p:extLst>
      <p:ext uri="{BB962C8B-B14F-4D97-AF65-F5344CB8AC3E}">
        <p14:creationId xmlns:p14="http://schemas.microsoft.com/office/powerpoint/2010/main" val="382445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Discretionary with court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Court can refuse to authorize deviation even if trustee has a “good” reason as long as not an abuse of discretion.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3964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Goal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Do what the settlor would have done had the settlor thought about it.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Court will examine:</a:t>
            </a:r>
          </a:p>
          <a:p>
            <a:pPr lvl="2"/>
            <a:r>
              <a:rPr lang="en-US" b="1" dirty="0" smtClean="0"/>
              <a:t>Trust instrument, and</a:t>
            </a:r>
          </a:p>
          <a:p>
            <a:pPr lvl="2"/>
            <a:r>
              <a:rPr lang="en-US" b="1" dirty="0" smtClean="0"/>
              <a:t>Extrinsic evidence.</a:t>
            </a:r>
          </a:p>
        </p:txBody>
      </p:sp>
    </p:spTree>
    <p:extLst>
      <p:ext uri="{BB962C8B-B14F-4D97-AF65-F5344CB8AC3E}">
        <p14:creationId xmlns:p14="http://schemas.microsoft.com/office/powerpoint/2010/main" val="256312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When is deviation </a:t>
            </a:r>
            <a:r>
              <a:rPr lang="en-US" b="1" dirty="0" smtClean="0"/>
              <a:t>possible?</a:t>
            </a:r>
          </a:p>
          <a:p>
            <a:endParaRPr lang="en-US" b="1" dirty="0"/>
          </a:p>
          <a:p>
            <a:pPr lvl="1"/>
            <a:r>
              <a:rPr lang="en-US" b="1" i="1" dirty="0" smtClean="0"/>
              <a:t>Caveat:  </a:t>
            </a:r>
            <a:r>
              <a:rPr lang="en-US" b="1" dirty="0" smtClean="0"/>
              <a:t>Jurisdictions vary with respect to the grounds for deviation with the modern trend being to allow greater deviation and reformation.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939519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When is deviation </a:t>
            </a:r>
            <a:r>
              <a:rPr lang="en-US" b="1" dirty="0" smtClean="0"/>
              <a:t>possible?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1.  Purposes of trust fulfilled.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8869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When is deviation possible?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2.  Purposes of trust have become illegal.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6692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When is deviation possible?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3.  Purposes of trust are impossible to fulfill.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4984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When is deviation possible?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4.  Change will further the purposes of trust because of circumstances the settlor:</a:t>
            </a:r>
          </a:p>
          <a:p>
            <a:pPr lvl="2"/>
            <a:r>
              <a:rPr lang="en-US" b="1" dirty="0" smtClean="0"/>
              <a:t>Did not know, and</a:t>
            </a:r>
          </a:p>
          <a:p>
            <a:pPr lvl="2"/>
            <a:r>
              <a:rPr lang="en-US" b="1" dirty="0" smtClean="0"/>
              <a:t>Could not anticipate.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0980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When is deviation possible?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5.  Modification of administrative provision is necessary or appropriate to prevent waste or avoid impairment of trust’s administration.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1893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Permitted deviations: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1.  Change trustee</a:t>
            </a:r>
          </a:p>
        </p:txBody>
      </p:sp>
    </p:spTree>
    <p:extLst>
      <p:ext uri="{BB962C8B-B14F-4D97-AF65-F5344CB8AC3E}">
        <p14:creationId xmlns:p14="http://schemas.microsoft.com/office/powerpoint/2010/main" val="206187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Possible Standards of Care -- Generally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Prudent person with respect to own property.</a:t>
            </a:r>
          </a:p>
          <a:p>
            <a:pPr lvl="1"/>
            <a:r>
              <a:rPr lang="en-US" b="1" dirty="0" smtClean="0"/>
              <a:t>Common law rule</a:t>
            </a:r>
          </a:p>
          <a:p>
            <a:pPr marL="457200" lvl="1" indent="0">
              <a:buNone/>
            </a:pPr>
            <a:endParaRPr lang="en-US" b="1" dirty="0"/>
          </a:p>
          <a:p>
            <a:r>
              <a:rPr lang="en-US" b="1" dirty="0" smtClean="0"/>
              <a:t>Prudent person with respect to another’s property.</a:t>
            </a:r>
          </a:p>
          <a:p>
            <a:endParaRPr lang="en-US" b="1" dirty="0"/>
          </a:p>
          <a:p>
            <a:r>
              <a:rPr lang="en-US" b="1" dirty="0" smtClean="0"/>
              <a:t>Prudent Investor</a:t>
            </a:r>
          </a:p>
          <a:p>
            <a:pPr lvl="2"/>
            <a:r>
              <a:rPr lang="en-US" b="1" dirty="0" smtClean="0"/>
              <a:t>Majority rule in U.S. today; Uniform Prudent Investor Act</a:t>
            </a:r>
          </a:p>
          <a:p>
            <a:pPr lvl="2"/>
            <a:r>
              <a:rPr lang="en-US" b="1" dirty="0" smtClean="0"/>
              <a:t>Ohio [Chapter 5809]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6940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Permitted deviations: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2.  Modify terms of trust</a:t>
            </a:r>
          </a:p>
        </p:txBody>
      </p:sp>
    </p:spTree>
    <p:extLst>
      <p:ext uri="{BB962C8B-B14F-4D97-AF65-F5344CB8AC3E}">
        <p14:creationId xmlns:p14="http://schemas.microsoft.com/office/powerpoint/2010/main" val="209179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Permitted deviations: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3.  Permit or direct trustee to do acts not authorized or forbidden by the trust.</a:t>
            </a:r>
          </a:p>
        </p:txBody>
      </p:sp>
    </p:spTree>
    <p:extLst>
      <p:ext uri="{BB962C8B-B14F-4D97-AF65-F5344CB8AC3E}">
        <p14:creationId xmlns:p14="http://schemas.microsoft.com/office/powerpoint/2010/main" val="212623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Permitted deviations: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4.  Prohibit trustee from performing acts required by the terms of the trust.</a:t>
            </a:r>
          </a:p>
        </p:txBody>
      </p:sp>
    </p:spTree>
    <p:extLst>
      <p:ext uri="{BB962C8B-B14F-4D97-AF65-F5344CB8AC3E}">
        <p14:creationId xmlns:p14="http://schemas.microsoft.com/office/powerpoint/2010/main" val="267251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Permitted deviations: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5.  Terminate the trust,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1255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 Pres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Method of saving failed charitable trusts.</a:t>
            </a:r>
          </a:p>
          <a:p>
            <a:endParaRPr lang="en-US" b="1" dirty="0" smtClean="0"/>
          </a:p>
          <a:p>
            <a:r>
              <a:rPr lang="en-US" b="1" dirty="0" smtClean="0"/>
              <a:t>Settlor must have general charitable intent.</a:t>
            </a:r>
          </a:p>
          <a:p>
            <a:endParaRPr lang="en-US" b="1" dirty="0"/>
          </a:p>
          <a:p>
            <a:r>
              <a:rPr lang="en-US" b="1" dirty="0" smtClean="0"/>
              <a:t>Gift saved for equitably equivalent charity.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9708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2057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dirty="0" smtClean="0"/>
              <a:t>Party Alterations</a:t>
            </a:r>
            <a:endParaRPr lang="en-US" sz="4900" b="1" dirty="0" smtClean="0"/>
          </a:p>
        </p:txBody>
      </p:sp>
    </p:spTree>
    <p:extLst>
      <p:ext uri="{BB962C8B-B14F-4D97-AF65-F5344CB8AC3E}">
        <p14:creationId xmlns:p14="http://schemas.microsoft.com/office/powerpoint/2010/main" val="159926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By the </a:t>
            </a:r>
            <a:r>
              <a:rPr lang="en-US" dirty="0" smtClean="0"/>
              <a:t>Settlor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Presumption if trust silent</a:t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Common law</a:t>
            </a:r>
            <a:r>
              <a:rPr lang="en-US" b="1" dirty="0" smtClean="0"/>
              <a:t> </a:t>
            </a:r>
            <a:r>
              <a:rPr lang="en-US" b="1" dirty="0" smtClean="0"/>
              <a:t>= </a:t>
            </a:r>
            <a:r>
              <a:rPr lang="en-US" b="1" dirty="0" smtClean="0"/>
              <a:t>irrevocable</a:t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Modern law = </a:t>
            </a:r>
            <a:r>
              <a:rPr lang="en-US" b="1" dirty="0" smtClean="0"/>
              <a:t>Settlor </a:t>
            </a:r>
            <a:r>
              <a:rPr lang="en-US" b="1" dirty="0" smtClean="0"/>
              <a:t>may revoke, modify, amend, etc</a:t>
            </a:r>
            <a:r>
              <a:rPr lang="en-US" b="1" dirty="0" smtClean="0"/>
              <a:t>.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66289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By the </a:t>
            </a:r>
            <a:r>
              <a:rPr lang="en-US" dirty="0" smtClean="0"/>
              <a:t>Settlor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Revocation Methods</a:t>
            </a:r>
          </a:p>
          <a:p>
            <a:endParaRPr lang="en-US" b="1" dirty="0"/>
          </a:p>
          <a:p>
            <a:pPr lvl="1"/>
            <a:r>
              <a:rPr lang="en-US" b="1" dirty="0"/>
              <a:t>Follow method settlor specified in the trust.</a:t>
            </a:r>
          </a:p>
          <a:p>
            <a:pPr lvl="1"/>
            <a:r>
              <a:rPr lang="en-US" b="1" dirty="0" smtClean="0"/>
              <a:t>In </a:t>
            </a:r>
            <a:r>
              <a:rPr lang="en-US" b="1" dirty="0" smtClean="0"/>
              <a:t>writing, if trust created in writing.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7200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By the Trustee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Generally, no power to modify.</a:t>
            </a:r>
          </a:p>
          <a:p>
            <a:endParaRPr lang="en-US" b="1" dirty="0"/>
          </a:p>
          <a:p>
            <a:r>
              <a:rPr lang="en-US" b="1" dirty="0" smtClean="0"/>
              <a:t>Possible </a:t>
            </a:r>
            <a:r>
              <a:rPr lang="en-US" b="1" dirty="0" smtClean="0"/>
              <a:t>situations </a:t>
            </a:r>
            <a:r>
              <a:rPr lang="en-US" sz="2000" b="1" dirty="0" smtClean="0"/>
              <a:t>(depends on jurisdiction)</a:t>
            </a:r>
            <a:r>
              <a:rPr lang="en-US" b="1" dirty="0" smtClean="0"/>
              <a:t>:</a:t>
            </a:r>
            <a:endParaRPr lang="en-US" b="1" dirty="0" smtClean="0"/>
          </a:p>
          <a:p>
            <a:pPr lvl="1"/>
            <a:r>
              <a:rPr lang="en-US" b="1" dirty="0" smtClean="0"/>
              <a:t>Settlor granted power in the trust.</a:t>
            </a:r>
          </a:p>
          <a:p>
            <a:pPr lvl="1"/>
            <a:r>
              <a:rPr lang="en-US" b="1" dirty="0" smtClean="0"/>
              <a:t>Division or combination of trusts on identical terms </a:t>
            </a:r>
            <a:endParaRPr lang="en-US" b="1" dirty="0" smtClean="0"/>
          </a:p>
          <a:p>
            <a:pPr lvl="1"/>
            <a:r>
              <a:rPr lang="en-US" b="1" dirty="0" smtClean="0"/>
              <a:t>Non-judicial </a:t>
            </a:r>
            <a:r>
              <a:rPr lang="en-US" b="1" dirty="0" smtClean="0"/>
              <a:t>cy </a:t>
            </a:r>
            <a:r>
              <a:rPr lang="en-US" b="1" dirty="0" err="1" smtClean="0"/>
              <a:t>pres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9182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 By Trustee and Beneficiaries Acting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Merger</a:t>
            </a:r>
            <a:endParaRPr lang="en-US" b="1" dirty="0"/>
          </a:p>
          <a:p>
            <a:endParaRPr lang="en-US" b="1" dirty="0" smtClean="0"/>
          </a:p>
          <a:p>
            <a:pPr lvl="1"/>
            <a:r>
              <a:rPr lang="en-US" b="1" dirty="0" smtClean="0"/>
              <a:t>Unless, perhaps, if trust is spendthrift.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77182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Historical Development of Standards of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Very safe (conservative) investments only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Government liabilities</a:t>
            </a:r>
          </a:p>
          <a:p>
            <a:pPr lvl="1"/>
            <a:r>
              <a:rPr lang="en-US" b="1" dirty="0" smtClean="0"/>
              <a:t>First mortgages on real property</a:t>
            </a:r>
          </a:p>
        </p:txBody>
      </p:sp>
    </p:spTree>
    <p:extLst>
      <p:ext uri="{BB962C8B-B14F-4D97-AF65-F5344CB8AC3E}">
        <p14:creationId xmlns:p14="http://schemas.microsoft.com/office/powerpoint/2010/main" val="221651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 By Beneficiaries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General U.S. Rule = Allowed as long as no </a:t>
            </a:r>
            <a:r>
              <a:rPr lang="en-US" b="1" i="1" dirty="0" smtClean="0"/>
              <a:t>material </a:t>
            </a:r>
            <a:r>
              <a:rPr lang="en-US" b="1" dirty="0" smtClean="0"/>
              <a:t>trust purpose remained unfulfilled (</a:t>
            </a:r>
            <a:r>
              <a:rPr lang="en-US" b="1" i="1" dirty="0" smtClean="0"/>
              <a:t>Claflin</a:t>
            </a:r>
            <a:r>
              <a:rPr lang="en-US" b="1" dirty="0" smtClean="0"/>
              <a:t> rule).</a:t>
            </a:r>
          </a:p>
        </p:txBody>
      </p:sp>
    </p:spTree>
    <p:extLst>
      <p:ext uri="{BB962C8B-B14F-4D97-AF65-F5344CB8AC3E}">
        <p14:creationId xmlns:p14="http://schemas.microsoft.com/office/powerpoint/2010/main" val="309135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 Settlor and All Beneficiaries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If </a:t>
            </a:r>
            <a:r>
              <a:rPr lang="en-US" b="1" dirty="0" smtClean="0"/>
              <a:t>a settlor of a trust is alive and all of the beneficiaries of an irrevocable spendthrift trust consent </a:t>
            </a:r>
            <a:r>
              <a:rPr lang="en-US" b="1" dirty="0" smtClean="0"/>
              <a:t>, the </a:t>
            </a:r>
            <a:r>
              <a:rPr lang="en-US" b="1" dirty="0" smtClean="0"/>
              <a:t>settlor and all beneficiaries may consent to a modification or termination of the trust</a:t>
            </a:r>
            <a:r>
              <a:rPr lang="en-US" b="1" dirty="0" smtClean="0"/>
              <a:t>.</a:t>
            </a:r>
            <a:endParaRPr lang="en-US" b="1" dirty="0" smtClean="0"/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5230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 Family Settlements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Favored by courts on public policy grounds.</a:t>
            </a:r>
          </a:p>
          <a:p>
            <a:endParaRPr lang="en-US" b="1" dirty="0"/>
          </a:p>
          <a:p>
            <a:r>
              <a:rPr lang="en-US" b="1" dirty="0" smtClean="0"/>
              <a:t>But, courts make certain controversy is genuine.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0976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2057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dirty="0" smtClean="0"/>
              <a:t>Termination</a:t>
            </a:r>
            <a:endParaRPr lang="en-US" sz="4900" b="1" dirty="0" smtClean="0"/>
          </a:p>
        </p:txBody>
      </p:sp>
    </p:spTree>
    <p:extLst>
      <p:ext uri="{BB962C8B-B14F-4D97-AF65-F5344CB8AC3E}">
        <p14:creationId xmlns:p14="http://schemas.microsoft.com/office/powerpoint/2010/main" val="27126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does a trust terminate?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ttp://www.biofortified.org/wp-content/uploads/2009/11/terminator-2-judgement-da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803398"/>
            <a:ext cx="3724275" cy="4668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39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does a trust terminate?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Express terms of trust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Most common </a:t>
            </a:r>
            <a:r>
              <a:rPr lang="en-US" b="1" dirty="0" smtClean="0"/>
              <a:t>method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08226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does a trust terminate?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Settlor </a:t>
            </a:r>
            <a:r>
              <a:rPr lang="en-US" b="1" dirty="0" smtClean="0"/>
              <a:t>revokes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86854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does a trust terminate?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Property exhausted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No trust without </a:t>
            </a:r>
            <a:r>
              <a:rPr lang="en-US" b="1" dirty="0" smtClean="0"/>
              <a:t>property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64512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does a trust terminate?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4.  </a:t>
            </a:r>
            <a:r>
              <a:rPr lang="en-US" b="1" dirty="0" smtClean="0"/>
              <a:t>Uneconomical, if a ground under state law.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5867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does a trust terminate?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5.  Court order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Deviation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62214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Historical Development of Standards of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“Legal Lists”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Statutes contained list of investment types deemed permissible.</a:t>
            </a:r>
          </a:p>
        </p:txBody>
      </p:sp>
    </p:spTree>
    <p:extLst>
      <p:ext uri="{BB962C8B-B14F-4D97-AF65-F5344CB8AC3E}">
        <p14:creationId xmlns:p14="http://schemas.microsoft.com/office/powerpoint/2010/main" val="246976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does a trust terminate?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6.  Merger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Legal and equitable title reunited.</a:t>
            </a:r>
          </a:p>
          <a:p>
            <a:pPr lvl="1"/>
            <a:endParaRPr lang="en-US" b="1" dirty="0"/>
          </a:p>
          <a:p>
            <a:pPr lvl="1"/>
            <a:endParaRPr lang="en-US" b="1" dirty="0" smtClean="0"/>
          </a:p>
          <a:p>
            <a:pPr lvl="1"/>
            <a:endParaRPr lang="en-US" b="1" dirty="0"/>
          </a:p>
          <a:p>
            <a:pPr lvl="1"/>
            <a:endParaRPr lang="en-US" b="1" dirty="0" smtClean="0"/>
          </a:p>
          <a:p>
            <a:pPr marL="457200" lvl="1" indent="0">
              <a:buNone/>
            </a:pPr>
            <a:endParaRPr lang="en-US" b="1" dirty="0"/>
          </a:p>
        </p:txBody>
      </p:sp>
      <p:pic>
        <p:nvPicPr>
          <p:cNvPr id="2050" name="Picture 2" descr="http://1.bp.blogspot.com/_dN12_YBg0IE/SmwUQtRAJWI/AAAAAAAAGZ0/l3ZZccedHes/s320/peaches%26herb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505200"/>
            <a:ext cx="3093154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562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does a trust terminate?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7.  All beneficiaries die</a:t>
            </a:r>
          </a:p>
          <a:p>
            <a:endParaRPr lang="en-US" b="1" dirty="0"/>
          </a:p>
          <a:p>
            <a:pPr lvl="1"/>
            <a:endParaRPr lang="en-US" b="1" dirty="0" smtClean="0"/>
          </a:p>
        </p:txBody>
      </p:sp>
      <p:pic>
        <p:nvPicPr>
          <p:cNvPr id="3074" name="Picture 2" descr="http://www.posters.ws/images/431288/reaper_sick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901" y="2590800"/>
            <a:ext cx="2971800" cy="4089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281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Trustee’s duties upon termination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Wind up trust business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Trustee retains trust powers for “reasonable” period</a:t>
            </a:r>
            <a:r>
              <a:rPr lang="en-US" b="1" dirty="0" smtClean="0"/>
              <a:t>.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15002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Trustee’s duties upon termination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</a:t>
            </a:r>
            <a:r>
              <a:rPr lang="en-US" b="1" dirty="0"/>
              <a:t> </a:t>
            </a:r>
            <a:r>
              <a:rPr lang="en-US" b="1" dirty="0" smtClean="0"/>
              <a:t>Distribute trust property to remainder beneficiaries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Must be done timely</a:t>
            </a:r>
            <a:r>
              <a:rPr lang="en-US" b="1" dirty="0" smtClean="0"/>
              <a:t>.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12931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Historical </a:t>
            </a:r>
            <a:r>
              <a:rPr lang="en-US" dirty="0"/>
              <a:t>Development of Standards of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60000"/>
              </a:lnSpc>
            </a:pPr>
            <a:r>
              <a:rPr lang="en-US" b="1" dirty="0" smtClean="0"/>
              <a:t>3.  Prudent Person Rule</a:t>
            </a:r>
          </a:p>
          <a:p>
            <a:endParaRPr lang="en-US" b="1" dirty="0"/>
          </a:p>
          <a:p>
            <a:pPr lvl="1">
              <a:spcBef>
                <a:spcPts val="0"/>
              </a:spcBef>
            </a:pPr>
            <a:r>
              <a:rPr lang="en-US" b="1" dirty="0" smtClean="0"/>
              <a:t>Formerly, majority U.S. rule</a:t>
            </a:r>
            <a:endParaRPr lang="en-US" b="1" dirty="0"/>
          </a:p>
          <a:p>
            <a:pPr lvl="1"/>
            <a:r>
              <a:rPr lang="en-US" b="1" dirty="0" smtClean="0"/>
              <a:t>Each investment viewed as a prudent person would make permanent disposition of property (not speculation) considering probable:</a:t>
            </a:r>
          </a:p>
          <a:p>
            <a:pPr lvl="2"/>
            <a:r>
              <a:rPr lang="en-US" b="1" dirty="0" smtClean="0"/>
              <a:t>Income</a:t>
            </a:r>
          </a:p>
          <a:p>
            <a:pPr lvl="2"/>
            <a:r>
              <a:rPr lang="en-US" b="1" dirty="0" smtClean="0"/>
              <a:t>Appreciation</a:t>
            </a:r>
          </a:p>
          <a:p>
            <a:pPr lvl="2"/>
            <a:r>
              <a:rPr lang="en-US" b="1" dirty="0" smtClean="0"/>
              <a:t>Safety</a:t>
            </a:r>
          </a:p>
        </p:txBody>
      </p:sp>
    </p:spTree>
    <p:extLst>
      <p:ext uri="{BB962C8B-B14F-4D97-AF65-F5344CB8AC3E}">
        <p14:creationId xmlns:p14="http://schemas.microsoft.com/office/powerpoint/2010/main" val="170257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Historical Development of Standards of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4.  Prudent Investor Rule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Modern rule used in majority of states.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Uniform Prudent Investor Act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Restatement of Trusts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Ohio Chapter 5809</a:t>
            </a:r>
          </a:p>
        </p:txBody>
      </p:sp>
    </p:spTree>
    <p:extLst>
      <p:ext uri="{BB962C8B-B14F-4D97-AF65-F5344CB8AC3E}">
        <p14:creationId xmlns:p14="http://schemas.microsoft.com/office/powerpoint/2010/main" val="300931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Settlor’s Instructions Trump Prudent Investor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Settlor can limit or expand</a:t>
            </a:r>
          </a:p>
          <a:p>
            <a:endParaRPr lang="en-US" b="1" dirty="0"/>
          </a:p>
          <a:p>
            <a:r>
              <a:rPr lang="en-US" b="1" dirty="0" smtClean="0"/>
              <a:t>Warning:  Prudent investor rule triggered by language in trust that sounds like prudent person rule.</a:t>
            </a:r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7511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Trustee accepts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No liability until accept.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7938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Lowering Standard of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Settlor’s express instructions in the trust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Why would settlor do so?</a:t>
            </a:r>
          </a:p>
        </p:txBody>
      </p:sp>
    </p:spTree>
    <p:extLst>
      <p:ext uri="{BB962C8B-B14F-4D97-AF65-F5344CB8AC3E}">
        <p14:creationId xmlns:p14="http://schemas.microsoft.com/office/powerpoint/2010/main" val="211959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Lowering Standard of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Exculpatory clause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Excuse breach (rather than lower standard)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8636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Lowering Standard of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2.  Exculpatory clause – Typical exceptions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Bad faith breaches</a:t>
            </a:r>
          </a:p>
          <a:p>
            <a:pPr lvl="1"/>
            <a:r>
              <a:rPr lang="en-US" b="1" dirty="0" smtClean="0"/>
              <a:t>Intentional breaches</a:t>
            </a:r>
          </a:p>
          <a:p>
            <a:pPr lvl="1"/>
            <a:r>
              <a:rPr lang="en-US" b="1" dirty="0" smtClean="0"/>
              <a:t>Breaches with reckless indifference to beneficiary’s interest</a:t>
            </a:r>
          </a:p>
          <a:p>
            <a:pPr lvl="1"/>
            <a:r>
              <a:rPr lang="en-US" b="1" dirty="0" smtClean="0"/>
              <a:t>Trustee’s profit from breach of trust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5937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Lowering Standard of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2.  Exculpatory clause – Strict construction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Courts construe exculpatory clauses strictly against trustee.</a:t>
            </a:r>
          </a:p>
          <a:p>
            <a:endParaRPr lang="en-US" b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5501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Lowering Standard of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2.  Exculpatory clause – bottom line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Only effective to exculpate negligent conduct</a:t>
            </a:r>
          </a:p>
          <a:p>
            <a:endParaRPr lang="en-US" b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2255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Lowering Standard of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2.  Exculpatory clause – attorney as trustee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Can lawyer take advantage of exculpatory clause given DR 1.08?</a:t>
            </a:r>
          </a:p>
          <a:p>
            <a:endParaRPr lang="en-US" b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023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Protectors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Settlor appoints a person who has ability to direct trustee to take (or not take) certain actions.</a:t>
            </a:r>
          </a:p>
          <a:p>
            <a:endParaRPr lang="en-US" b="1" dirty="0"/>
          </a:p>
          <a:p>
            <a:r>
              <a:rPr lang="en-US" b="1" dirty="0" smtClean="0"/>
              <a:t>Evolved from off-shore trusts which require foreign trustees.</a:t>
            </a:r>
          </a:p>
          <a:p>
            <a:endParaRPr lang="en-US" b="1" dirty="0"/>
          </a:p>
          <a:p>
            <a:r>
              <a:rPr lang="en-US" b="1" dirty="0" smtClean="0"/>
              <a:t>Is trust protector a fiduciary?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8666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Trustee with special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Must exercise those higher or special skills.</a:t>
            </a:r>
          </a:p>
          <a:p>
            <a:endParaRPr lang="en-US" b="1" dirty="0"/>
          </a:p>
          <a:p>
            <a:r>
              <a:rPr lang="en-US" b="1" dirty="0" smtClean="0"/>
              <a:t>Thus, a professional trustee or attorney may be held to higher standard.</a:t>
            </a:r>
          </a:p>
        </p:txBody>
      </p:sp>
    </p:spTree>
    <p:extLst>
      <p:ext uri="{BB962C8B-B14F-4D97-AF65-F5344CB8AC3E}">
        <p14:creationId xmlns:p14="http://schemas.microsoft.com/office/powerpoint/2010/main" val="311628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Trustee representation of special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Trustee who claims to have higher or special skills is bound by those claims.</a:t>
            </a:r>
          </a:p>
        </p:txBody>
      </p:sp>
    </p:spTree>
    <p:extLst>
      <p:ext uri="{BB962C8B-B14F-4D97-AF65-F5344CB8AC3E}">
        <p14:creationId xmlns:p14="http://schemas.microsoft.com/office/powerpoint/2010/main" val="359179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Trustee with lower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Trustee still must follow Prudent Investor standard.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5366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Post bond</a:t>
            </a:r>
            <a:endParaRPr lang="en-US" b="1" dirty="0"/>
          </a:p>
          <a:p>
            <a:endParaRPr lang="en-US" b="1" dirty="0"/>
          </a:p>
          <a:p>
            <a:pPr lvl="1"/>
            <a:r>
              <a:rPr lang="en-US" b="1" dirty="0" smtClean="0"/>
              <a:t>Unless waived or not required under state law.</a:t>
            </a:r>
          </a:p>
        </p:txBody>
      </p:sp>
    </p:spTree>
    <p:extLst>
      <p:ext uri="{BB962C8B-B14F-4D97-AF65-F5344CB8AC3E}">
        <p14:creationId xmlns:p14="http://schemas.microsoft.com/office/powerpoint/2010/main" val="289690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Time trustee’s conduct evaluated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Facts and circumstances at time trustee made the decision.</a:t>
            </a:r>
          </a:p>
          <a:p>
            <a:endParaRPr lang="en-US" b="1" dirty="0"/>
          </a:p>
          <a:p>
            <a:r>
              <a:rPr lang="en-US" b="1" dirty="0" smtClean="0"/>
              <a:t>Trustee not required to be psychic.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1477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trustee must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Basic Factors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Trust purposes</a:t>
            </a:r>
          </a:p>
          <a:p>
            <a:pPr lvl="1"/>
            <a:r>
              <a:rPr lang="en-US" b="1" dirty="0" smtClean="0"/>
              <a:t>Trust terms</a:t>
            </a:r>
          </a:p>
          <a:p>
            <a:pPr lvl="1"/>
            <a:r>
              <a:rPr lang="en-US" b="1" dirty="0" smtClean="0"/>
              <a:t>Distribution requirements</a:t>
            </a:r>
          </a:p>
          <a:p>
            <a:pPr lvl="1"/>
            <a:r>
              <a:rPr lang="en-US" b="1" dirty="0" smtClean="0"/>
              <a:t>Circumstances generally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9503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trustee must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Portfolio Approach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View investments collectively.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Not individually as under Prudent Person Rule.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3055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trustee must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2.  Portfolio Approach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“context of the trust portfolio as a whole and as part of an overall investment strategy having risk and return objectives reasonably suited to the trust.”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Thus, trustee must take reasonable risk.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Practical ramifications?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2035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trustee must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3</a:t>
            </a:r>
            <a:r>
              <a:rPr lang="en-US" b="1" dirty="0" smtClean="0"/>
              <a:t>.  Comprehensive Factors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General economic conditions</a:t>
            </a:r>
          </a:p>
          <a:p>
            <a:pPr lvl="1"/>
            <a:r>
              <a:rPr lang="en-US" b="1" dirty="0" smtClean="0"/>
              <a:t>Possible effect of inflation or deflation</a:t>
            </a:r>
          </a:p>
          <a:p>
            <a:pPr lvl="1"/>
            <a:r>
              <a:rPr lang="en-US" b="1" dirty="0" smtClean="0"/>
              <a:t>Tax consequences</a:t>
            </a:r>
          </a:p>
          <a:p>
            <a:pPr lvl="1"/>
            <a:r>
              <a:rPr lang="en-US" b="1" dirty="0" smtClean="0"/>
              <a:t>Role of each investment within the portfolio</a:t>
            </a:r>
          </a:p>
          <a:p>
            <a:pPr lvl="1"/>
            <a:r>
              <a:rPr lang="en-US" b="1" dirty="0" smtClean="0"/>
              <a:t>Income expected</a:t>
            </a:r>
          </a:p>
          <a:p>
            <a:pPr lvl="1"/>
            <a:r>
              <a:rPr lang="en-US" b="1" dirty="0" smtClean="0"/>
              <a:t>Appreciation expected</a:t>
            </a:r>
          </a:p>
          <a:p>
            <a:pPr marL="457200" lvl="1" indent="0" algn="r">
              <a:buNone/>
            </a:pPr>
            <a:r>
              <a:rPr lang="en-US" b="1" dirty="0"/>
              <a:t>	</a:t>
            </a:r>
            <a:r>
              <a:rPr lang="en-US" b="1" dirty="0" smtClean="0"/>
              <a:t>[continued]</a:t>
            </a:r>
          </a:p>
          <a:p>
            <a:endParaRPr lang="en-US" b="1" dirty="0"/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7953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trustee must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54209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3</a:t>
            </a:r>
            <a:r>
              <a:rPr lang="en-US" b="1" dirty="0" smtClean="0"/>
              <a:t>.  Comprehensive Factors -- § 117.004(c)</a:t>
            </a:r>
          </a:p>
          <a:p>
            <a:pPr marL="0" lvl="1" indent="0">
              <a:spcBef>
                <a:spcPts val="0"/>
              </a:spcBef>
              <a:buNone/>
            </a:pPr>
            <a:endParaRPr lang="en-US" b="1" dirty="0" smtClean="0"/>
          </a:p>
          <a:p>
            <a:pPr marL="0" lvl="1" indent="0">
              <a:spcBef>
                <a:spcPts val="0"/>
              </a:spcBef>
              <a:buNone/>
            </a:pPr>
            <a:r>
              <a:rPr lang="en-US" b="1" dirty="0" smtClean="0"/>
              <a:t>[continued]</a:t>
            </a:r>
          </a:p>
          <a:p>
            <a:pPr marL="0" lvl="1" indent="0">
              <a:spcBef>
                <a:spcPts val="0"/>
              </a:spcBef>
              <a:buNone/>
            </a:pPr>
            <a:endParaRPr lang="en-US" b="1" dirty="0" smtClean="0"/>
          </a:p>
          <a:p>
            <a:pPr lvl="1">
              <a:lnSpc>
                <a:spcPct val="120000"/>
              </a:lnSpc>
            </a:pPr>
            <a:r>
              <a:rPr lang="en-US" b="1" dirty="0" smtClean="0"/>
              <a:t>Beneficiary’s other resources</a:t>
            </a:r>
          </a:p>
          <a:p>
            <a:pPr lvl="1">
              <a:lnSpc>
                <a:spcPct val="120000"/>
              </a:lnSpc>
            </a:pPr>
            <a:r>
              <a:rPr lang="en-US" b="1" dirty="0" smtClean="0"/>
              <a:t>Need for liquidity</a:t>
            </a:r>
          </a:p>
          <a:p>
            <a:pPr lvl="1">
              <a:lnSpc>
                <a:spcPct val="120000"/>
              </a:lnSpc>
            </a:pPr>
            <a:r>
              <a:rPr lang="en-US" b="1" dirty="0" smtClean="0"/>
              <a:t>Need for regular income</a:t>
            </a:r>
          </a:p>
          <a:p>
            <a:pPr lvl="1">
              <a:lnSpc>
                <a:spcPct val="120000"/>
              </a:lnSpc>
            </a:pPr>
            <a:r>
              <a:rPr lang="en-US" b="1" dirty="0" smtClean="0"/>
              <a:t>Importance of preserving trust property</a:t>
            </a:r>
          </a:p>
          <a:p>
            <a:pPr lvl="1">
              <a:lnSpc>
                <a:spcPct val="120000"/>
              </a:lnSpc>
            </a:pPr>
            <a:r>
              <a:rPr lang="en-US" b="1" dirty="0" smtClean="0"/>
              <a:t>Importance of appreciation</a:t>
            </a:r>
          </a:p>
          <a:p>
            <a:pPr lvl="1">
              <a:lnSpc>
                <a:spcPct val="120000"/>
              </a:lnSpc>
            </a:pPr>
            <a:r>
              <a:rPr lang="en-US" b="1" dirty="0" smtClean="0"/>
              <a:t>Special relationship or value of an asset to the purposes of the trust or a beneficiary</a:t>
            </a:r>
          </a:p>
          <a:p>
            <a:pPr marL="457200" lvl="1" indent="0" algn="r">
              <a:buNone/>
            </a:pPr>
            <a:r>
              <a:rPr lang="en-US" b="1" dirty="0"/>
              <a:t>	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2422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Diversification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General rule = required</a:t>
            </a:r>
          </a:p>
          <a:p>
            <a:endParaRPr lang="en-US" b="1" dirty="0"/>
          </a:p>
          <a:p>
            <a:r>
              <a:rPr lang="en-US" b="1" dirty="0" smtClean="0"/>
              <a:t>Exception = trustee reasonably determines that because of special circumstances, the purposes of the trust are better served without diversifying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068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Duty to review investments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Trustee must bring trust assets into compliance with Prudent Investor Rule.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1929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Duty to review investments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Advice when take over as trustee: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Review all trust investments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With regard to improper investments:</a:t>
            </a:r>
          </a:p>
          <a:p>
            <a:pPr lvl="2"/>
            <a:r>
              <a:rPr lang="en-US" b="1" dirty="0" smtClean="0"/>
              <a:t>Change ASAP</a:t>
            </a:r>
          </a:p>
          <a:p>
            <a:pPr lvl="2"/>
            <a:r>
              <a:rPr lang="en-US" b="1" dirty="0" smtClean="0"/>
              <a:t>Sue former trustee</a:t>
            </a:r>
          </a:p>
        </p:txBody>
      </p:sp>
    </p:spTree>
    <p:extLst>
      <p:ext uri="{BB962C8B-B14F-4D97-AF65-F5344CB8AC3E}">
        <p14:creationId xmlns:p14="http://schemas.microsoft.com/office/powerpoint/2010/main" val="19994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Loyalty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Trustee must invest and manage solely in the interests of the beneficiaries.</a:t>
            </a:r>
          </a:p>
          <a:p>
            <a:endParaRPr lang="en-US" b="1" dirty="0"/>
          </a:p>
          <a:p>
            <a:r>
              <a:rPr lang="en-US" b="1" dirty="0" smtClean="0"/>
              <a:t>Accordingly, social investing is prohibited unless:</a:t>
            </a:r>
          </a:p>
          <a:p>
            <a:pPr lvl="1"/>
            <a:r>
              <a:rPr lang="en-US" b="1" dirty="0" smtClean="0"/>
              <a:t>Permission in trust</a:t>
            </a:r>
          </a:p>
          <a:p>
            <a:pPr lvl="1"/>
            <a:r>
              <a:rPr lang="en-US" b="1" dirty="0" smtClean="0"/>
              <a:t>Proof that non-social investing would not have produced better results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12026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Obtain possession and/or control of trust property.</a:t>
            </a:r>
          </a:p>
          <a:p>
            <a:pPr lvl="1"/>
            <a:r>
              <a:rPr lang="en-US" b="1" dirty="0" smtClean="0"/>
              <a:t>Insure</a:t>
            </a:r>
          </a:p>
          <a:p>
            <a:pPr lvl="1"/>
            <a:r>
              <a:rPr lang="en-US" b="1" dirty="0" smtClean="0"/>
              <a:t>Record deeds</a:t>
            </a:r>
          </a:p>
          <a:p>
            <a:pPr lvl="1"/>
            <a:r>
              <a:rPr lang="en-US" b="1" dirty="0" smtClean="0"/>
              <a:t>Safe deposit box</a:t>
            </a:r>
          </a:p>
          <a:p>
            <a:pPr lvl="1"/>
            <a:r>
              <a:rPr lang="en-US" b="1" dirty="0" smtClean="0"/>
              <a:t>Earmark property</a:t>
            </a:r>
          </a:p>
          <a:p>
            <a:pPr lvl="1"/>
            <a:r>
              <a:rPr lang="en-US" b="1" dirty="0" smtClean="0"/>
              <a:t>Avoid commingling</a:t>
            </a:r>
          </a:p>
        </p:txBody>
      </p:sp>
    </p:spTree>
    <p:extLst>
      <p:ext uri="{BB962C8B-B14F-4D97-AF65-F5344CB8AC3E}">
        <p14:creationId xmlns:p14="http://schemas.microsoft.com/office/powerpoint/2010/main" val="192054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Impartiality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Trustee cannot favor one beneficiary over another absent authority in the trust.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664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2057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dirty="0" smtClean="0"/>
              <a:t>Trustee Powers</a:t>
            </a:r>
            <a:endParaRPr lang="en-US" sz="4900" b="1" dirty="0" smtClean="0"/>
          </a:p>
        </p:txBody>
      </p:sp>
    </p:spTree>
    <p:extLst>
      <p:ext uri="{BB962C8B-B14F-4D97-AF65-F5344CB8AC3E}">
        <p14:creationId xmlns:p14="http://schemas.microsoft.com/office/powerpoint/2010/main" val="236346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Trustee’s Powers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Trust Instrument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3037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Trustee’s Powers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Trust Legislation</a:t>
            </a:r>
          </a:p>
        </p:txBody>
      </p:sp>
    </p:spTree>
    <p:extLst>
      <p:ext uri="{BB962C8B-B14F-4D97-AF65-F5344CB8AC3E}">
        <p14:creationId xmlns:p14="http://schemas.microsoft.com/office/powerpoint/2010/main" val="41638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Trustee’s Powers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Granted by Equity (Implied Powers)</a:t>
            </a:r>
          </a:p>
        </p:txBody>
      </p:sp>
    </p:spTree>
    <p:extLst>
      <p:ext uri="{BB962C8B-B14F-4D97-AF65-F5344CB8AC3E}">
        <p14:creationId xmlns:p14="http://schemas.microsoft.com/office/powerpoint/2010/main" val="97879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Trustee’s Powers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Court Order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May expand or limit</a:t>
            </a:r>
          </a:p>
        </p:txBody>
      </p:sp>
    </p:spTree>
    <p:extLst>
      <p:ext uri="{BB962C8B-B14F-4D97-AF65-F5344CB8AC3E}">
        <p14:creationId xmlns:p14="http://schemas.microsoft.com/office/powerpoint/2010/main" val="12215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Delegation --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Issue = May trustee delegate powers and duties to others?</a:t>
            </a:r>
          </a:p>
          <a:p>
            <a:endParaRPr lang="en-US" b="1" dirty="0"/>
          </a:p>
          <a:p>
            <a:r>
              <a:rPr lang="en-US" b="1" dirty="0" smtClean="0"/>
              <a:t>If yes, trustee may escape personal liability to beneficiary for agent’s conduct.</a:t>
            </a:r>
          </a:p>
          <a:p>
            <a:endParaRPr lang="en-US" b="1" dirty="0"/>
          </a:p>
          <a:p>
            <a:r>
              <a:rPr lang="en-US" b="1" dirty="0" smtClean="0"/>
              <a:t>If no, trustee personally liable to the beneficiary for agent’s conduct.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5258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Delegation – Common Law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Permitted delegation</a:t>
            </a:r>
            <a:endParaRPr lang="en-US" b="1" dirty="0"/>
          </a:p>
          <a:p>
            <a:pPr lvl="1"/>
            <a:r>
              <a:rPr lang="en-US" b="1" dirty="0" smtClean="0"/>
              <a:t>Ministerial duties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Prohibited delegation</a:t>
            </a:r>
            <a:endParaRPr lang="en-US" b="1" dirty="0"/>
          </a:p>
          <a:p>
            <a:pPr lvl="1"/>
            <a:r>
              <a:rPr lang="en-US" b="1" dirty="0" smtClean="0"/>
              <a:t>Discretionary duties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Problem with rule</a:t>
            </a:r>
          </a:p>
          <a:p>
            <a:pPr lvl="1"/>
            <a:r>
              <a:rPr lang="en-US" b="1" dirty="0" smtClean="0"/>
              <a:t>vague and uncertain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15596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Delegation – Modern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May delegate if “reasonably necessary” in the administration of the trust.</a:t>
            </a:r>
          </a:p>
          <a:p>
            <a:endParaRPr lang="en-US" b="1" dirty="0"/>
          </a:p>
          <a:p>
            <a:r>
              <a:rPr lang="en-US" b="1" dirty="0" smtClean="0"/>
              <a:t>Delegation may include investment and management duties but still must exercise due diligence to select and monitor agent.</a:t>
            </a:r>
          </a:p>
        </p:txBody>
      </p:sp>
    </p:spTree>
    <p:extLst>
      <p:ext uri="{BB962C8B-B14F-4D97-AF65-F5344CB8AC3E}">
        <p14:creationId xmlns:p14="http://schemas.microsoft.com/office/powerpoint/2010/main" val="1087238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2057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dirty="0" smtClean="0"/>
              <a:t>Trust Distributions</a:t>
            </a:r>
            <a:endParaRPr lang="en-US" sz="4900" b="1" dirty="0" smtClean="0"/>
          </a:p>
        </p:txBody>
      </p:sp>
    </p:spTree>
    <p:extLst>
      <p:ext uri="{BB962C8B-B14F-4D97-AF65-F5344CB8AC3E}">
        <p14:creationId xmlns:p14="http://schemas.microsoft.com/office/powerpoint/2010/main" val="85557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Ascertain identity and location of beneficiaries.</a:t>
            </a:r>
          </a:p>
        </p:txBody>
      </p:sp>
    </p:spTree>
    <p:extLst>
      <p:ext uri="{BB962C8B-B14F-4D97-AF65-F5344CB8AC3E}">
        <p14:creationId xmlns:p14="http://schemas.microsoft.com/office/powerpoint/2010/main" val="281610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Trustee has an absolute and unqualified duty to pay the correct beneficiary.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8267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 whom should trustee distribute?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As settlor directed in the trust.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Beneficiary</a:t>
            </a:r>
          </a:p>
          <a:p>
            <a:pPr lvl="1"/>
            <a:r>
              <a:rPr lang="en-US" b="1" dirty="0" smtClean="0"/>
              <a:t>For beneficiary’s benefit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486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 whom should trustee distribute?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Statute may provide alternates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3540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 whom should trustee distribute?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As court authorizes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0971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2057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dirty="0" smtClean="0"/>
              <a:t>Duty of Loyalty</a:t>
            </a:r>
            <a:endParaRPr lang="en-US" sz="4900" b="1" dirty="0" smtClean="0"/>
          </a:p>
        </p:txBody>
      </p:sp>
    </p:spTree>
    <p:extLst>
      <p:ext uri="{BB962C8B-B14F-4D97-AF65-F5344CB8AC3E}">
        <p14:creationId xmlns:p14="http://schemas.microsoft.com/office/powerpoint/2010/main" val="412836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Trustee owes duty of undivided loyalty:</a:t>
            </a:r>
          </a:p>
          <a:p>
            <a:pPr lvl="1"/>
            <a:r>
              <a:rPr lang="en-US" b="1" dirty="0" smtClean="0"/>
              <a:t>Avoid self-dealing.</a:t>
            </a:r>
          </a:p>
          <a:p>
            <a:pPr lvl="1"/>
            <a:r>
              <a:rPr lang="en-US" b="1" dirty="0" smtClean="0"/>
              <a:t>Avoid conflicts of interest.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Trustee can make no profit (except trustee fee) for being a trustee.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9298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Strictly liability for breach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Trustee is personally liable regardless of:</a:t>
            </a:r>
          </a:p>
          <a:p>
            <a:endParaRPr lang="en-US" b="1" dirty="0"/>
          </a:p>
          <a:p>
            <a:pPr lvl="2"/>
            <a:r>
              <a:rPr lang="en-US" b="1" dirty="0" smtClean="0"/>
              <a:t>Trustee’s good faith</a:t>
            </a:r>
          </a:p>
          <a:p>
            <a:pPr lvl="2"/>
            <a:r>
              <a:rPr lang="en-US" b="1" dirty="0" smtClean="0"/>
              <a:t>Fairness of transaction</a:t>
            </a:r>
          </a:p>
          <a:p>
            <a:pPr lvl="2"/>
            <a:r>
              <a:rPr lang="en-US" b="1" dirty="0" smtClean="0"/>
              <a:t>Trustee did not personally benefit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7085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Reasons for strict rule: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Eliminate motive to breach</a:t>
            </a:r>
          </a:p>
          <a:p>
            <a:pPr lvl="1"/>
            <a:r>
              <a:rPr lang="en-US" b="1" dirty="0" smtClean="0"/>
              <a:t>Deterrence</a:t>
            </a:r>
          </a:p>
          <a:p>
            <a:pPr lvl="1"/>
            <a:r>
              <a:rPr lang="en-US" b="1" dirty="0" smtClean="0"/>
              <a:t>Actual “evil” is hard to prove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6646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 Self-Dealing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Buy/Sell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Trustee cannot buy assets from the trust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Trustee cannot sell assets to the trust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Prohibition includes affiliates, employees, relatives, employers, etc.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2889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 Self-Dealing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</a:t>
            </a:r>
            <a:r>
              <a:rPr lang="en-US" b="1" dirty="0" smtClean="0"/>
              <a:t>.  Lending</a:t>
            </a:r>
            <a:endParaRPr lang="en-US" b="1" dirty="0"/>
          </a:p>
          <a:p>
            <a:pPr lvl="1"/>
            <a:r>
              <a:rPr lang="en-US" b="1" dirty="0" smtClean="0"/>
              <a:t>Trustee cannot lend trust funds to trustee or the other prohibited persons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Common Exceptions:</a:t>
            </a:r>
          </a:p>
          <a:p>
            <a:pPr lvl="2"/>
            <a:r>
              <a:rPr lang="en-US" b="1" dirty="0" smtClean="0"/>
              <a:t>Expressly authorized loan</a:t>
            </a:r>
          </a:p>
          <a:p>
            <a:pPr lvl="2"/>
            <a:r>
              <a:rPr lang="en-US" b="1" dirty="0" smtClean="0"/>
              <a:t>Corporate trustee deposits under certain circumstances. 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2669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5.  Follow settlor’s instruction in the trust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Investments</a:t>
            </a:r>
          </a:p>
          <a:p>
            <a:pPr lvl="1"/>
            <a:r>
              <a:rPr lang="en-US" b="1" dirty="0" smtClean="0"/>
              <a:t>Management</a:t>
            </a:r>
          </a:p>
          <a:p>
            <a:pPr lvl="1"/>
            <a:r>
              <a:rPr lang="en-US" b="1" dirty="0" smtClean="0"/>
              <a:t>Distribution</a:t>
            </a:r>
          </a:p>
        </p:txBody>
      </p:sp>
    </p:spTree>
    <p:extLst>
      <p:ext uri="{BB962C8B-B14F-4D97-AF65-F5344CB8AC3E}">
        <p14:creationId xmlns:p14="http://schemas.microsoft.com/office/powerpoint/2010/main" val="407779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 Conflicts of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Purchase of Trustee’s Securities</a:t>
            </a:r>
            <a:br>
              <a:rPr lang="en-US" b="1" dirty="0" smtClean="0"/>
            </a:br>
            <a:endParaRPr lang="en-US" b="1" dirty="0"/>
          </a:p>
          <a:p>
            <a:pPr lvl="1"/>
            <a:r>
              <a:rPr lang="en-US" b="1" dirty="0" smtClean="0"/>
              <a:t>Note:  Trustee might be able to retain stock already in the trust if reasonable to do so.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3519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 Conflicts of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</a:t>
            </a:r>
            <a:r>
              <a:rPr lang="en-US" b="1" dirty="0" smtClean="0"/>
              <a:t>.  Sales from one trust to another</a:t>
            </a:r>
            <a:br>
              <a:rPr lang="en-US" b="1" dirty="0" smtClean="0"/>
            </a:br>
            <a:endParaRPr lang="en-US" b="1" dirty="0"/>
          </a:p>
          <a:p>
            <a:pPr lvl="1"/>
            <a:r>
              <a:rPr lang="en-US" b="1" dirty="0" smtClean="0"/>
              <a:t>Policy?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Possible exception = no negotiation exists over price or quality (e.g., government bonds)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1682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 Conflicts of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Other transactions with beneficiary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Trustee owes duty of fair dealing to beneficiary in non-trust transactions.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Full disclosure of all applicable facts and law.</a:t>
            </a:r>
          </a:p>
          <a:p>
            <a:pPr lvl="1"/>
            <a:endParaRPr lang="en-US" b="1" dirty="0"/>
          </a:p>
          <a:p>
            <a:pPr lvl="1"/>
            <a:r>
              <a:rPr lang="en-US" b="1" i="1" dirty="0" smtClean="0"/>
              <a:t>Not</a:t>
            </a:r>
            <a:r>
              <a:rPr lang="en-US" b="1" dirty="0" smtClean="0"/>
              <a:t> an arms-length transaction.</a:t>
            </a:r>
            <a:endParaRPr lang="en-US" b="1" i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0453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 Conflicts of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Trustee employing self</a:t>
            </a:r>
            <a:endParaRPr lang="en-US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1376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Settlor’s Authorization of Breach of Loyalty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Settlor may waive the self-dealing and conflict of interest restrictions.</a:t>
            </a:r>
          </a:p>
          <a:p>
            <a:endParaRPr lang="en-US" b="1" dirty="0"/>
          </a:p>
          <a:p>
            <a:r>
              <a:rPr lang="en-US" b="1" dirty="0" smtClean="0"/>
              <a:t>But, waivers are strictly construed against the trustee.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17713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2819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900" dirty="0" smtClean="0"/>
              <a:t>Liability of Trustee</a:t>
            </a:r>
            <a:br>
              <a:rPr lang="en-US" sz="4900" dirty="0" smtClean="0"/>
            </a:br>
            <a:r>
              <a:rPr lang="en-US" sz="4900" dirty="0" smtClean="0"/>
              <a:t>to Third Parties</a:t>
            </a:r>
            <a:endParaRPr lang="en-US" sz="4900" b="1" dirty="0" smtClean="0"/>
          </a:p>
        </p:txBody>
      </p:sp>
    </p:spTree>
    <p:extLst>
      <p:ext uri="{BB962C8B-B14F-4D97-AF65-F5344CB8AC3E}">
        <p14:creationId xmlns:p14="http://schemas.microsoft.com/office/powerpoint/2010/main" val="307745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Do not sue a trust!</a:t>
            </a:r>
          </a:p>
          <a:p>
            <a:endParaRPr lang="en-US" b="1" dirty="0"/>
          </a:p>
          <a:p>
            <a:r>
              <a:rPr lang="en-US" b="1" dirty="0" smtClean="0"/>
              <a:t>A trust is not a legal entity.</a:t>
            </a:r>
          </a:p>
          <a:p>
            <a:endParaRPr lang="en-US" b="1" dirty="0"/>
          </a:p>
          <a:p>
            <a:r>
              <a:rPr lang="en-US" b="1" dirty="0" smtClean="0"/>
              <a:t>You must sue the trustee in the trustee’s representative capacity.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7013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Is trustee personally liable?</a:t>
            </a:r>
          </a:p>
          <a:p>
            <a:pPr marL="118872" indent="0"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General Rule = yes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Possible exceptions assuming contract is not in breach of trust:</a:t>
            </a:r>
          </a:p>
          <a:p>
            <a:pPr lvl="2"/>
            <a:r>
              <a:rPr lang="en-US" b="1" dirty="0" smtClean="0"/>
              <a:t>Contract expressly excludes trustee’s personal liability</a:t>
            </a:r>
          </a:p>
          <a:p>
            <a:pPr lvl="2"/>
            <a:r>
              <a:rPr lang="en-US" b="1" dirty="0" smtClean="0"/>
              <a:t>Trustee signed contract “as trustee”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1622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Duty of Attorney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If represent Trustee:</a:t>
            </a:r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If represent other contracting party: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5443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Trustee personally liable:</a:t>
            </a:r>
          </a:p>
          <a:p>
            <a:pPr lvl="1"/>
            <a:r>
              <a:rPr lang="en-US" b="1" dirty="0" smtClean="0"/>
              <a:t>Own torts = yes</a:t>
            </a:r>
          </a:p>
          <a:p>
            <a:pPr lvl="1"/>
            <a:r>
              <a:rPr lang="en-US" b="1" dirty="0" smtClean="0"/>
              <a:t>Torts of employees, agents, etc. = maybe</a:t>
            </a:r>
          </a:p>
          <a:p>
            <a:pPr lvl="2"/>
            <a:r>
              <a:rPr lang="en-US" b="1" dirty="0" smtClean="0"/>
              <a:t>Yes (buy insurance for protection)</a:t>
            </a:r>
          </a:p>
          <a:p>
            <a:pPr lvl="2"/>
            <a:r>
              <a:rPr lang="en-US" b="1" dirty="0" smtClean="0"/>
              <a:t>No, unless trustee personally at fault</a:t>
            </a:r>
          </a:p>
          <a:p>
            <a:pPr marL="457200" lvl="1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50722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6.  Follow requirements of trust legislation</a:t>
            </a:r>
          </a:p>
        </p:txBody>
      </p:sp>
    </p:spTree>
    <p:extLst>
      <p:ext uri="{BB962C8B-B14F-4D97-AF65-F5344CB8AC3E}">
        <p14:creationId xmlns:p14="http://schemas.microsoft.com/office/powerpoint/2010/main" val="6890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2057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dirty="0" smtClean="0"/>
              <a:t>Principal and Income</a:t>
            </a:r>
            <a:endParaRPr lang="en-US" sz="4900" b="1" dirty="0" smtClean="0"/>
          </a:p>
        </p:txBody>
      </p:sp>
    </p:spTree>
    <p:extLst>
      <p:ext uri="{BB962C8B-B14F-4D97-AF65-F5344CB8AC3E}">
        <p14:creationId xmlns:p14="http://schemas.microsoft.com/office/powerpoint/2010/main" val="153760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Conflict between beneficiary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54209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118872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sz="2800" b="1" dirty="0" smtClean="0"/>
          </a:p>
          <a:p>
            <a:endParaRPr lang="en-US" sz="2800" b="1" dirty="0"/>
          </a:p>
          <a:p>
            <a:pPr lvl="1"/>
            <a:r>
              <a:rPr lang="en-US" sz="2400" b="1" dirty="0" smtClean="0"/>
              <a:t>Trustee owes duty of impartiality.</a:t>
            </a:r>
            <a:endParaRPr lang="en-US" sz="2400" b="1" dirty="0"/>
          </a:p>
        </p:txBody>
      </p:sp>
      <p:pic>
        <p:nvPicPr>
          <p:cNvPr id="1026" name="Picture 2" descr="http://new.assets.thequietus.com/images/articles/1459/ghidora_godzilla_mothra_rodan_1239281586_crop_550x4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905000"/>
            <a:ext cx="523875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09600" y="2590800"/>
            <a:ext cx="129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does income B want?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32700" y="2590800"/>
            <a:ext cx="137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does remainder B want? 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752600" y="3200400"/>
            <a:ext cx="1066800" cy="31373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1"/>
          </p:cNvCxnSpPr>
          <p:nvPr/>
        </p:nvCxnSpPr>
        <p:spPr>
          <a:xfrm flipH="1">
            <a:off x="7086600" y="3052465"/>
            <a:ext cx="546100" cy="1479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752600" y="5410200"/>
            <a:ext cx="45720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492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Methods of allocating receipts and charging expenses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Settlor’s instructions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Specific allocation rules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Grant trustee discretion</a:t>
            </a:r>
          </a:p>
          <a:p>
            <a:pPr lvl="2"/>
            <a:r>
              <a:rPr lang="en-US" b="1" dirty="0" smtClean="0"/>
              <a:t>Note that following UPIA deemed fair and reasonable to all beneficiaries.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0589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Methods of allocating receipts and charging expenses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UPIA Rules</a:t>
            </a:r>
          </a:p>
          <a:p>
            <a:pPr lvl="1"/>
            <a:r>
              <a:rPr lang="en-US" b="1" dirty="0" smtClean="0"/>
              <a:t>Ohio Chapter 5812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8772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Methods of allocating receipts and charging expenses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</a:t>
            </a:r>
            <a:r>
              <a:rPr lang="en-US" b="1" dirty="0"/>
              <a:t> </a:t>
            </a:r>
            <a:r>
              <a:rPr lang="en-US" b="1" dirty="0" smtClean="0"/>
              <a:t>If no settlor instruction or Trust Code rule, allocate to principal.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473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Allocation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1. Capital gains = principal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Basis = $10,000</a:t>
            </a:r>
          </a:p>
          <a:p>
            <a:pPr lvl="1"/>
            <a:r>
              <a:rPr lang="en-US" b="1" dirty="0" smtClean="0"/>
              <a:t>Sales price = $15,000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Income = ?</a:t>
            </a:r>
          </a:p>
          <a:p>
            <a:pPr lvl="1"/>
            <a:r>
              <a:rPr lang="en-US" b="1" dirty="0" smtClean="0"/>
              <a:t>Principal = ?</a:t>
            </a:r>
          </a:p>
        </p:txBody>
      </p:sp>
    </p:spTree>
    <p:extLst>
      <p:ext uri="{BB962C8B-B14F-4D97-AF65-F5344CB8AC3E}">
        <p14:creationId xmlns:p14="http://schemas.microsoft.com/office/powerpoint/2010/main" val="131180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Allocation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2.  Interest earned = income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CD face value = $10,000</a:t>
            </a:r>
          </a:p>
          <a:p>
            <a:pPr lvl="1"/>
            <a:r>
              <a:rPr lang="en-US" b="1" dirty="0" smtClean="0"/>
              <a:t>Interest received = $500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Income = ?</a:t>
            </a:r>
          </a:p>
          <a:p>
            <a:pPr lvl="1"/>
            <a:r>
              <a:rPr lang="en-US" b="1" dirty="0" smtClean="0"/>
              <a:t>Principal = ?</a:t>
            </a:r>
          </a:p>
        </p:txBody>
      </p:sp>
    </p:spTree>
    <p:extLst>
      <p:ext uri="{BB962C8B-B14F-4D97-AF65-F5344CB8AC3E}">
        <p14:creationId xmlns:p14="http://schemas.microsoft.com/office/powerpoint/2010/main" val="393947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Allocation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3.  Rent = Income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House value = $250,000</a:t>
            </a:r>
          </a:p>
          <a:p>
            <a:pPr lvl="1"/>
            <a:r>
              <a:rPr lang="en-US" b="1" dirty="0" smtClean="0"/>
              <a:t>Rent received each month = $1,000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Income = ?</a:t>
            </a:r>
          </a:p>
          <a:p>
            <a:pPr lvl="1"/>
            <a:r>
              <a:rPr lang="en-US" b="1" dirty="0" smtClean="0"/>
              <a:t>Principal = ?</a:t>
            </a:r>
          </a:p>
        </p:txBody>
      </p:sp>
    </p:spTree>
    <p:extLst>
      <p:ext uri="{BB962C8B-B14F-4D97-AF65-F5344CB8AC3E}">
        <p14:creationId xmlns:p14="http://schemas.microsoft.com/office/powerpoint/2010/main" val="200247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Allocation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4.  Eminent Domain Award = Principal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House basis = $250,000</a:t>
            </a:r>
          </a:p>
          <a:p>
            <a:pPr lvl="1"/>
            <a:r>
              <a:rPr lang="en-US" b="1" dirty="0" smtClean="0"/>
              <a:t>Government pays FMV = $225,000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Income = ?</a:t>
            </a:r>
          </a:p>
          <a:p>
            <a:pPr lvl="1"/>
            <a:r>
              <a:rPr lang="en-US" b="1" dirty="0" smtClean="0"/>
              <a:t>Principal = ?</a:t>
            </a:r>
          </a:p>
        </p:txBody>
      </p:sp>
    </p:spTree>
    <p:extLst>
      <p:ext uri="{BB962C8B-B14F-4D97-AF65-F5344CB8AC3E}">
        <p14:creationId xmlns:p14="http://schemas.microsoft.com/office/powerpoint/2010/main" val="268717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Allocation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5.  Insurance Proceeds = Principal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House basis = $250,000</a:t>
            </a:r>
          </a:p>
          <a:p>
            <a:pPr lvl="1"/>
            <a:r>
              <a:rPr lang="en-US" b="1" dirty="0" smtClean="0"/>
              <a:t>House burns</a:t>
            </a:r>
          </a:p>
          <a:p>
            <a:pPr lvl="1"/>
            <a:r>
              <a:rPr lang="en-US" b="1" dirty="0" smtClean="0"/>
              <a:t>Insurance company pays FMV = $225,000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Income = ?</a:t>
            </a:r>
          </a:p>
          <a:p>
            <a:pPr lvl="1"/>
            <a:r>
              <a:rPr lang="en-US" b="1" dirty="0" smtClean="0"/>
              <a:t>Principal = ?</a:t>
            </a:r>
          </a:p>
          <a:p>
            <a:pPr marL="457200" lvl="1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9361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7.  Exercise appropriate standard of care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Management</a:t>
            </a:r>
          </a:p>
          <a:p>
            <a:pPr lvl="1"/>
            <a:r>
              <a:rPr lang="en-US" b="1" dirty="0" smtClean="0"/>
              <a:t>Investment</a:t>
            </a:r>
          </a:p>
          <a:p>
            <a:pPr lvl="1"/>
            <a:r>
              <a:rPr lang="en-US" b="1" dirty="0" smtClean="0"/>
              <a:t>Distribution</a:t>
            </a:r>
          </a:p>
        </p:txBody>
      </p:sp>
    </p:spTree>
    <p:extLst>
      <p:ext uri="{BB962C8B-B14F-4D97-AF65-F5344CB8AC3E}">
        <p14:creationId xmlns:p14="http://schemas.microsoft.com/office/powerpoint/2010/main" val="293581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Allocation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5.  Dividends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Cash dividend = income</a:t>
            </a:r>
          </a:p>
          <a:p>
            <a:pPr lvl="1"/>
            <a:r>
              <a:rPr lang="en-US" b="1" dirty="0" smtClean="0"/>
              <a:t>Stock dividend = principal</a:t>
            </a:r>
          </a:p>
          <a:p>
            <a:pPr lvl="1"/>
            <a:r>
              <a:rPr lang="en-US" b="1" dirty="0" smtClean="0"/>
              <a:t>Stock split = principal</a:t>
            </a:r>
          </a:p>
          <a:p>
            <a:pPr lvl="1"/>
            <a:r>
              <a:rPr lang="en-US" b="1" dirty="0" smtClean="0"/>
              <a:t>Stock received because of merger = principal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0514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Allocation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6.  Business &amp; Farm Receipts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Determined according to GAAP (generally accepted accounting principles).</a:t>
            </a:r>
          </a:p>
        </p:txBody>
      </p:sp>
    </p:spTree>
    <p:extLst>
      <p:ext uri="{BB962C8B-B14F-4D97-AF65-F5344CB8AC3E}">
        <p14:creationId xmlns:p14="http://schemas.microsoft.com/office/powerpoint/2010/main" val="96415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Allocation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7.  Liquidating or “Wasting” Asset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Definition = Asset which goes down in value as it used in an amount greater than depreciation.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Examples = 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Income = 10% of each receipt</a:t>
            </a:r>
          </a:p>
          <a:p>
            <a:pPr lvl="1"/>
            <a:r>
              <a:rPr lang="en-US" b="1" dirty="0"/>
              <a:t>Principal = 90% of each receipt</a:t>
            </a:r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63006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Allocation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8</a:t>
            </a:r>
            <a:r>
              <a:rPr lang="en-US" b="1" dirty="0" smtClean="0"/>
              <a:t>.  Timber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Income = timber removed that does not exceed regrowth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Principal = timber removed that exceeds regrowth</a:t>
            </a:r>
          </a:p>
        </p:txBody>
      </p:sp>
    </p:spTree>
    <p:extLst>
      <p:ext uri="{BB962C8B-B14F-4D97-AF65-F5344CB8AC3E}">
        <p14:creationId xmlns:p14="http://schemas.microsoft.com/office/powerpoint/2010/main" val="248976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Allocation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9</a:t>
            </a:r>
            <a:r>
              <a:rPr lang="en-US" b="1" dirty="0" smtClean="0"/>
              <a:t>.  Non-income Earning Property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When sold, all proceeds are principal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Doctrine of “delayed income” which allocated some of the proceeds to income no longer followed.</a:t>
            </a:r>
          </a:p>
        </p:txBody>
      </p:sp>
    </p:spTree>
    <p:extLst>
      <p:ext uri="{BB962C8B-B14F-4D97-AF65-F5344CB8AC3E}">
        <p14:creationId xmlns:p14="http://schemas.microsoft.com/office/powerpoint/2010/main" val="60997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Trustee’s Adjustment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Basic Idea = allow trustee to ignore basic rules under certain circumstances.</a:t>
            </a:r>
          </a:p>
          <a:p>
            <a:endParaRPr lang="en-US" b="1" dirty="0"/>
          </a:p>
          <a:p>
            <a:r>
              <a:rPr lang="en-US" b="1" dirty="0" smtClean="0"/>
              <a:t>Very controversial</a:t>
            </a:r>
          </a:p>
          <a:p>
            <a:pPr lvl="1"/>
            <a:r>
              <a:rPr lang="en-US" b="1" dirty="0" smtClean="0"/>
              <a:t>Delayed wide-spread adoption of UPIA.</a:t>
            </a:r>
          </a:p>
          <a:p>
            <a:pPr lvl="1"/>
            <a:r>
              <a:rPr lang="en-US" b="1" dirty="0" smtClean="0"/>
              <a:t>Many states omit or substantially revise.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Example: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1710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Trustee’s Adjustment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382000" cy="4625609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Factors trustee must consider: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Nature, purpose, and expected duration of trust.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Settlor’s intent.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Identity and circumstances of the beneficiaries.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Tax consequences.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9229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Trustee’s Adjustment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Factors trustee must consider (continued):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Need for liquidity, income, preservation, and appreciation.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Is asset from settlor, used by beneficiary, or a mere investment.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Terms of trust regarding principal invasion and income accumulation.</a:t>
            </a:r>
          </a:p>
        </p:txBody>
      </p:sp>
    </p:spTree>
    <p:extLst>
      <p:ext uri="{BB962C8B-B14F-4D97-AF65-F5344CB8AC3E}">
        <p14:creationId xmlns:p14="http://schemas.microsoft.com/office/powerpoint/2010/main" val="186277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Trustee’s Adjustment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Some states limit adjustment such as: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Specifically prohibited by settlor.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Trustee is a beneficiary.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Trustee would directly or indirectly benefit from the adjustment.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Adverse tax consequences.</a:t>
            </a:r>
          </a:p>
        </p:txBody>
      </p:sp>
    </p:spTree>
    <p:extLst>
      <p:ext uri="{BB962C8B-B14F-4D97-AF65-F5344CB8AC3E}">
        <p14:creationId xmlns:p14="http://schemas.microsoft.com/office/powerpoint/2010/main" val="402738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Trustee’s Adjustment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No notice to beneficiaries needed</a:t>
            </a:r>
          </a:p>
          <a:p>
            <a:pPr lvl="1"/>
            <a:r>
              <a:rPr lang="en-US" b="1" dirty="0" smtClean="0"/>
              <a:t>But, some states add this requirement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Court may reverse trustee’s decision to adjust (or not adjust) only if it finds trustee abused its discretion.</a:t>
            </a:r>
          </a:p>
          <a:p>
            <a:endParaRPr lang="en-US" b="1" dirty="0"/>
          </a:p>
          <a:p>
            <a:r>
              <a:rPr lang="en-US" b="1" dirty="0" smtClean="0"/>
              <a:t>Trustee may seek court approval of an adjustment if trustee reasonably believes a beneficiary will object.</a:t>
            </a:r>
          </a:p>
        </p:txBody>
      </p:sp>
    </p:spTree>
    <p:extLst>
      <p:ext uri="{BB962C8B-B14F-4D97-AF65-F5344CB8AC3E}">
        <p14:creationId xmlns:p14="http://schemas.microsoft.com/office/powerpoint/2010/main" val="412657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8.  Act with high degree of fiduciary loyalty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Avoid self-dealing</a:t>
            </a:r>
          </a:p>
          <a:p>
            <a:pPr lvl="1"/>
            <a:r>
              <a:rPr lang="en-US" b="1" dirty="0" smtClean="0"/>
              <a:t>Avoid conflicts of interest</a:t>
            </a:r>
          </a:p>
        </p:txBody>
      </p:sp>
    </p:spTree>
    <p:extLst>
      <p:ext uri="{BB962C8B-B14F-4D97-AF65-F5344CB8AC3E}">
        <p14:creationId xmlns:p14="http://schemas.microsoft.com/office/powerpoint/2010/main" val="32610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Apportionment Timing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Detailed rules exist for apportionment when:</a:t>
            </a:r>
          </a:p>
          <a:p>
            <a:pPr lvl="1"/>
            <a:r>
              <a:rPr lang="en-US" b="1" dirty="0" smtClean="0"/>
              <a:t>Trust begins (inter vivos and testamentary)</a:t>
            </a:r>
          </a:p>
          <a:p>
            <a:pPr lvl="1"/>
            <a:r>
              <a:rPr lang="en-US" b="1" dirty="0" smtClean="0"/>
              <a:t>Beneficiaries change</a:t>
            </a:r>
          </a:p>
          <a:p>
            <a:pPr lvl="1"/>
            <a:r>
              <a:rPr lang="en-US" b="1" dirty="0" smtClean="0"/>
              <a:t>Trust ends</a:t>
            </a:r>
          </a:p>
        </p:txBody>
      </p:sp>
    </p:spTree>
    <p:extLst>
      <p:ext uri="{BB962C8B-B14F-4D97-AF65-F5344CB8AC3E}">
        <p14:creationId xmlns:p14="http://schemas.microsoft.com/office/powerpoint/2010/main" val="67214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Disbursements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Trustee Compensation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Principal = 50%</a:t>
            </a:r>
          </a:p>
          <a:p>
            <a:pPr lvl="1"/>
            <a:r>
              <a:rPr lang="en-US" b="1" dirty="0" smtClean="0"/>
              <a:t>Income = 50%</a:t>
            </a:r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4201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Disbursements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</a:t>
            </a:r>
            <a:r>
              <a:rPr lang="en-US" b="1" dirty="0" smtClean="0"/>
              <a:t>.  Accounting Expenses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Principal = 50%</a:t>
            </a:r>
          </a:p>
          <a:p>
            <a:pPr lvl="1"/>
            <a:r>
              <a:rPr lang="en-US" b="1" dirty="0" smtClean="0"/>
              <a:t>Income = 50%</a:t>
            </a:r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8587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Disbursements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Ordinary Repairs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Income</a:t>
            </a:r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6039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Disbursements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</a:t>
            </a:r>
            <a:r>
              <a:rPr lang="en-US" b="1" dirty="0" smtClean="0"/>
              <a:t>.  Capital Improvements and Extraordinary Repairs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Principal</a:t>
            </a:r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9764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Disbursements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5.  Debt Payment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Interest = Income</a:t>
            </a:r>
          </a:p>
          <a:p>
            <a:pPr marL="768096" lvl="2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Principal = Principal</a:t>
            </a:r>
            <a:endParaRPr lang="en-US" b="1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endParaRPr lang="en-US" b="1" dirty="0" smtClean="0"/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8970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Disbursements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6</a:t>
            </a:r>
            <a:r>
              <a:rPr lang="en-US" b="1" dirty="0" smtClean="0"/>
              <a:t>.  Insurance Premiums on Principal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Income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2994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Disbursements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7.  Income Taxes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If based on receipts allocated to income = income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If based on receipts allocated to principal = principal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7466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Disbursements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7.  Property Taxes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Income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6225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Disbursements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8.  Depreciation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Does some income need to be allocated to principal to compensate for depreciation?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Prior law = yes</a:t>
            </a:r>
          </a:p>
          <a:p>
            <a:pPr lvl="1"/>
            <a:r>
              <a:rPr lang="en-US" b="1" dirty="0" smtClean="0"/>
              <a:t>Current law = trustee’s discretion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4159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871</TotalTime>
  <Words>3204</Words>
  <Application>Microsoft Office PowerPoint</Application>
  <PresentationFormat>On-screen Show (4:3)</PresentationFormat>
  <Paragraphs>757</Paragraphs>
  <Slides>163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163</vt:i4>
      </vt:variant>
    </vt:vector>
  </HeadingPairs>
  <TitlesOfParts>
    <vt:vector size="164" baseType="lpstr">
      <vt:lpstr>Module</vt:lpstr>
      <vt:lpstr> Introduction to Trust Administration</vt:lpstr>
      <vt:lpstr>Overview of Administration</vt:lpstr>
      <vt:lpstr>Overview of Administration</vt:lpstr>
      <vt:lpstr>Overview of Administration</vt:lpstr>
      <vt:lpstr>Overview of Administration</vt:lpstr>
      <vt:lpstr>Overview of Administration</vt:lpstr>
      <vt:lpstr>Overview of Administration</vt:lpstr>
      <vt:lpstr>Overview of Administration</vt:lpstr>
      <vt:lpstr>Overview of Administration</vt:lpstr>
      <vt:lpstr>Overview of Administration</vt:lpstr>
      <vt:lpstr>Duty to Support Trust</vt:lpstr>
      <vt:lpstr>Standard of Care &amp; Investments </vt:lpstr>
      <vt:lpstr>Basic Idea</vt:lpstr>
      <vt:lpstr>Possible Standards of Care -- Generally</vt:lpstr>
      <vt:lpstr>Historical Development of Standards of Care</vt:lpstr>
      <vt:lpstr>Historical Development of Standards of Care</vt:lpstr>
      <vt:lpstr>Historical Development of Standards of Care</vt:lpstr>
      <vt:lpstr>Historical Development of Standards of Care</vt:lpstr>
      <vt:lpstr>Settlor’s Instructions Trump Prudent Investor Rules</vt:lpstr>
      <vt:lpstr>Lowering Standard of Care</vt:lpstr>
      <vt:lpstr>Lowering Standard of Care</vt:lpstr>
      <vt:lpstr>Lowering Standard of Care</vt:lpstr>
      <vt:lpstr>Lowering Standard of Care</vt:lpstr>
      <vt:lpstr>Lowering Standard of Care</vt:lpstr>
      <vt:lpstr>Lowering Standard of Care</vt:lpstr>
      <vt:lpstr>Trust Protectors</vt:lpstr>
      <vt:lpstr>Trustee with special skills</vt:lpstr>
      <vt:lpstr>Trustee representation of special skills</vt:lpstr>
      <vt:lpstr>Trustee with lower skills</vt:lpstr>
      <vt:lpstr>Time trustee’s conduct evaluated</vt:lpstr>
      <vt:lpstr>Factors trustee must consider</vt:lpstr>
      <vt:lpstr>Factors trustee must consider</vt:lpstr>
      <vt:lpstr>Factors trustee must consider</vt:lpstr>
      <vt:lpstr>Factors trustee must consider</vt:lpstr>
      <vt:lpstr>Factors trustee must consider</vt:lpstr>
      <vt:lpstr>Diversification</vt:lpstr>
      <vt:lpstr>Duty to review investments</vt:lpstr>
      <vt:lpstr>Duty to review investments</vt:lpstr>
      <vt:lpstr>Loyalty</vt:lpstr>
      <vt:lpstr>Impartiality</vt:lpstr>
      <vt:lpstr> Trustee Powers</vt:lpstr>
      <vt:lpstr>Sources of Trustee’s Powers</vt:lpstr>
      <vt:lpstr>Sources of Trustee’s Powers</vt:lpstr>
      <vt:lpstr>Sources of Trustee’s Powers</vt:lpstr>
      <vt:lpstr>Sources of Trustee’s Powers</vt:lpstr>
      <vt:lpstr>Delegation -- Introduction</vt:lpstr>
      <vt:lpstr>Delegation – Common Law Rule</vt:lpstr>
      <vt:lpstr>Delegation – Modern Rule</vt:lpstr>
      <vt:lpstr> Trust Distributions</vt:lpstr>
      <vt:lpstr>General Rule</vt:lpstr>
      <vt:lpstr>To whom should trustee distribute?</vt:lpstr>
      <vt:lpstr>To whom should trustee distribute?</vt:lpstr>
      <vt:lpstr>To whom should trustee distribute?</vt:lpstr>
      <vt:lpstr> Duty of Loyalty</vt:lpstr>
      <vt:lpstr>Introduction</vt:lpstr>
      <vt:lpstr>Standard</vt:lpstr>
      <vt:lpstr>Standard</vt:lpstr>
      <vt:lpstr>Avoid Self-Dealing</vt:lpstr>
      <vt:lpstr>Avoid Self-Dealing</vt:lpstr>
      <vt:lpstr>Avoid Conflicts of Interest</vt:lpstr>
      <vt:lpstr>Avoid Conflicts of Interest</vt:lpstr>
      <vt:lpstr>Avoid Conflicts of Interest</vt:lpstr>
      <vt:lpstr>Avoid Conflicts of Interest</vt:lpstr>
      <vt:lpstr>Settlor’s Authorization of Breach of Loyalty</vt:lpstr>
      <vt:lpstr>Liability of Trustee to Third Parties</vt:lpstr>
      <vt:lpstr>Warning</vt:lpstr>
      <vt:lpstr>Contract</vt:lpstr>
      <vt:lpstr>Duty of Attorney</vt:lpstr>
      <vt:lpstr>Tort</vt:lpstr>
      <vt:lpstr> Principal and Income</vt:lpstr>
      <vt:lpstr>Conflict between beneficiary types</vt:lpstr>
      <vt:lpstr>Methods of allocating receipts and charging expenses</vt:lpstr>
      <vt:lpstr>Methods of allocating receipts and charging expenses</vt:lpstr>
      <vt:lpstr>Methods of allocating receipts and charging expenses</vt:lpstr>
      <vt:lpstr>Basic Allocation Rules</vt:lpstr>
      <vt:lpstr>Basic Allocation Rules</vt:lpstr>
      <vt:lpstr>Basic Allocation Rules</vt:lpstr>
      <vt:lpstr>Basic Allocation Rules</vt:lpstr>
      <vt:lpstr>Basic Allocation Rules</vt:lpstr>
      <vt:lpstr>Basic Allocation Rules</vt:lpstr>
      <vt:lpstr>Basic Allocation Rules</vt:lpstr>
      <vt:lpstr>Basic Allocation Rules</vt:lpstr>
      <vt:lpstr>Basic Allocation Rules</vt:lpstr>
      <vt:lpstr>Basic Allocation Rules</vt:lpstr>
      <vt:lpstr>Trustee’s Adjustment Power</vt:lpstr>
      <vt:lpstr>Trustee’s Adjustment Power</vt:lpstr>
      <vt:lpstr>Trustee’s Adjustment Power</vt:lpstr>
      <vt:lpstr>Trustee’s Adjustment Power</vt:lpstr>
      <vt:lpstr>Trustee’s Adjustment Power</vt:lpstr>
      <vt:lpstr>Apportionment Timing</vt:lpstr>
      <vt:lpstr>Disbursements</vt:lpstr>
      <vt:lpstr>Disbursements</vt:lpstr>
      <vt:lpstr>Disbursements</vt:lpstr>
      <vt:lpstr>Disbursements</vt:lpstr>
      <vt:lpstr>Disbursements</vt:lpstr>
      <vt:lpstr>Disbursements</vt:lpstr>
      <vt:lpstr>Disbursements</vt:lpstr>
      <vt:lpstr>Disbursements</vt:lpstr>
      <vt:lpstr>Disbursements</vt:lpstr>
      <vt:lpstr>Principal and Income  [continued]</vt:lpstr>
      <vt:lpstr>Unitrust</vt:lpstr>
      <vt:lpstr>Unitrust</vt:lpstr>
      <vt:lpstr>Unitrust</vt:lpstr>
      <vt:lpstr> Accountings</vt:lpstr>
      <vt:lpstr>Generally</vt:lpstr>
      <vt:lpstr>Typical Contents of Accounting</vt:lpstr>
      <vt:lpstr>Typical Contents of Accounting</vt:lpstr>
      <vt:lpstr>Typical Contents of Accounting</vt:lpstr>
      <vt:lpstr>Typical Contents of Accounting</vt:lpstr>
      <vt:lpstr>Typical Contents of Accounting</vt:lpstr>
      <vt:lpstr>Settlor’s Ability to Alter Accounting Rules</vt:lpstr>
      <vt:lpstr>Settlor’s Ability to Alter Accounting Rules</vt:lpstr>
      <vt:lpstr>Settlor’s Ability to Alter Accounting Rules</vt:lpstr>
      <vt:lpstr>Time to render an accounting?</vt:lpstr>
      <vt:lpstr> Trustee Compensation</vt:lpstr>
      <vt:lpstr>Common Law</vt:lpstr>
      <vt:lpstr>Modern Law</vt:lpstr>
      <vt:lpstr>Modern Law</vt:lpstr>
      <vt:lpstr>Modern Law</vt:lpstr>
      <vt:lpstr>Compensation Issues</vt:lpstr>
      <vt:lpstr>Factors to Determine Reasonable Fee</vt:lpstr>
      <vt:lpstr>Factors to Determine Reasonable Fee</vt:lpstr>
      <vt:lpstr>Factors to Determine Reasonable Fee</vt:lpstr>
      <vt:lpstr>Factors to Determine Reasonable Fee</vt:lpstr>
      <vt:lpstr>Factors to Determine Reasonable Fee</vt:lpstr>
      <vt:lpstr>Factors to Determine Reasonable Fee</vt:lpstr>
      <vt:lpstr>Factors to Determine Reasonable Fee</vt:lpstr>
      <vt:lpstr>Factors to Determine Reasonable Fee</vt:lpstr>
      <vt:lpstr>Factors to Determine Reasonable Fee</vt:lpstr>
      <vt:lpstr> Court Alterations</vt:lpstr>
      <vt:lpstr>Deviation</vt:lpstr>
      <vt:lpstr>Deviation</vt:lpstr>
      <vt:lpstr>Deviation</vt:lpstr>
      <vt:lpstr>Deviation</vt:lpstr>
      <vt:lpstr>Deviation</vt:lpstr>
      <vt:lpstr>Deviation</vt:lpstr>
      <vt:lpstr>Deviation</vt:lpstr>
      <vt:lpstr>Deviation</vt:lpstr>
      <vt:lpstr>Deviation</vt:lpstr>
      <vt:lpstr>Deviation</vt:lpstr>
      <vt:lpstr>Deviation</vt:lpstr>
      <vt:lpstr>Deviation</vt:lpstr>
      <vt:lpstr>Deviation</vt:lpstr>
      <vt:lpstr>Cy Pres</vt:lpstr>
      <vt:lpstr> Party Alterations</vt:lpstr>
      <vt:lpstr>1.  By the Settlor</vt:lpstr>
      <vt:lpstr>1.  By the Settlor</vt:lpstr>
      <vt:lpstr>2.  By the Trustee</vt:lpstr>
      <vt:lpstr>3.  By Trustee and Beneficiaries Acting Together</vt:lpstr>
      <vt:lpstr>4.  By Beneficiaries</vt:lpstr>
      <vt:lpstr>5.  Settlor and All Beneficiaries</vt:lpstr>
      <vt:lpstr>6.  Family Settlements</vt:lpstr>
      <vt:lpstr> Termination</vt:lpstr>
      <vt:lpstr>When does a trust terminate?</vt:lpstr>
      <vt:lpstr>When does a trust terminate?</vt:lpstr>
      <vt:lpstr>When does a trust terminate?</vt:lpstr>
      <vt:lpstr>When does a trust terminate?</vt:lpstr>
      <vt:lpstr>When does a trust terminate?</vt:lpstr>
      <vt:lpstr>When does a trust terminate?</vt:lpstr>
      <vt:lpstr>When does a trust terminate?</vt:lpstr>
      <vt:lpstr>When does a trust terminate?</vt:lpstr>
      <vt:lpstr>Trustee’s duties upon termination</vt:lpstr>
      <vt:lpstr>Trustee’s duties upon termination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W. Beyer</cp:lastModifiedBy>
  <cp:revision>65</cp:revision>
  <cp:lastPrinted>2012-04-15T21:09:50Z</cp:lastPrinted>
  <dcterms:created xsi:type="dcterms:W3CDTF">2003-10-27T00:40:36Z</dcterms:created>
  <dcterms:modified xsi:type="dcterms:W3CDTF">2012-04-15T21:32:12Z</dcterms:modified>
</cp:coreProperties>
</file>