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37"/>
  </p:handout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70" r:id="rId14"/>
    <p:sldId id="271" r:id="rId15"/>
    <p:sldId id="272" r:id="rId16"/>
    <p:sldId id="273" r:id="rId17"/>
    <p:sldId id="274" r:id="rId18"/>
    <p:sldId id="275" r:id="rId19"/>
    <p:sldId id="276" r:id="rId20"/>
    <p:sldId id="277" r:id="rId21"/>
    <p:sldId id="279" r:id="rId22"/>
    <p:sldId id="280" r:id="rId23"/>
    <p:sldId id="281" r:id="rId24"/>
    <p:sldId id="283" r:id="rId25"/>
    <p:sldId id="284" r:id="rId26"/>
    <p:sldId id="285"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6" r:id="rId42"/>
    <p:sldId id="307" r:id="rId43"/>
    <p:sldId id="308" r:id="rId44"/>
    <p:sldId id="315" r:id="rId45"/>
    <p:sldId id="316" r:id="rId46"/>
    <p:sldId id="317" r:id="rId47"/>
    <p:sldId id="319" r:id="rId48"/>
    <p:sldId id="320" r:id="rId49"/>
    <p:sldId id="321" r:id="rId50"/>
    <p:sldId id="322" r:id="rId51"/>
    <p:sldId id="323" r:id="rId52"/>
    <p:sldId id="324" r:id="rId53"/>
    <p:sldId id="325" r:id="rId54"/>
    <p:sldId id="326" r:id="rId55"/>
    <p:sldId id="327" r:id="rId56"/>
    <p:sldId id="328" r:id="rId57"/>
    <p:sldId id="329" r:id="rId58"/>
    <p:sldId id="337" r:id="rId59"/>
    <p:sldId id="330" r:id="rId60"/>
    <p:sldId id="331" r:id="rId61"/>
    <p:sldId id="332" r:id="rId62"/>
    <p:sldId id="333" r:id="rId63"/>
    <p:sldId id="334" r:id="rId64"/>
    <p:sldId id="335" r:id="rId65"/>
    <p:sldId id="336" r:id="rId66"/>
    <p:sldId id="338" r:id="rId67"/>
    <p:sldId id="339" r:id="rId68"/>
    <p:sldId id="340" r:id="rId69"/>
    <p:sldId id="341" r:id="rId70"/>
    <p:sldId id="342" r:id="rId71"/>
    <p:sldId id="343" r:id="rId72"/>
    <p:sldId id="344" r:id="rId73"/>
    <p:sldId id="345" r:id="rId74"/>
    <p:sldId id="361" r:id="rId75"/>
    <p:sldId id="362" r:id="rId76"/>
    <p:sldId id="358" r:id="rId77"/>
    <p:sldId id="359" r:id="rId78"/>
    <p:sldId id="360" r:id="rId79"/>
    <p:sldId id="363" r:id="rId80"/>
    <p:sldId id="364" r:id="rId81"/>
    <p:sldId id="365" r:id="rId82"/>
    <p:sldId id="366" r:id="rId83"/>
    <p:sldId id="367" r:id="rId84"/>
    <p:sldId id="368" r:id="rId85"/>
    <p:sldId id="369" r:id="rId86"/>
    <p:sldId id="370" r:id="rId87"/>
    <p:sldId id="371" r:id="rId88"/>
    <p:sldId id="372" r:id="rId89"/>
    <p:sldId id="374" r:id="rId90"/>
    <p:sldId id="376" r:id="rId91"/>
    <p:sldId id="377" r:id="rId92"/>
    <p:sldId id="378" r:id="rId93"/>
    <p:sldId id="379" r:id="rId94"/>
    <p:sldId id="380" r:id="rId95"/>
    <p:sldId id="381" r:id="rId96"/>
    <p:sldId id="394" r:id="rId97"/>
    <p:sldId id="395" r:id="rId98"/>
    <p:sldId id="396" r:id="rId99"/>
    <p:sldId id="382" r:id="rId100"/>
    <p:sldId id="383" r:id="rId101"/>
    <p:sldId id="384" r:id="rId102"/>
    <p:sldId id="385" r:id="rId103"/>
    <p:sldId id="386" r:id="rId104"/>
    <p:sldId id="387" r:id="rId105"/>
    <p:sldId id="388" r:id="rId106"/>
    <p:sldId id="389" r:id="rId107"/>
    <p:sldId id="390" r:id="rId108"/>
    <p:sldId id="391" r:id="rId109"/>
    <p:sldId id="392" r:id="rId110"/>
    <p:sldId id="393" r:id="rId111"/>
    <p:sldId id="397" r:id="rId112"/>
    <p:sldId id="399" r:id="rId113"/>
    <p:sldId id="400" r:id="rId114"/>
    <p:sldId id="401" r:id="rId115"/>
    <p:sldId id="402" r:id="rId116"/>
    <p:sldId id="404" r:id="rId117"/>
    <p:sldId id="405" r:id="rId118"/>
    <p:sldId id="406" r:id="rId119"/>
    <p:sldId id="423" r:id="rId120"/>
    <p:sldId id="407" r:id="rId121"/>
    <p:sldId id="408" r:id="rId122"/>
    <p:sldId id="409" r:id="rId123"/>
    <p:sldId id="410" r:id="rId124"/>
    <p:sldId id="411" r:id="rId125"/>
    <p:sldId id="412" r:id="rId126"/>
    <p:sldId id="414" r:id="rId127"/>
    <p:sldId id="415" r:id="rId128"/>
    <p:sldId id="413" r:id="rId129"/>
    <p:sldId id="416" r:id="rId130"/>
    <p:sldId id="417" r:id="rId131"/>
    <p:sldId id="418" r:id="rId132"/>
    <p:sldId id="419" r:id="rId133"/>
    <p:sldId id="420" r:id="rId134"/>
    <p:sldId id="421" r:id="rId135"/>
    <p:sldId id="422" r:id="rId136"/>
  </p:sldIdLst>
  <p:sldSz cx="9144000" cy="6858000" type="screen4x3"/>
  <p:notesSz cx="7077075" cy="93694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2" autoAdjust="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471"/>
          </a:xfrm>
          <a:prstGeom prst="rect">
            <a:avLst/>
          </a:prstGeom>
        </p:spPr>
        <p:txBody>
          <a:bodyPr vert="horz" lIns="93973" tIns="46986" rIns="93973" bIns="46986"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8471"/>
          </a:xfrm>
          <a:prstGeom prst="rect">
            <a:avLst/>
          </a:prstGeom>
        </p:spPr>
        <p:txBody>
          <a:bodyPr vert="horz" lIns="93973" tIns="46986" rIns="93973" bIns="46986" rtlCol="0"/>
          <a:lstStyle>
            <a:lvl1pPr algn="r">
              <a:defRPr sz="1200"/>
            </a:lvl1pPr>
          </a:lstStyle>
          <a:p>
            <a:fld id="{D6831470-8FC2-4B31-A693-B9FF1029470A}" type="datetimeFigureOut">
              <a:rPr lang="en-US" smtClean="0"/>
              <a:t>4/3/2012</a:t>
            </a:fld>
            <a:endParaRPr lang="en-US"/>
          </a:p>
        </p:txBody>
      </p:sp>
      <p:sp>
        <p:nvSpPr>
          <p:cNvPr id="4" name="Footer Placeholder 3"/>
          <p:cNvSpPr>
            <a:spLocks noGrp="1"/>
          </p:cNvSpPr>
          <p:nvPr>
            <p:ph type="ftr" sz="quarter" idx="2"/>
          </p:nvPr>
        </p:nvSpPr>
        <p:spPr>
          <a:xfrm>
            <a:off x="0" y="8899328"/>
            <a:ext cx="3066733" cy="468471"/>
          </a:xfrm>
          <a:prstGeom prst="rect">
            <a:avLst/>
          </a:prstGeom>
        </p:spPr>
        <p:txBody>
          <a:bodyPr vert="horz" lIns="93973" tIns="46986" rIns="93973" bIns="46986"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9328"/>
            <a:ext cx="3066733" cy="468471"/>
          </a:xfrm>
          <a:prstGeom prst="rect">
            <a:avLst/>
          </a:prstGeom>
        </p:spPr>
        <p:txBody>
          <a:bodyPr vert="horz" lIns="93973" tIns="46986" rIns="93973" bIns="46986" rtlCol="0" anchor="b"/>
          <a:lstStyle>
            <a:lvl1pPr algn="r">
              <a:defRPr sz="1200"/>
            </a:lvl1pPr>
          </a:lstStyle>
          <a:p>
            <a:fld id="{E5E4DB49-7FD6-4EE0-8FE7-A1A283AE3A40}" type="slidenum">
              <a:rPr lang="en-US" smtClean="0"/>
              <a:t>‹#›</a:t>
            </a:fld>
            <a:endParaRPr lang="en-US"/>
          </a:p>
        </p:txBody>
      </p:sp>
    </p:spTree>
    <p:extLst>
      <p:ext uri="{BB962C8B-B14F-4D97-AF65-F5344CB8AC3E}">
        <p14:creationId xmlns:p14="http://schemas.microsoft.com/office/powerpoint/2010/main" val="25682129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4/3/2012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4/3/2012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4/3/2012</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4/3/2012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t>4/3/2012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t>4/3/2012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t>4/3/2012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7C3A134-F1C3-464B-BF47-54DC2DE08F52}" type="datetimeFigureOut">
              <a:rPr lang="en-US" smtClean="0"/>
              <a:t>4/3/2012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t>4/3/2012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t>4/3/2012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t>4/3/2012</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t>4/3/2012</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t>‹#›</a:t>
            </a:fld>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amazon.com/gp/product/images/B000K8QOMA/ref=dp_image_0?ie=UTF8&amp;n=283155&amp;s=books"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609600"/>
            <a:ext cx="8077200" cy="2057400"/>
          </a:xfrm>
        </p:spPr>
        <p:txBody>
          <a:bodyPr>
            <a:normAutofit fontScale="90000"/>
          </a:bodyPr>
          <a:lstStyle/>
          <a:p>
            <a:pPr algn="ctr"/>
            <a:r>
              <a:rPr lang="en-US" smtClean="0"/>
              <a:t>TRUSTS</a:t>
            </a:r>
            <a:br>
              <a:rPr lang="en-US" smtClean="0"/>
            </a:br>
            <a:r>
              <a:rPr lang="en-US" smtClean="0"/>
              <a:t/>
            </a:r>
            <a:br>
              <a:rPr lang="en-US" smtClean="0"/>
            </a:br>
            <a:r>
              <a:rPr lang="en-US" smtClean="0"/>
              <a:t>Introduction</a:t>
            </a:r>
            <a:endParaRPr lang="en-US"/>
          </a:p>
        </p:txBody>
      </p:sp>
      <p:pic>
        <p:nvPicPr>
          <p:cNvPr id="1026" name="Picture 2" descr="http://www.radicalmarketingsolutions.com/wp-content/uploads/2011/06/Website-Trus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8179" y="3276600"/>
            <a:ext cx="38100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53095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Warning!</a:t>
            </a:r>
            <a:endParaRPr lang="en-US"/>
          </a:p>
        </p:txBody>
      </p:sp>
      <p:sp>
        <p:nvSpPr>
          <p:cNvPr id="3" name="Content Placeholder 2"/>
          <p:cNvSpPr>
            <a:spLocks noGrp="1"/>
          </p:cNvSpPr>
          <p:nvPr>
            <p:ph idx="1"/>
          </p:nvPr>
        </p:nvSpPr>
        <p:spPr/>
        <p:txBody>
          <a:bodyPr/>
          <a:lstStyle/>
          <a:p>
            <a:r>
              <a:rPr lang="en-US" b="1" smtClean="0"/>
              <a:t>Trusts, although very helpful, are not always worth the cost, expense, and hassle.</a:t>
            </a:r>
            <a:endParaRPr lang="en-US" b="1"/>
          </a:p>
        </p:txBody>
      </p:sp>
    </p:spTree>
    <p:extLst>
      <p:ext uri="{BB962C8B-B14F-4D97-AF65-F5344CB8AC3E}">
        <p14:creationId xmlns:p14="http://schemas.microsoft.com/office/powerpoint/2010/main" val="292501289"/>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Definition</a:t>
            </a:r>
            <a:endParaRPr lang="en-US"/>
          </a:p>
        </p:txBody>
      </p:sp>
      <p:sp>
        <p:nvSpPr>
          <p:cNvPr id="3" name="Content Placeholder 2"/>
          <p:cNvSpPr>
            <a:spLocks noGrp="1"/>
          </p:cNvSpPr>
          <p:nvPr>
            <p:ph idx="1"/>
          </p:nvPr>
        </p:nvSpPr>
        <p:spPr/>
        <p:txBody>
          <a:bodyPr>
            <a:normAutofit lnSpcReduction="10000"/>
          </a:bodyPr>
          <a:lstStyle/>
          <a:p>
            <a:r>
              <a:rPr lang="en-US" b="1" smtClean="0"/>
              <a:t>Use of trust funds limited to beneficiary’s support, e.g.,</a:t>
            </a:r>
          </a:p>
          <a:p>
            <a:pPr lvl="1"/>
            <a:r>
              <a:rPr lang="en-US" b="1" smtClean="0"/>
              <a:t>Health</a:t>
            </a:r>
          </a:p>
          <a:p>
            <a:pPr lvl="1"/>
            <a:r>
              <a:rPr lang="en-US" b="1" smtClean="0"/>
              <a:t>Education</a:t>
            </a:r>
          </a:p>
          <a:p>
            <a:pPr lvl="1"/>
            <a:r>
              <a:rPr lang="en-US" b="1" smtClean="0"/>
              <a:t>Maintenance</a:t>
            </a:r>
          </a:p>
          <a:p>
            <a:pPr lvl="1"/>
            <a:r>
              <a:rPr lang="en-US" b="1" smtClean="0"/>
              <a:t>Support</a:t>
            </a:r>
          </a:p>
          <a:p>
            <a:pPr lvl="1"/>
            <a:endParaRPr lang="en-US" b="1"/>
          </a:p>
          <a:p>
            <a:r>
              <a:rPr lang="en-US" b="1" smtClean="0"/>
              <a:t>Distributions may be mandatory or discretionary. </a:t>
            </a:r>
          </a:p>
          <a:p>
            <a:pPr lvl="1"/>
            <a:endParaRPr lang="en-US" b="1" smtClean="0"/>
          </a:p>
        </p:txBody>
      </p:sp>
    </p:spTree>
    <p:extLst>
      <p:ext uri="{BB962C8B-B14F-4D97-AF65-F5344CB8AC3E}">
        <p14:creationId xmlns:p14="http://schemas.microsoft.com/office/powerpoint/2010/main" val="2709757203"/>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Drafting Considerations</a:t>
            </a:r>
            <a:endParaRPr lang="en-US"/>
          </a:p>
        </p:txBody>
      </p:sp>
      <p:sp>
        <p:nvSpPr>
          <p:cNvPr id="3" name="Content Placeholder 2"/>
          <p:cNvSpPr>
            <a:spLocks noGrp="1"/>
          </p:cNvSpPr>
          <p:nvPr>
            <p:ph idx="1"/>
          </p:nvPr>
        </p:nvSpPr>
        <p:spPr/>
        <p:txBody>
          <a:bodyPr/>
          <a:lstStyle/>
          <a:p>
            <a:r>
              <a:rPr lang="en-US" b="1" smtClean="0"/>
              <a:t>1.  Define support</a:t>
            </a:r>
          </a:p>
          <a:p>
            <a:endParaRPr lang="en-US" b="1"/>
          </a:p>
          <a:p>
            <a:pPr lvl="1"/>
            <a:r>
              <a:rPr lang="en-US" b="1" smtClean="0"/>
              <a:t>Default = level of support to which beneficiary accustomed before becoming a beneficiary.</a:t>
            </a:r>
          </a:p>
          <a:p>
            <a:pPr lvl="1"/>
            <a:endParaRPr lang="en-US" b="1"/>
          </a:p>
          <a:p>
            <a:pPr lvl="1"/>
            <a:r>
              <a:rPr lang="en-US" b="1" smtClean="0"/>
              <a:t>Does support of beneficiary include support of beneficiary’s dependents?</a:t>
            </a:r>
            <a:endParaRPr lang="en-US" b="1"/>
          </a:p>
        </p:txBody>
      </p:sp>
    </p:spTree>
    <p:extLst>
      <p:ext uri="{BB962C8B-B14F-4D97-AF65-F5344CB8AC3E}">
        <p14:creationId xmlns:p14="http://schemas.microsoft.com/office/powerpoint/2010/main" val="2132784331"/>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Drafting Considerations</a:t>
            </a:r>
            <a:endParaRPr lang="en-US"/>
          </a:p>
        </p:txBody>
      </p:sp>
      <p:sp>
        <p:nvSpPr>
          <p:cNvPr id="3" name="Content Placeholder 2"/>
          <p:cNvSpPr>
            <a:spLocks noGrp="1"/>
          </p:cNvSpPr>
          <p:nvPr>
            <p:ph idx="1"/>
          </p:nvPr>
        </p:nvSpPr>
        <p:spPr/>
        <p:txBody>
          <a:bodyPr/>
          <a:lstStyle/>
          <a:p>
            <a:r>
              <a:rPr lang="en-US" b="1" smtClean="0"/>
              <a:t>2.  Are beneficiary’s other resources to be considered?</a:t>
            </a:r>
          </a:p>
          <a:p>
            <a:endParaRPr lang="en-US" b="1"/>
          </a:p>
          <a:p>
            <a:pPr lvl="1"/>
            <a:r>
              <a:rPr lang="en-US" b="1" smtClean="0"/>
              <a:t>If yes, how?</a:t>
            </a:r>
          </a:p>
          <a:p>
            <a:pPr lvl="2"/>
            <a:r>
              <a:rPr lang="en-US" b="1" smtClean="0"/>
              <a:t>First dollars?</a:t>
            </a:r>
          </a:p>
          <a:p>
            <a:pPr lvl="2"/>
            <a:r>
              <a:rPr lang="en-US" b="1" smtClean="0"/>
              <a:t>Last dollars?</a:t>
            </a:r>
          </a:p>
        </p:txBody>
      </p:sp>
    </p:spTree>
    <p:extLst>
      <p:ext uri="{BB962C8B-B14F-4D97-AF65-F5344CB8AC3E}">
        <p14:creationId xmlns:p14="http://schemas.microsoft.com/office/powerpoint/2010/main" val="682794315"/>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371600"/>
            <a:ext cx="8077200" cy="1673352"/>
          </a:xfrm>
        </p:spPr>
        <p:txBody>
          <a:bodyPr/>
          <a:lstStyle/>
          <a:p>
            <a:pPr algn="ctr" eaLnBrk="1" hangingPunct="1"/>
            <a:r>
              <a:rPr lang="en-US" b="1" smtClean="0"/>
              <a:t/>
            </a:r>
            <a:br>
              <a:rPr lang="en-US" b="1" smtClean="0"/>
            </a:br>
            <a:r>
              <a:rPr lang="en-US" b="1" smtClean="0"/>
              <a:t>Pour Over Provisions</a:t>
            </a:r>
          </a:p>
        </p:txBody>
      </p:sp>
    </p:spTree>
    <p:extLst>
      <p:ext uri="{BB962C8B-B14F-4D97-AF65-F5344CB8AC3E}">
        <p14:creationId xmlns:p14="http://schemas.microsoft.com/office/powerpoint/2010/main" val="1856364310"/>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371600"/>
            <a:ext cx="8077200" cy="1673352"/>
          </a:xfrm>
        </p:spPr>
        <p:txBody>
          <a:bodyPr/>
          <a:lstStyle/>
          <a:p>
            <a:pPr algn="ctr" eaLnBrk="1" hangingPunct="1"/>
            <a:r>
              <a:rPr lang="en-US" b="1" smtClean="0"/>
              <a:t/>
            </a:r>
            <a:br>
              <a:rPr lang="en-US" b="1" smtClean="0"/>
            </a:br>
            <a:r>
              <a:rPr lang="en-US" b="1" smtClean="0"/>
              <a:t>Life Insurance Trusts</a:t>
            </a:r>
          </a:p>
        </p:txBody>
      </p:sp>
    </p:spTree>
    <p:extLst>
      <p:ext uri="{BB962C8B-B14F-4D97-AF65-F5344CB8AC3E}">
        <p14:creationId xmlns:p14="http://schemas.microsoft.com/office/powerpoint/2010/main" val="461400466"/>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Definition</a:t>
            </a:r>
            <a:endParaRPr lang="en-US"/>
          </a:p>
        </p:txBody>
      </p:sp>
      <p:sp>
        <p:nvSpPr>
          <p:cNvPr id="3" name="Content Placeholder 2"/>
          <p:cNvSpPr>
            <a:spLocks noGrp="1"/>
          </p:cNvSpPr>
          <p:nvPr>
            <p:ph idx="1"/>
          </p:nvPr>
        </p:nvSpPr>
        <p:spPr/>
        <p:txBody>
          <a:bodyPr/>
          <a:lstStyle/>
          <a:p>
            <a:r>
              <a:rPr lang="en-US" b="1" smtClean="0"/>
              <a:t>Beneficiary of a life insurance policy is a trust, rather than the individual the insured ultimately wants to benefit upon his/her death.</a:t>
            </a:r>
            <a:endParaRPr lang="en-US" b="1"/>
          </a:p>
        </p:txBody>
      </p:sp>
    </p:spTree>
    <p:extLst>
      <p:ext uri="{BB962C8B-B14F-4D97-AF65-F5344CB8AC3E}">
        <p14:creationId xmlns:p14="http://schemas.microsoft.com/office/powerpoint/2010/main" val="382121348"/>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Why used?</a:t>
            </a:r>
            <a:endParaRPr lang="en-US"/>
          </a:p>
        </p:txBody>
      </p:sp>
      <p:sp>
        <p:nvSpPr>
          <p:cNvPr id="3" name="Content Placeholder 2"/>
          <p:cNvSpPr>
            <a:spLocks noGrp="1"/>
          </p:cNvSpPr>
          <p:nvPr>
            <p:ph idx="1"/>
          </p:nvPr>
        </p:nvSpPr>
        <p:spPr/>
        <p:txBody>
          <a:bodyPr/>
          <a:lstStyle/>
          <a:p>
            <a:r>
              <a:rPr lang="en-US" b="1" smtClean="0"/>
              <a:t>Obtain all benefits of a trust for life insurance proceeds, often the deceased’s most valuable asset.</a:t>
            </a:r>
          </a:p>
          <a:p>
            <a:endParaRPr lang="en-US" b="1"/>
          </a:p>
          <a:p>
            <a:r>
              <a:rPr lang="en-US" b="1" smtClean="0"/>
              <a:t>Virtually essential if client has a minor or disabled child.</a:t>
            </a:r>
          </a:p>
          <a:p>
            <a:endParaRPr lang="en-US" b="1"/>
          </a:p>
          <a:p>
            <a:r>
              <a:rPr lang="en-US" b="1" smtClean="0"/>
              <a:t>Helps create unified estate plan if trust used for other funds.</a:t>
            </a:r>
            <a:endParaRPr lang="en-US" b="1"/>
          </a:p>
        </p:txBody>
      </p:sp>
    </p:spTree>
    <p:extLst>
      <p:ext uri="{BB962C8B-B14F-4D97-AF65-F5344CB8AC3E}">
        <p14:creationId xmlns:p14="http://schemas.microsoft.com/office/powerpoint/2010/main" val="1381359037"/>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Recognition</a:t>
            </a:r>
            <a:endParaRPr lang="en-US"/>
          </a:p>
        </p:txBody>
      </p:sp>
      <p:sp>
        <p:nvSpPr>
          <p:cNvPr id="3" name="Content Placeholder 2"/>
          <p:cNvSpPr>
            <a:spLocks noGrp="1"/>
          </p:cNvSpPr>
          <p:nvPr>
            <p:ph idx="1"/>
          </p:nvPr>
        </p:nvSpPr>
        <p:spPr>
          <a:xfrm>
            <a:off x="381000" y="1775191"/>
            <a:ext cx="8458200" cy="4625609"/>
          </a:xfrm>
        </p:spPr>
        <p:txBody>
          <a:bodyPr>
            <a:normAutofit/>
          </a:bodyPr>
          <a:lstStyle/>
          <a:p>
            <a:r>
              <a:rPr lang="en-US" b="1" smtClean="0"/>
              <a:t>Contract right to receive proceeds is sufficient to be trust property.</a:t>
            </a:r>
          </a:p>
          <a:p>
            <a:endParaRPr lang="en-US" b="1"/>
          </a:p>
          <a:p>
            <a:r>
              <a:rPr lang="en-US" b="1" smtClean="0"/>
              <a:t>Life insurance may be made payable to trustee of inter vivos trust.</a:t>
            </a:r>
          </a:p>
          <a:p>
            <a:endParaRPr lang="en-US" b="1"/>
          </a:p>
          <a:p>
            <a:r>
              <a:rPr lang="en-US" b="1"/>
              <a:t>Life insurance may be made payable to trustee of </a:t>
            </a:r>
            <a:r>
              <a:rPr lang="en-US" b="1" smtClean="0"/>
              <a:t>testamentary trust.</a:t>
            </a:r>
            <a:endParaRPr lang="en-US" b="1"/>
          </a:p>
          <a:p>
            <a:endParaRPr lang="en-US" b="1"/>
          </a:p>
        </p:txBody>
      </p:sp>
    </p:spTree>
    <p:extLst>
      <p:ext uri="{BB962C8B-B14F-4D97-AF65-F5344CB8AC3E}">
        <p14:creationId xmlns:p14="http://schemas.microsoft.com/office/powerpoint/2010/main" val="345444914"/>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Inter vivos or testamentary?</a:t>
            </a:r>
            <a:endParaRPr lang="en-US"/>
          </a:p>
        </p:txBody>
      </p:sp>
      <p:sp>
        <p:nvSpPr>
          <p:cNvPr id="3" name="Content Placeholder 2"/>
          <p:cNvSpPr>
            <a:spLocks noGrp="1"/>
          </p:cNvSpPr>
          <p:nvPr>
            <p:ph idx="1"/>
          </p:nvPr>
        </p:nvSpPr>
        <p:spPr/>
        <p:txBody>
          <a:bodyPr/>
          <a:lstStyle/>
          <a:p>
            <a:r>
              <a:rPr lang="en-US" b="1" smtClean="0"/>
              <a:t>Reasons to use inter vivos trust:</a:t>
            </a:r>
          </a:p>
          <a:p>
            <a:endParaRPr lang="en-US" b="1"/>
          </a:p>
          <a:p>
            <a:endParaRPr lang="en-US" b="1" smtClean="0"/>
          </a:p>
          <a:p>
            <a:endParaRPr lang="en-US" b="1"/>
          </a:p>
          <a:p>
            <a:r>
              <a:rPr lang="en-US" b="1" smtClean="0"/>
              <a:t>Reasons to use testamentary trust:</a:t>
            </a:r>
            <a:endParaRPr lang="en-US" b="1"/>
          </a:p>
        </p:txBody>
      </p:sp>
    </p:spTree>
    <p:extLst>
      <p:ext uri="{BB962C8B-B14F-4D97-AF65-F5344CB8AC3E}">
        <p14:creationId xmlns:p14="http://schemas.microsoft.com/office/powerpoint/2010/main" val="2143579645"/>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Characteristics</a:t>
            </a:r>
            <a:endParaRPr lang="en-US"/>
          </a:p>
        </p:txBody>
      </p:sp>
      <p:sp>
        <p:nvSpPr>
          <p:cNvPr id="3" name="Content Placeholder 2"/>
          <p:cNvSpPr>
            <a:spLocks noGrp="1"/>
          </p:cNvSpPr>
          <p:nvPr>
            <p:ph idx="1"/>
          </p:nvPr>
        </p:nvSpPr>
        <p:spPr/>
        <p:txBody>
          <a:bodyPr/>
          <a:lstStyle/>
          <a:p>
            <a:r>
              <a:rPr lang="en-US" b="1" smtClean="0"/>
              <a:t>1.  Transfer other property to trust?</a:t>
            </a:r>
          </a:p>
          <a:p>
            <a:endParaRPr lang="en-US" b="1"/>
          </a:p>
          <a:p>
            <a:pPr lvl="1"/>
            <a:r>
              <a:rPr lang="en-US" b="1" smtClean="0"/>
              <a:t>Funded</a:t>
            </a:r>
          </a:p>
          <a:p>
            <a:pPr lvl="1"/>
            <a:endParaRPr lang="en-US" b="1"/>
          </a:p>
          <a:p>
            <a:pPr lvl="1"/>
            <a:r>
              <a:rPr lang="en-US" b="1" smtClean="0"/>
              <a:t>Unfunded</a:t>
            </a:r>
          </a:p>
        </p:txBody>
      </p:sp>
    </p:spTree>
    <p:extLst>
      <p:ext uri="{BB962C8B-B14F-4D97-AF65-F5344CB8AC3E}">
        <p14:creationId xmlns:p14="http://schemas.microsoft.com/office/powerpoint/2010/main" val="1417459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Governing Law</a:t>
            </a:r>
            <a:endParaRPr lang="en-US"/>
          </a:p>
        </p:txBody>
      </p:sp>
      <p:sp>
        <p:nvSpPr>
          <p:cNvPr id="3" name="Content Placeholder 2"/>
          <p:cNvSpPr>
            <a:spLocks noGrp="1"/>
          </p:cNvSpPr>
          <p:nvPr>
            <p:ph idx="1"/>
          </p:nvPr>
        </p:nvSpPr>
        <p:spPr/>
        <p:txBody>
          <a:bodyPr/>
          <a:lstStyle/>
          <a:p>
            <a:r>
              <a:rPr lang="en-US" b="1" smtClean="0"/>
              <a:t>Common law.</a:t>
            </a:r>
          </a:p>
          <a:p>
            <a:pPr marL="118872" indent="0">
              <a:buNone/>
            </a:pPr>
            <a:endParaRPr lang="en-US" b="1"/>
          </a:p>
          <a:p>
            <a:r>
              <a:rPr lang="en-US" b="1" smtClean="0"/>
              <a:t>Modern trend is to codify.</a:t>
            </a:r>
          </a:p>
          <a:p>
            <a:endParaRPr lang="en-US" b="1"/>
          </a:p>
          <a:p>
            <a:r>
              <a:rPr lang="en-US" b="1" smtClean="0"/>
              <a:t>Many states, including Ohio, have a version of the Uniform Trust Code.</a:t>
            </a:r>
            <a:endParaRPr lang="en-US" b="1"/>
          </a:p>
        </p:txBody>
      </p:sp>
    </p:spTree>
    <p:extLst>
      <p:ext uri="{BB962C8B-B14F-4D97-AF65-F5344CB8AC3E}">
        <p14:creationId xmlns:p14="http://schemas.microsoft.com/office/powerpoint/2010/main" val="2124252904"/>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Characteristics</a:t>
            </a:r>
            <a:endParaRPr lang="en-US"/>
          </a:p>
        </p:txBody>
      </p:sp>
      <p:sp>
        <p:nvSpPr>
          <p:cNvPr id="3" name="Content Placeholder 2"/>
          <p:cNvSpPr>
            <a:spLocks noGrp="1"/>
          </p:cNvSpPr>
          <p:nvPr>
            <p:ph idx="1"/>
          </p:nvPr>
        </p:nvSpPr>
        <p:spPr/>
        <p:txBody>
          <a:bodyPr/>
          <a:lstStyle/>
          <a:p>
            <a:r>
              <a:rPr lang="en-US" b="1" smtClean="0"/>
              <a:t>2.  Allow settlor to undo plan?</a:t>
            </a:r>
          </a:p>
          <a:p>
            <a:endParaRPr lang="en-US" b="1"/>
          </a:p>
          <a:p>
            <a:pPr lvl="1"/>
            <a:r>
              <a:rPr lang="en-US" b="1" smtClean="0"/>
              <a:t>Revocable</a:t>
            </a:r>
          </a:p>
          <a:p>
            <a:pPr marL="457200" lvl="1" indent="0">
              <a:buNone/>
            </a:pPr>
            <a:endParaRPr lang="en-US" b="1"/>
          </a:p>
          <a:p>
            <a:pPr lvl="1"/>
            <a:r>
              <a:rPr lang="en-US" b="1" smtClean="0"/>
              <a:t>Irrevocable</a:t>
            </a:r>
          </a:p>
        </p:txBody>
      </p:sp>
    </p:spTree>
    <p:extLst>
      <p:ext uri="{BB962C8B-B14F-4D97-AF65-F5344CB8AC3E}">
        <p14:creationId xmlns:p14="http://schemas.microsoft.com/office/powerpoint/2010/main" val="1026113824"/>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09600" y="762000"/>
            <a:ext cx="8077200" cy="1673352"/>
          </a:xfrm>
        </p:spPr>
        <p:txBody>
          <a:bodyPr/>
          <a:lstStyle/>
          <a:p>
            <a:pPr algn="ctr" eaLnBrk="1" hangingPunct="1"/>
            <a:r>
              <a:rPr lang="en-US" b="1" dirty="0" smtClean="0"/>
              <a:t>Rule Against Perpetuities</a:t>
            </a:r>
          </a:p>
        </p:txBody>
      </p:sp>
      <p:pic>
        <p:nvPicPr>
          <p:cNvPr id="3" name="Picture 5" descr="http://i.qkme.me/1ij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905000"/>
            <a:ext cx="4762500" cy="476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2972452"/>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smtClean="0"/>
              <a:t>Basic Rule</a:t>
            </a:r>
            <a:endParaRPr lang="en-US" b="1" dirty="0" smtClean="0"/>
          </a:p>
        </p:txBody>
      </p:sp>
      <p:sp>
        <p:nvSpPr>
          <p:cNvPr id="4099" name="Rectangle 3"/>
          <p:cNvSpPr>
            <a:spLocks noGrp="1" noChangeArrowheads="1"/>
          </p:cNvSpPr>
          <p:nvPr>
            <p:ph idx="1"/>
          </p:nvPr>
        </p:nvSpPr>
        <p:spPr>
          <a:xfrm>
            <a:off x="838200" y="1981200"/>
            <a:ext cx="7046912" cy="4114800"/>
          </a:xfrm>
        </p:spPr>
        <p:txBody>
          <a:bodyPr>
            <a:normAutofit/>
          </a:bodyPr>
          <a:lstStyle/>
          <a:p>
            <a:pPr eaLnBrk="1" hangingPunct="1">
              <a:buFont typeface="Wingdings" pitchFamily="2" charset="2"/>
              <a:buNone/>
            </a:pPr>
            <a:r>
              <a:rPr lang="en-US" dirty="0" smtClean="0"/>
              <a:t>	“</a:t>
            </a:r>
            <a:r>
              <a:rPr lang="en-US" b="1" dirty="0" smtClean="0"/>
              <a:t>An interest is not good unless it must vest, if at all, not later than 21 years after some life in being at the time of the creation of the interest, plus a period of gestation.”</a:t>
            </a:r>
          </a:p>
        </p:txBody>
      </p:sp>
    </p:spTree>
    <p:extLst>
      <p:ext uri="{BB962C8B-B14F-4D97-AF65-F5344CB8AC3E}">
        <p14:creationId xmlns:p14="http://schemas.microsoft.com/office/powerpoint/2010/main" val="194945608"/>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hangingPunct="1"/>
            <a:r>
              <a:rPr lang="en-US" b="1" smtClean="0"/>
              <a:t>Interests Affected by RAP:  The Test</a:t>
            </a:r>
          </a:p>
        </p:txBody>
      </p:sp>
      <p:sp>
        <p:nvSpPr>
          <p:cNvPr id="5123" name="Rectangle 3"/>
          <p:cNvSpPr>
            <a:spLocks noGrp="1" noChangeArrowheads="1"/>
          </p:cNvSpPr>
          <p:nvPr>
            <p:ph idx="1"/>
          </p:nvPr>
        </p:nvSpPr>
        <p:spPr>
          <a:xfrm>
            <a:off x="762000" y="2209800"/>
            <a:ext cx="7772400" cy="3849688"/>
          </a:xfrm>
        </p:spPr>
        <p:txBody>
          <a:bodyPr/>
          <a:lstStyle/>
          <a:p>
            <a:pPr marL="609600" indent="-609600" eaLnBrk="1" hangingPunct="1">
              <a:buFont typeface="Wingdings" pitchFamily="2" charset="2"/>
              <a:buNone/>
            </a:pPr>
            <a:r>
              <a:rPr lang="en-US" b="1" u="sng" dirty="0" smtClean="0"/>
              <a:t>All</a:t>
            </a:r>
            <a:r>
              <a:rPr lang="en-US" b="1" dirty="0" smtClean="0"/>
              <a:t> of the following must be true for RAP to apply:</a:t>
            </a:r>
            <a:br>
              <a:rPr lang="en-US" b="1" dirty="0" smtClean="0"/>
            </a:br>
            <a:endParaRPr lang="en-US" b="1" dirty="0" smtClean="0"/>
          </a:p>
          <a:p>
            <a:pPr marL="609600" indent="-609600" eaLnBrk="1" hangingPunct="1"/>
            <a:r>
              <a:rPr lang="en-US" b="1" dirty="0" smtClean="0"/>
              <a:t>Future interest (not present interest),</a:t>
            </a:r>
          </a:p>
          <a:p>
            <a:pPr marL="609600" indent="-609600" eaLnBrk="1" hangingPunct="1"/>
            <a:r>
              <a:rPr lang="en-US" b="1" dirty="0" smtClean="0"/>
              <a:t>Contingent (not totally vested), and</a:t>
            </a:r>
          </a:p>
          <a:p>
            <a:pPr marL="609600" indent="-609600" eaLnBrk="1" hangingPunct="1"/>
            <a:r>
              <a:rPr lang="en-US" b="1" dirty="0" smtClean="0"/>
              <a:t>Held by a transferee (not grantor).</a:t>
            </a:r>
          </a:p>
          <a:p>
            <a:pPr marL="609600" indent="-609600" eaLnBrk="1" hangingPunct="1">
              <a:buFont typeface="Wingdings" pitchFamily="2" charset="2"/>
              <a:buNone/>
            </a:pPr>
            <a:endParaRPr lang="en-US" dirty="0" smtClean="0"/>
          </a:p>
        </p:txBody>
      </p:sp>
    </p:spTree>
    <p:extLst>
      <p:ext uri="{BB962C8B-B14F-4D97-AF65-F5344CB8AC3E}">
        <p14:creationId xmlns:p14="http://schemas.microsoft.com/office/powerpoint/2010/main" val="2979541318"/>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en-US" b="1" smtClean="0"/>
              <a:t>Interests Affected by RAP:  The Interests</a:t>
            </a:r>
          </a:p>
        </p:txBody>
      </p:sp>
      <p:sp>
        <p:nvSpPr>
          <p:cNvPr id="6147" name="Rectangle 3"/>
          <p:cNvSpPr>
            <a:spLocks noGrp="1" noChangeArrowheads="1"/>
          </p:cNvSpPr>
          <p:nvPr>
            <p:ph idx="1"/>
          </p:nvPr>
        </p:nvSpPr>
        <p:spPr>
          <a:xfrm>
            <a:off x="533400" y="1828800"/>
            <a:ext cx="7772400" cy="4038600"/>
          </a:xfrm>
        </p:spPr>
        <p:txBody>
          <a:bodyPr/>
          <a:lstStyle/>
          <a:p>
            <a:pPr marL="609600" indent="-609600" eaLnBrk="1" hangingPunct="1">
              <a:buFont typeface="Wingdings" pitchFamily="2" charset="2"/>
              <a:buNone/>
            </a:pPr>
            <a:r>
              <a:rPr lang="en-US" b="1" dirty="0" smtClean="0"/>
              <a:t>Thus, if you classify an interest as one of the following, you must check for a RAP violation:</a:t>
            </a:r>
          </a:p>
          <a:p>
            <a:pPr marL="609600" indent="-609600" eaLnBrk="1" hangingPunct="1">
              <a:buFont typeface="Wingdings" pitchFamily="2" charset="2"/>
              <a:buNone/>
            </a:pPr>
            <a:endParaRPr lang="en-US" b="1" dirty="0" smtClean="0"/>
          </a:p>
          <a:p>
            <a:pPr marL="609600" indent="-609600" eaLnBrk="1" hangingPunct="1"/>
            <a:r>
              <a:rPr lang="en-US" b="1" dirty="0" smtClean="0"/>
              <a:t>Contingent remainders,</a:t>
            </a:r>
          </a:p>
          <a:p>
            <a:pPr marL="609600" indent="-609600" eaLnBrk="1" hangingPunct="1"/>
            <a:r>
              <a:rPr lang="en-US" b="1" dirty="0" smtClean="0"/>
              <a:t>Vested remainders subject to open, and</a:t>
            </a:r>
          </a:p>
          <a:p>
            <a:pPr marL="609600" indent="-609600" eaLnBrk="1" hangingPunct="1"/>
            <a:r>
              <a:rPr lang="en-US" b="1" dirty="0" err="1" smtClean="0"/>
              <a:t>Executory</a:t>
            </a:r>
            <a:r>
              <a:rPr lang="en-US" b="1" dirty="0" smtClean="0"/>
              <a:t> interests </a:t>
            </a:r>
            <a:r>
              <a:rPr lang="en-US" b="1" u="sng" dirty="0" smtClean="0"/>
              <a:t>including beneficial interests in trusts.</a:t>
            </a:r>
          </a:p>
          <a:p>
            <a:pPr marL="609600" indent="-609600" eaLnBrk="1" hangingPunct="1">
              <a:buFont typeface="Wingdings" pitchFamily="2" charset="2"/>
              <a:buNone/>
            </a:pPr>
            <a:endParaRPr lang="en-US" dirty="0" smtClean="0"/>
          </a:p>
        </p:txBody>
      </p:sp>
    </p:spTree>
    <p:extLst>
      <p:ext uri="{BB962C8B-B14F-4D97-AF65-F5344CB8AC3E}">
        <p14:creationId xmlns:p14="http://schemas.microsoft.com/office/powerpoint/2010/main" val="4153151516"/>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dirty="0" smtClean="0"/>
              <a:t>Armageddon RAP Test</a:t>
            </a:r>
            <a:endParaRPr lang="en-US" b="1" dirty="0" smtClean="0"/>
          </a:p>
        </p:txBody>
      </p:sp>
      <p:sp>
        <p:nvSpPr>
          <p:cNvPr id="7171" name="Rectangle 3"/>
          <p:cNvSpPr>
            <a:spLocks noGrp="1" noChangeArrowheads="1"/>
          </p:cNvSpPr>
          <p:nvPr>
            <p:ph idx="1"/>
          </p:nvPr>
        </p:nvSpPr>
        <p:spPr>
          <a:xfrm>
            <a:off x="457200" y="1775191"/>
            <a:ext cx="8229600" cy="4930409"/>
          </a:xfrm>
        </p:spPr>
        <p:txBody>
          <a:bodyPr>
            <a:normAutofit fontScale="85000" lnSpcReduction="20000"/>
          </a:bodyPr>
          <a:lstStyle/>
          <a:p>
            <a:pPr>
              <a:lnSpc>
                <a:spcPct val="120000"/>
              </a:lnSpc>
            </a:pPr>
            <a:r>
              <a:rPr lang="en-US" b="1" dirty="0"/>
              <a:t>6:00 a.m. = all lives in being give birth to a healthy baby.</a:t>
            </a:r>
          </a:p>
          <a:p>
            <a:pPr>
              <a:lnSpc>
                <a:spcPct val="120000"/>
              </a:lnSpc>
            </a:pPr>
            <a:endParaRPr lang="en-US" b="1" dirty="0"/>
          </a:p>
          <a:p>
            <a:pPr>
              <a:lnSpc>
                <a:spcPct val="120000"/>
              </a:lnSpc>
            </a:pPr>
            <a:r>
              <a:rPr lang="en-US" b="1" dirty="0"/>
              <a:t>Noon = all lives in being die but were successful in saving all of the babies born earlier in the day.</a:t>
            </a:r>
          </a:p>
          <a:p>
            <a:pPr>
              <a:lnSpc>
                <a:spcPct val="120000"/>
              </a:lnSpc>
            </a:pPr>
            <a:endParaRPr lang="en-US" b="1" dirty="0"/>
          </a:p>
          <a:p>
            <a:pPr>
              <a:lnSpc>
                <a:spcPct val="120000"/>
              </a:lnSpc>
            </a:pPr>
            <a:r>
              <a:rPr lang="en-US" b="1" dirty="0"/>
              <a:t>At 12:01 p.m., do you know for sure that the interest will vest (or not vest) by the end of 21 years?</a:t>
            </a:r>
          </a:p>
          <a:p>
            <a:pPr lvl="1">
              <a:lnSpc>
                <a:spcPct val="120000"/>
              </a:lnSpc>
            </a:pPr>
            <a:r>
              <a:rPr lang="en-US" b="1" dirty="0"/>
              <a:t>If yes = RAP not violated; interest is OK.</a:t>
            </a:r>
          </a:p>
          <a:p>
            <a:pPr lvl="1">
              <a:lnSpc>
                <a:spcPct val="120000"/>
              </a:lnSpc>
            </a:pPr>
            <a:r>
              <a:rPr lang="en-US" b="1" dirty="0"/>
              <a:t>If no = RAP is violated; interest is void</a:t>
            </a:r>
          </a:p>
        </p:txBody>
      </p:sp>
    </p:spTree>
    <p:extLst>
      <p:ext uri="{BB962C8B-B14F-4D97-AF65-F5344CB8AC3E}">
        <p14:creationId xmlns:p14="http://schemas.microsoft.com/office/powerpoint/2010/main" val="574763095"/>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en-US" dirty="0" smtClean="0"/>
              <a:t>Parts of trust needed RAP compliance</a:t>
            </a:r>
            <a:endParaRPr lang="en-US" b="1" dirty="0" smtClean="0"/>
          </a:p>
        </p:txBody>
      </p:sp>
      <p:sp>
        <p:nvSpPr>
          <p:cNvPr id="9219" name="Rectangle 3"/>
          <p:cNvSpPr>
            <a:spLocks noGrp="1" noChangeArrowheads="1"/>
          </p:cNvSpPr>
          <p:nvPr>
            <p:ph idx="1"/>
          </p:nvPr>
        </p:nvSpPr>
        <p:spPr/>
        <p:txBody>
          <a:bodyPr/>
          <a:lstStyle/>
          <a:p>
            <a:pPr marL="118872" indent="0" eaLnBrk="1" hangingPunct="1">
              <a:buNone/>
            </a:pPr>
            <a:r>
              <a:rPr lang="en-US" b="1" dirty="0" smtClean="0"/>
              <a:t>1.  Time of trust creation</a:t>
            </a:r>
            <a:br>
              <a:rPr lang="en-US" b="1" dirty="0" smtClean="0"/>
            </a:br>
            <a:r>
              <a:rPr lang="en-US" b="1" dirty="0" smtClean="0"/>
              <a:t>	</a:t>
            </a:r>
          </a:p>
          <a:p>
            <a:pPr marL="118872" indent="0" eaLnBrk="1" hangingPunct="1">
              <a:buNone/>
            </a:pPr>
            <a:r>
              <a:rPr lang="en-US" b="1" dirty="0"/>
              <a:t>	</a:t>
            </a:r>
            <a:r>
              <a:rPr lang="en-US" b="1" dirty="0" smtClean="0"/>
              <a:t>Example 19-67</a:t>
            </a:r>
          </a:p>
        </p:txBody>
      </p:sp>
    </p:spTree>
    <p:extLst>
      <p:ext uri="{BB962C8B-B14F-4D97-AF65-F5344CB8AC3E}">
        <p14:creationId xmlns:p14="http://schemas.microsoft.com/office/powerpoint/2010/main" val="1132444256"/>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en-US" dirty="0" smtClean="0"/>
              <a:t>Parts of trust needed RAP compliance</a:t>
            </a:r>
            <a:endParaRPr lang="en-US" b="1" dirty="0" smtClean="0"/>
          </a:p>
        </p:txBody>
      </p:sp>
      <p:sp>
        <p:nvSpPr>
          <p:cNvPr id="9219" name="Rectangle 3"/>
          <p:cNvSpPr>
            <a:spLocks noGrp="1" noChangeArrowheads="1"/>
          </p:cNvSpPr>
          <p:nvPr>
            <p:ph idx="1"/>
          </p:nvPr>
        </p:nvSpPr>
        <p:spPr/>
        <p:txBody>
          <a:bodyPr/>
          <a:lstStyle/>
          <a:p>
            <a:pPr marL="118872" indent="0" eaLnBrk="1" hangingPunct="1">
              <a:buNone/>
            </a:pPr>
            <a:r>
              <a:rPr lang="en-US" b="1" dirty="0"/>
              <a:t>2</a:t>
            </a:r>
            <a:r>
              <a:rPr lang="en-US" b="1" dirty="0" smtClean="0"/>
              <a:t>.  Beneficial interests while trust ongoing</a:t>
            </a:r>
            <a:br>
              <a:rPr lang="en-US" b="1" dirty="0" smtClean="0"/>
            </a:br>
            <a:r>
              <a:rPr lang="en-US" b="1" dirty="0" smtClean="0"/>
              <a:t>	</a:t>
            </a:r>
          </a:p>
          <a:p>
            <a:pPr marL="118872" indent="0" eaLnBrk="1" hangingPunct="1">
              <a:buNone/>
            </a:pPr>
            <a:r>
              <a:rPr lang="en-US" b="1" dirty="0"/>
              <a:t>	</a:t>
            </a:r>
            <a:r>
              <a:rPr lang="en-US" b="1" dirty="0" smtClean="0"/>
              <a:t>Example 19-68</a:t>
            </a:r>
          </a:p>
        </p:txBody>
      </p:sp>
    </p:spTree>
    <p:extLst>
      <p:ext uri="{BB962C8B-B14F-4D97-AF65-F5344CB8AC3E}">
        <p14:creationId xmlns:p14="http://schemas.microsoft.com/office/powerpoint/2010/main" val="441610921"/>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en-US" dirty="0" smtClean="0"/>
              <a:t>Parts of trust needed RAP compliance</a:t>
            </a:r>
            <a:endParaRPr lang="en-US" b="1" dirty="0" smtClean="0"/>
          </a:p>
        </p:txBody>
      </p:sp>
      <p:sp>
        <p:nvSpPr>
          <p:cNvPr id="9219" name="Rectangle 3"/>
          <p:cNvSpPr>
            <a:spLocks noGrp="1" noChangeArrowheads="1"/>
          </p:cNvSpPr>
          <p:nvPr>
            <p:ph idx="1"/>
          </p:nvPr>
        </p:nvSpPr>
        <p:spPr/>
        <p:txBody>
          <a:bodyPr/>
          <a:lstStyle/>
          <a:p>
            <a:pPr marL="118872" indent="0" eaLnBrk="1" hangingPunct="1">
              <a:buNone/>
            </a:pPr>
            <a:r>
              <a:rPr lang="en-US" b="1" dirty="0" smtClean="0"/>
              <a:t>3.  Beneficial interests when trust ends</a:t>
            </a:r>
            <a:br>
              <a:rPr lang="en-US" b="1" dirty="0" smtClean="0"/>
            </a:br>
            <a:r>
              <a:rPr lang="en-US" b="1" dirty="0" smtClean="0"/>
              <a:t>	</a:t>
            </a:r>
          </a:p>
          <a:p>
            <a:pPr marL="118872" indent="0" eaLnBrk="1" hangingPunct="1">
              <a:buNone/>
            </a:pPr>
            <a:r>
              <a:rPr lang="en-US" b="1" dirty="0"/>
              <a:t>	</a:t>
            </a:r>
            <a:r>
              <a:rPr lang="en-US" b="1" dirty="0" smtClean="0"/>
              <a:t>Example 19-69</a:t>
            </a:r>
          </a:p>
        </p:txBody>
      </p:sp>
    </p:spTree>
    <p:extLst>
      <p:ext uri="{BB962C8B-B14F-4D97-AF65-F5344CB8AC3E}">
        <p14:creationId xmlns:p14="http://schemas.microsoft.com/office/powerpoint/2010/main" val="2620246439"/>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09600" y="1371600"/>
            <a:ext cx="8077200" cy="2971800"/>
          </a:xfrm>
        </p:spPr>
        <p:txBody>
          <a:bodyPr>
            <a:normAutofit/>
          </a:bodyPr>
          <a:lstStyle/>
          <a:p>
            <a:pPr algn="ctr" eaLnBrk="1" hangingPunct="1"/>
            <a:r>
              <a:rPr lang="en-US" b="1" dirty="0" smtClean="0"/>
              <a:t>Rule Against </a:t>
            </a:r>
            <a:r>
              <a:rPr lang="en-US" b="1" dirty="0" smtClean="0"/>
              <a:t>Perpetuities</a:t>
            </a:r>
            <a:br>
              <a:rPr lang="en-US" b="1" dirty="0" smtClean="0"/>
            </a:br>
            <a:r>
              <a:rPr lang="en-US" dirty="0"/>
              <a:t/>
            </a:r>
            <a:br>
              <a:rPr lang="en-US" dirty="0"/>
            </a:br>
            <a:r>
              <a:rPr lang="en-US" sz="3600" dirty="0" smtClean="0"/>
              <a:t>[continued]</a:t>
            </a:r>
            <a:endParaRPr lang="en-US" sz="3600" b="1" dirty="0" smtClean="0"/>
          </a:p>
        </p:txBody>
      </p:sp>
    </p:spTree>
    <p:extLst>
      <p:ext uri="{BB962C8B-B14F-4D97-AF65-F5344CB8AC3E}">
        <p14:creationId xmlns:p14="http://schemas.microsoft.com/office/powerpoint/2010/main" val="18417192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57400"/>
            <a:ext cx="8077200" cy="1295400"/>
          </a:xfrm>
        </p:spPr>
        <p:txBody>
          <a:bodyPr>
            <a:normAutofit/>
          </a:bodyPr>
          <a:lstStyle/>
          <a:p>
            <a:pPr algn="ctr"/>
            <a:r>
              <a:rPr lang="en-US" smtClean="0"/>
              <a:t>Trust Intent</a:t>
            </a:r>
            <a:endParaRPr lang="en-US"/>
          </a:p>
        </p:txBody>
      </p:sp>
    </p:spTree>
    <p:extLst>
      <p:ext uri="{BB962C8B-B14F-4D97-AF65-F5344CB8AC3E}">
        <p14:creationId xmlns:p14="http://schemas.microsoft.com/office/powerpoint/2010/main" val="238466565"/>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if RAP violated?</a:t>
            </a:r>
            <a:endParaRPr lang="en-US" dirty="0"/>
          </a:p>
        </p:txBody>
      </p:sp>
      <p:sp>
        <p:nvSpPr>
          <p:cNvPr id="3" name="Content Placeholder 2"/>
          <p:cNvSpPr>
            <a:spLocks noGrp="1"/>
          </p:cNvSpPr>
          <p:nvPr>
            <p:ph idx="1"/>
          </p:nvPr>
        </p:nvSpPr>
        <p:spPr/>
        <p:txBody>
          <a:bodyPr/>
          <a:lstStyle/>
          <a:p>
            <a:r>
              <a:rPr lang="en-US" b="1" dirty="0" smtClean="0"/>
              <a:t>1.  Common Law</a:t>
            </a:r>
          </a:p>
          <a:p>
            <a:endParaRPr lang="en-US" b="1" dirty="0"/>
          </a:p>
          <a:p>
            <a:pPr lvl="1"/>
            <a:r>
              <a:rPr lang="en-US" b="1" dirty="0" smtClean="0"/>
              <a:t>Entire trust void; not just the portion that violated RAP.</a:t>
            </a:r>
          </a:p>
          <a:p>
            <a:pPr lvl="1"/>
            <a:endParaRPr lang="en-US" b="1" dirty="0"/>
          </a:p>
          <a:p>
            <a:pPr lvl="2"/>
            <a:r>
              <a:rPr lang="en-US" b="1" dirty="0" smtClean="0"/>
              <a:t>Even if violation based on “wild” hypotheticals.</a:t>
            </a:r>
            <a:endParaRPr lang="en-US" b="1" dirty="0"/>
          </a:p>
        </p:txBody>
      </p:sp>
    </p:spTree>
    <p:extLst>
      <p:ext uri="{BB962C8B-B14F-4D97-AF65-F5344CB8AC3E}">
        <p14:creationId xmlns:p14="http://schemas.microsoft.com/office/powerpoint/2010/main" val="1634279240"/>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if RAP violated?</a:t>
            </a:r>
            <a:endParaRPr lang="en-US" dirty="0"/>
          </a:p>
        </p:txBody>
      </p:sp>
      <p:sp>
        <p:nvSpPr>
          <p:cNvPr id="3" name="Content Placeholder 2"/>
          <p:cNvSpPr>
            <a:spLocks noGrp="1"/>
          </p:cNvSpPr>
          <p:nvPr>
            <p:ph idx="1"/>
          </p:nvPr>
        </p:nvSpPr>
        <p:spPr/>
        <p:txBody>
          <a:bodyPr/>
          <a:lstStyle/>
          <a:p>
            <a:r>
              <a:rPr lang="en-US" b="1" dirty="0" smtClean="0"/>
              <a:t>2.  Wait and See</a:t>
            </a:r>
          </a:p>
          <a:p>
            <a:endParaRPr lang="en-US" b="1" dirty="0"/>
          </a:p>
          <a:p>
            <a:pPr lvl="1"/>
            <a:r>
              <a:rPr lang="en-US" b="1" dirty="0" smtClean="0"/>
              <a:t>Based on reality, not hypotheticals.</a:t>
            </a:r>
            <a:endParaRPr lang="en-US" b="1" dirty="0"/>
          </a:p>
        </p:txBody>
      </p:sp>
    </p:spTree>
    <p:extLst>
      <p:ext uri="{BB962C8B-B14F-4D97-AF65-F5344CB8AC3E}">
        <p14:creationId xmlns:p14="http://schemas.microsoft.com/office/powerpoint/2010/main" val="2506235295"/>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if RAP violated?</a:t>
            </a:r>
            <a:endParaRPr lang="en-US" dirty="0"/>
          </a:p>
        </p:txBody>
      </p:sp>
      <p:sp>
        <p:nvSpPr>
          <p:cNvPr id="3" name="Content Placeholder 2"/>
          <p:cNvSpPr>
            <a:spLocks noGrp="1"/>
          </p:cNvSpPr>
          <p:nvPr>
            <p:ph idx="1"/>
          </p:nvPr>
        </p:nvSpPr>
        <p:spPr/>
        <p:txBody>
          <a:bodyPr/>
          <a:lstStyle/>
          <a:p>
            <a:r>
              <a:rPr lang="en-US" b="1" dirty="0" smtClean="0"/>
              <a:t>3.  Expand period</a:t>
            </a:r>
          </a:p>
        </p:txBody>
      </p:sp>
    </p:spTree>
    <p:extLst>
      <p:ext uri="{BB962C8B-B14F-4D97-AF65-F5344CB8AC3E}">
        <p14:creationId xmlns:p14="http://schemas.microsoft.com/office/powerpoint/2010/main" val="131997799"/>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if RAP violated?</a:t>
            </a:r>
            <a:endParaRPr lang="en-US" dirty="0"/>
          </a:p>
        </p:txBody>
      </p:sp>
      <p:sp>
        <p:nvSpPr>
          <p:cNvPr id="3" name="Content Placeholder 2"/>
          <p:cNvSpPr>
            <a:spLocks noGrp="1"/>
          </p:cNvSpPr>
          <p:nvPr>
            <p:ph idx="1"/>
          </p:nvPr>
        </p:nvSpPr>
        <p:spPr/>
        <p:txBody>
          <a:bodyPr/>
          <a:lstStyle/>
          <a:p>
            <a:r>
              <a:rPr lang="en-US" b="1" dirty="0" smtClean="0"/>
              <a:t>4.  Cy </a:t>
            </a:r>
            <a:r>
              <a:rPr lang="en-US" b="1" dirty="0" err="1" smtClean="0"/>
              <a:t>pres</a:t>
            </a:r>
            <a:r>
              <a:rPr lang="en-US" b="1" dirty="0" smtClean="0"/>
              <a:t> </a:t>
            </a:r>
            <a:endParaRPr lang="en-US" b="1" dirty="0"/>
          </a:p>
          <a:p>
            <a:pPr marL="118872" indent="0">
              <a:buNone/>
            </a:pPr>
            <a:endParaRPr lang="en-US" b="1" dirty="0" smtClean="0"/>
          </a:p>
          <a:p>
            <a:pPr lvl="1"/>
            <a:r>
              <a:rPr lang="en-US" b="1" dirty="0" smtClean="0"/>
              <a:t>Court reforms or construes interests that violate RAP.</a:t>
            </a:r>
          </a:p>
          <a:p>
            <a:pPr lvl="1"/>
            <a:r>
              <a:rPr lang="en-US" b="1" dirty="0" smtClean="0"/>
              <a:t>Follow settlor’s ascertainable general intent.</a:t>
            </a:r>
          </a:p>
          <a:p>
            <a:pPr marL="457200" lvl="1" indent="0">
              <a:buNone/>
            </a:pPr>
            <a:endParaRPr lang="en-US" b="1" dirty="0" smtClean="0"/>
          </a:p>
        </p:txBody>
      </p:sp>
    </p:spTree>
    <p:extLst>
      <p:ext uri="{BB962C8B-B14F-4D97-AF65-F5344CB8AC3E}">
        <p14:creationId xmlns:p14="http://schemas.microsoft.com/office/powerpoint/2010/main" val="3887377255"/>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if RAP violated?</a:t>
            </a:r>
            <a:endParaRPr lang="en-US" dirty="0"/>
          </a:p>
        </p:txBody>
      </p:sp>
      <p:sp>
        <p:nvSpPr>
          <p:cNvPr id="3" name="Content Placeholder 2"/>
          <p:cNvSpPr>
            <a:spLocks noGrp="1"/>
          </p:cNvSpPr>
          <p:nvPr>
            <p:ph idx="1"/>
          </p:nvPr>
        </p:nvSpPr>
        <p:spPr/>
        <p:txBody>
          <a:bodyPr>
            <a:normAutofit/>
          </a:bodyPr>
          <a:lstStyle/>
          <a:p>
            <a:pPr>
              <a:lnSpc>
                <a:spcPct val="110000"/>
              </a:lnSpc>
            </a:pPr>
            <a:r>
              <a:rPr lang="en-US" b="1" dirty="0" smtClean="0"/>
              <a:t>5.  Uniform Statutory Rule Against Perpetuities </a:t>
            </a:r>
            <a:r>
              <a:rPr lang="en-US" b="1" dirty="0" smtClean="0"/>
              <a:t>Act</a:t>
            </a:r>
            <a:endParaRPr lang="en-US" b="1" dirty="0"/>
          </a:p>
          <a:p>
            <a:pPr lvl="1">
              <a:lnSpc>
                <a:spcPct val="110000"/>
              </a:lnSpc>
            </a:pPr>
            <a:r>
              <a:rPr lang="en-US" b="1" dirty="0"/>
              <a:t>90 year time period from the of the grant (rather than lives in being</a:t>
            </a:r>
            <a:r>
              <a:rPr lang="en-US" b="1" dirty="0" smtClean="0"/>
              <a:t>),</a:t>
            </a:r>
            <a:endParaRPr lang="en-US" b="1" dirty="0"/>
          </a:p>
          <a:p>
            <a:pPr lvl="1">
              <a:lnSpc>
                <a:spcPct val="110000"/>
              </a:lnSpc>
            </a:pPr>
            <a:r>
              <a:rPr lang="en-US" b="1" dirty="0"/>
              <a:t>with a wait and see approach</a:t>
            </a:r>
          </a:p>
          <a:p>
            <a:pPr lvl="1">
              <a:lnSpc>
                <a:spcPct val="110000"/>
              </a:lnSpc>
            </a:pPr>
            <a:r>
              <a:rPr lang="en-US" b="1" dirty="0"/>
              <a:t>then, reformation if interest still has not </a:t>
            </a:r>
            <a:r>
              <a:rPr lang="en-US" b="1" dirty="0" smtClean="0"/>
              <a:t>vested.</a:t>
            </a:r>
            <a:endParaRPr lang="en-US" b="1" dirty="0"/>
          </a:p>
          <a:p>
            <a:pPr lvl="2">
              <a:lnSpc>
                <a:spcPct val="110000"/>
              </a:lnSpc>
            </a:pPr>
            <a:r>
              <a:rPr lang="en-US" b="1" dirty="0"/>
              <a:t>Thus, has never really been used because the Act is too recent to have allowed the 90 year time period to </a:t>
            </a:r>
            <a:r>
              <a:rPr lang="en-US" b="1" dirty="0" smtClean="0"/>
              <a:t>run.</a:t>
            </a:r>
            <a:endParaRPr lang="en-US" b="1" dirty="0"/>
          </a:p>
          <a:p>
            <a:pPr lvl="1"/>
            <a:endParaRPr lang="en-US" b="1" dirty="0" smtClean="0"/>
          </a:p>
        </p:txBody>
      </p:sp>
    </p:spTree>
    <p:extLst>
      <p:ext uri="{BB962C8B-B14F-4D97-AF65-F5344CB8AC3E}">
        <p14:creationId xmlns:p14="http://schemas.microsoft.com/office/powerpoint/2010/main" val="3660374580"/>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if RAP violated?</a:t>
            </a:r>
            <a:endParaRPr lang="en-US" dirty="0"/>
          </a:p>
        </p:txBody>
      </p:sp>
      <p:sp>
        <p:nvSpPr>
          <p:cNvPr id="3" name="Content Placeholder 2"/>
          <p:cNvSpPr>
            <a:spLocks noGrp="1"/>
          </p:cNvSpPr>
          <p:nvPr>
            <p:ph idx="1"/>
          </p:nvPr>
        </p:nvSpPr>
        <p:spPr/>
        <p:txBody>
          <a:bodyPr>
            <a:normAutofit/>
          </a:bodyPr>
          <a:lstStyle/>
          <a:p>
            <a:r>
              <a:rPr lang="en-US" b="1" dirty="0" smtClean="0"/>
              <a:t>6.  RAP repeal </a:t>
            </a:r>
          </a:p>
          <a:p>
            <a:endParaRPr lang="en-US" b="1" dirty="0"/>
          </a:p>
          <a:p>
            <a:pPr lvl="1"/>
            <a:r>
              <a:rPr lang="en-US" b="1" dirty="0"/>
              <a:t>e</a:t>
            </a:r>
            <a:r>
              <a:rPr lang="en-US" b="1" dirty="0" smtClean="0"/>
              <a:t>.g., Alaska</a:t>
            </a:r>
            <a:r>
              <a:rPr lang="en-US" b="1" dirty="0"/>
              <a:t>, Arizona, Colorado, Delaware, District of Columbia, Idaho, Illinois, Maine, Maryland, Missouri, Nebraska, New Jersey, Ohio, Rhode Island, South Dakota, Virginia Wisconsin</a:t>
            </a:r>
            <a:r>
              <a:rPr lang="en-US" b="1" dirty="0" smtClean="0"/>
              <a:t>.</a:t>
            </a:r>
            <a:r>
              <a:rPr lang="en-US" dirty="0" smtClean="0"/>
              <a:t/>
            </a:r>
            <a:br>
              <a:rPr lang="en-US" dirty="0" smtClean="0"/>
            </a:br>
            <a:endParaRPr lang="en-US" b="1" dirty="0" smtClean="0"/>
          </a:p>
          <a:p>
            <a:pPr lvl="1"/>
            <a:r>
              <a:rPr lang="en-US" b="1" dirty="0" smtClean="0"/>
              <a:t>Why do states repeal RAP?</a:t>
            </a:r>
            <a:endParaRPr lang="en-US" b="1" dirty="0"/>
          </a:p>
          <a:p>
            <a:pPr lvl="1"/>
            <a:endParaRPr lang="en-US" b="1" dirty="0" smtClean="0"/>
          </a:p>
        </p:txBody>
      </p:sp>
    </p:spTree>
    <p:extLst>
      <p:ext uri="{BB962C8B-B14F-4D97-AF65-F5344CB8AC3E}">
        <p14:creationId xmlns:p14="http://schemas.microsoft.com/office/powerpoint/2010/main" val="19851695"/>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if RAP violated?</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7.  Ohio -- § 2131.08 – General Rule</a:t>
            </a:r>
          </a:p>
          <a:p>
            <a:pPr marL="118872" indent="0">
              <a:buNone/>
            </a:pPr>
            <a:endParaRPr lang="en-US" b="1" dirty="0"/>
          </a:p>
          <a:p>
            <a:pPr marL="868680" lvl="1" indent="-457200">
              <a:lnSpc>
                <a:spcPct val="120000"/>
              </a:lnSpc>
            </a:pPr>
            <a:r>
              <a:rPr lang="en-US" sz="2600" b="1" dirty="0"/>
              <a:t>“Any interest in real or personal property that would violate the rule against perpetuities * * * shall be reformed, within the limits of the rule, to approximate most closely the intention of the creator of the interest. In determining whether an interest would violate the rule and in reforming an interest, the period of perpetuities shall be measured by actual rather than possible events.”</a:t>
            </a:r>
            <a:br>
              <a:rPr lang="en-US" sz="2600" b="1" dirty="0"/>
            </a:br>
            <a:endParaRPr lang="en-US" sz="2600" b="1" dirty="0"/>
          </a:p>
        </p:txBody>
      </p:sp>
    </p:spTree>
    <p:extLst>
      <p:ext uri="{BB962C8B-B14F-4D97-AF65-F5344CB8AC3E}">
        <p14:creationId xmlns:p14="http://schemas.microsoft.com/office/powerpoint/2010/main" val="2513324154"/>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if RAP violated?</a:t>
            </a:r>
            <a:endParaRPr lang="en-US" dirty="0"/>
          </a:p>
        </p:txBody>
      </p:sp>
      <p:sp>
        <p:nvSpPr>
          <p:cNvPr id="3" name="Content Placeholder 2"/>
          <p:cNvSpPr>
            <a:spLocks noGrp="1"/>
          </p:cNvSpPr>
          <p:nvPr>
            <p:ph idx="1"/>
          </p:nvPr>
        </p:nvSpPr>
        <p:spPr>
          <a:xfrm>
            <a:off x="304800" y="1676400"/>
            <a:ext cx="8229600" cy="4854209"/>
          </a:xfrm>
        </p:spPr>
        <p:txBody>
          <a:bodyPr>
            <a:normAutofit fontScale="92500"/>
          </a:bodyPr>
          <a:lstStyle/>
          <a:p>
            <a:pPr>
              <a:lnSpc>
                <a:spcPct val="110000"/>
              </a:lnSpc>
              <a:spcAft>
                <a:spcPts val="600"/>
              </a:spcAft>
            </a:pPr>
            <a:r>
              <a:rPr lang="en-US" b="1" dirty="0" smtClean="0"/>
              <a:t>7.  Ohio -- § 2131.09 – Opting Out</a:t>
            </a:r>
            <a:endParaRPr lang="en-US" b="1" dirty="0"/>
          </a:p>
          <a:p>
            <a:pPr marL="118872" indent="0">
              <a:lnSpc>
                <a:spcPct val="110000"/>
              </a:lnSpc>
              <a:buNone/>
            </a:pPr>
            <a:r>
              <a:rPr lang="en-US" b="1" dirty="0" smtClean="0"/>
              <a:t>	</a:t>
            </a:r>
            <a:r>
              <a:rPr lang="en-US" sz="3000" b="1" dirty="0" smtClean="0"/>
              <a:t>RAP </a:t>
            </a:r>
            <a:r>
              <a:rPr lang="en-US" sz="3000" b="1" dirty="0"/>
              <a:t>will not </a:t>
            </a:r>
            <a:r>
              <a:rPr lang="en-US" sz="3000" b="1" dirty="0" smtClean="0"/>
              <a:t>apply if:</a:t>
            </a:r>
            <a:endParaRPr lang="en-US" sz="3000" b="1" dirty="0"/>
          </a:p>
          <a:p>
            <a:pPr lvl="1">
              <a:lnSpc>
                <a:spcPct val="110000"/>
              </a:lnSpc>
            </a:pPr>
            <a:r>
              <a:rPr lang="en-US" b="1" dirty="0" smtClean="0"/>
              <a:t>(1) either:</a:t>
            </a:r>
          </a:p>
          <a:p>
            <a:pPr lvl="2">
              <a:lnSpc>
                <a:spcPct val="110000"/>
              </a:lnSpc>
            </a:pPr>
            <a:r>
              <a:rPr lang="en-US" b="1" dirty="0" smtClean="0"/>
              <a:t>(</a:t>
            </a:r>
            <a:r>
              <a:rPr lang="en-US" b="1" dirty="0"/>
              <a:t>a</a:t>
            </a:r>
            <a:r>
              <a:rPr lang="en-US" b="1" dirty="0" smtClean="0"/>
              <a:t>) the </a:t>
            </a:r>
            <a:r>
              <a:rPr lang="en-US" b="1" dirty="0"/>
              <a:t>trustee has an unlimited power </a:t>
            </a:r>
            <a:r>
              <a:rPr lang="en-US" b="1" dirty="0" smtClean="0"/>
              <a:t>to sell </a:t>
            </a:r>
            <a:r>
              <a:rPr lang="en-US" b="1" dirty="0"/>
              <a:t>all trust assets </a:t>
            </a:r>
            <a:r>
              <a:rPr lang="en-US" b="1" dirty="0" smtClean="0"/>
              <a:t>or</a:t>
            </a:r>
          </a:p>
          <a:p>
            <a:pPr lvl="2">
              <a:lnSpc>
                <a:spcPct val="110000"/>
              </a:lnSpc>
            </a:pPr>
            <a:r>
              <a:rPr lang="en-US" b="1" dirty="0" smtClean="0"/>
              <a:t>(b) one </a:t>
            </a:r>
            <a:r>
              <a:rPr lang="en-US" b="1" dirty="0"/>
              <a:t>or more persons, one </a:t>
            </a:r>
            <a:r>
              <a:rPr lang="en-US" b="1" dirty="0" smtClean="0"/>
              <a:t>of whom </a:t>
            </a:r>
            <a:r>
              <a:rPr lang="en-US" b="1" dirty="0"/>
              <a:t>may be the trustee, have the unlimited power </a:t>
            </a:r>
            <a:r>
              <a:rPr lang="en-US" b="1" dirty="0" smtClean="0"/>
              <a:t>to terminate </a:t>
            </a:r>
            <a:r>
              <a:rPr lang="en-US" b="1" dirty="0"/>
              <a:t>the entire </a:t>
            </a:r>
            <a:r>
              <a:rPr lang="en-US" b="1" dirty="0" smtClean="0"/>
              <a:t>trust, and</a:t>
            </a:r>
            <a:endParaRPr lang="en-US" b="1" dirty="0"/>
          </a:p>
          <a:p>
            <a:pPr lvl="1">
              <a:lnSpc>
                <a:spcPct val="110000"/>
              </a:lnSpc>
            </a:pPr>
            <a:r>
              <a:rPr lang="en-US" b="1" dirty="0" smtClean="0"/>
              <a:t>(2) </a:t>
            </a:r>
            <a:r>
              <a:rPr lang="en-US" b="1" dirty="0"/>
              <a:t>the instrument creating the trust specifically provides that the RAP does not apply to the trust.</a:t>
            </a:r>
          </a:p>
        </p:txBody>
      </p:sp>
    </p:spTree>
    <p:extLst>
      <p:ext uri="{BB962C8B-B14F-4D97-AF65-F5344CB8AC3E}">
        <p14:creationId xmlns:p14="http://schemas.microsoft.com/office/powerpoint/2010/main" val="2934866616"/>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Savings Clause</a:t>
            </a:r>
            <a:endParaRPr lang="en-US" dirty="0"/>
          </a:p>
        </p:txBody>
      </p:sp>
      <p:sp>
        <p:nvSpPr>
          <p:cNvPr id="3" name="Content Placeholder 2"/>
          <p:cNvSpPr>
            <a:spLocks noGrp="1"/>
          </p:cNvSpPr>
          <p:nvPr>
            <p:ph idx="1"/>
          </p:nvPr>
        </p:nvSpPr>
        <p:spPr/>
        <p:txBody>
          <a:bodyPr/>
          <a:lstStyle/>
          <a:p>
            <a:pPr marL="118872" indent="0">
              <a:buNone/>
            </a:pPr>
            <a:r>
              <a:rPr lang="en-US" b="1" dirty="0" smtClean="0"/>
              <a:t>“ If a </a:t>
            </a:r>
            <a:r>
              <a:rPr lang="en-US" b="1" dirty="0"/>
              <a:t>court of proper jurisdiction finds that this trust violates the Rule </a:t>
            </a:r>
            <a:r>
              <a:rPr lang="en-US" b="1" dirty="0" smtClean="0"/>
              <a:t>Against Perpetuities</a:t>
            </a:r>
            <a:r>
              <a:rPr lang="en-US" b="1" dirty="0"/>
              <a:t>, the remaining trust property shall be distributed to [Beneficiary</a:t>
            </a:r>
            <a:r>
              <a:rPr lang="en-US" b="1" dirty="0" smtClean="0"/>
              <a:t>].”</a:t>
            </a:r>
            <a:endParaRPr lang="en-US" b="1" dirty="0"/>
          </a:p>
        </p:txBody>
      </p:sp>
    </p:spTree>
    <p:extLst>
      <p:ext uri="{BB962C8B-B14F-4D97-AF65-F5344CB8AC3E}">
        <p14:creationId xmlns:p14="http://schemas.microsoft.com/office/powerpoint/2010/main" val="842288791"/>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371600"/>
            <a:ext cx="8077200" cy="1673352"/>
          </a:xfrm>
        </p:spPr>
        <p:txBody>
          <a:bodyPr/>
          <a:lstStyle/>
          <a:p>
            <a:pPr algn="ctr" eaLnBrk="1" hangingPunct="1"/>
            <a:r>
              <a:rPr lang="en-US" b="1" dirty="0" smtClean="0"/>
              <a:t/>
            </a:r>
            <a:br>
              <a:rPr lang="en-US" b="1" dirty="0" smtClean="0"/>
            </a:br>
            <a:r>
              <a:rPr lang="en-US" b="1" dirty="0" smtClean="0"/>
              <a:t>Charitable Trusts</a:t>
            </a:r>
          </a:p>
        </p:txBody>
      </p:sp>
    </p:spTree>
    <p:extLst>
      <p:ext uri="{BB962C8B-B14F-4D97-AF65-F5344CB8AC3E}">
        <p14:creationId xmlns:p14="http://schemas.microsoft.com/office/powerpoint/2010/main" val="20701227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Threshold Requirement</a:t>
            </a:r>
            <a:endParaRPr lang="en-US"/>
          </a:p>
        </p:txBody>
      </p:sp>
      <p:sp>
        <p:nvSpPr>
          <p:cNvPr id="3" name="Content Placeholder 2"/>
          <p:cNvSpPr>
            <a:spLocks noGrp="1"/>
          </p:cNvSpPr>
          <p:nvPr>
            <p:ph idx="1"/>
          </p:nvPr>
        </p:nvSpPr>
        <p:spPr/>
        <p:txBody>
          <a:bodyPr/>
          <a:lstStyle/>
          <a:p>
            <a:r>
              <a:rPr lang="en-US" b="1" smtClean="0"/>
              <a:t>A trust is created only if the settlor manifests an intention to create a trust.</a:t>
            </a:r>
          </a:p>
          <a:p>
            <a:pPr marL="118872" indent="0">
              <a:buNone/>
            </a:pPr>
            <a:endParaRPr lang="en-US" b="1"/>
          </a:p>
        </p:txBody>
      </p:sp>
    </p:spTree>
    <p:extLst>
      <p:ext uri="{BB962C8B-B14F-4D97-AF65-F5344CB8AC3E}">
        <p14:creationId xmlns:p14="http://schemas.microsoft.com/office/powerpoint/2010/main" val="176681407"/>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 Basic Purposes</a:t>
            </a:r>
            <a:endParaRPr lang="en-US" dirty="0"/>
          </a:p>
        </p:txBody>
      </p:sp>
      <p:sp>
        <p:nvSpPr>
          <p:cNvPr id="3" name="Content Placeholder 2"/>
          <p:cNvSpPr>
            <a:spLocks noGrp="1"/>
          </p:cNvSpPr>
          <p:nvPr>
            <p:ph idx="1"/>
          </p:nvPr>
        </p:nvSpPr>
        <p:spPr/>
        <p:txBody>
          <a:bodyPr/>
          <a:lstStyle/>
          <a:p>
            <a:r>
              <a:rPr lang="en-US" b="1" dirty="0" smtClean="0"/>
              <a:t>Basic categories of charitable purposes:</a:t>
            </a:r>
          </a:p>
          <a:p>
            <a:endParaRPr lang="en-US" b="1" dirty="0"/>
          </a:p>
          <a:p>
            <a:pPr lvl="1"/>
            <a:r>
              <a:rPr lang="en-US" b="1" dirty="0" smtClean="0"/>
              <a:t>Relief of poverty</a:t>
            </a:r>
          </a:p>
          <a:p>
            <a:pPr lvl="1"/>
            <a:r>
              <a:rPr lang="en-US" b="1" dirty="0" smtClean="0"/>
              <a:t>Advancement of education</a:t>
            </a:r>
          </a:p>
          <a:p>
            <a:pPr lvl="1"/>
            <a:r>
              <a:rPr lang="en-US" b="1" dirty="0" smtClean="0"/>
              <a:t>Advancement of religion</a:t>
            </a:r>
          </a:p>
          <a:p>
            <a:pPr lvl="1"/>
            <a:r>
              <a:rPr lang="en-US" b="1" dirty="0" smtClean="0"/>
              <a:t>Promotion </a:t>
            </a:r>
            <a:r>
              <a:rPr lang="en-US" b="1" smtClean="0"/>
              <a:t>of health</a:t>
            </a:r>
            <a:endParaRPr lang="en-US" b="1" dirty="0" smtClean="0"/>
          </a:p>
          <a:p>
            <a:pPr lvl="1"/>
            <a:r>
              <a:rPr lang="en-US" b="1" dirty="0" smtClean="0"/>
              <a:t>Government or municipal purposes</a:t>
            </a:r>
            <a:endParaRPr lang="en-US" b="1" dirty="0"/>
          </a:p>
        </p:txBody>
      </p:sp>
    </p:spTree>
    <p:extLst>
      <p:ext uri="{BB962C8B-B14F-4D97-AF65-F5344CB8AC3E}">
        <p14:creationId xmlns:p14="http://schemas.microsoft.com/office/powerpoint/2010/main" val="2664120937"/>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Size of charitable class</a:t>
            </a:r>
            <a:endParaRPr lang="en-US" dirty="0"/>
          </a:p>
        </p:txBody>
      </p:sp>
      <p:sp>
        <p:nvSpPr>
          <p:cNvPr id="3" name="Content Placeholder 2"/>
          <p:cNvSpPr>
            <a:spLocks noGrp="1"/>
          </p:cNvSpPr>
          <p:nvPr>
            <p:ph idx="1"/>
          </p:nvPr>
        </p:nvSpPr>
        <p:spPr/>
        <p:txBody>
          <a:bodyPr/>
          <a:lstStyle/>
          <a:p>
            <a:r>
              <a:rPr lang="en-US" b="1" dirty="0" smtClean="0"/>
              <a:t>General rule = sufficiently large or indefinite class of beneficiaries so community is interested in enforcement of trust.</a:t>
            </a:r>
          </a:p>
          <a:p>
            <a:endParaRPr lang="en-US" b="1" dirty="0"/>
          </a:p>
          <a:p>
            <a:r>
              <a:rPr lang="en-US" b="1" dirty="0" smtClean="0"/>
              <a:t>Exception?</a:t>
            </a:r>
            <a:endParaRPr lang="en-US" b="1" dirty="0"/>
          </a:p>
        </p:txBody>
      </p:sp>
    </p:spTree>
    <p:extLst>
      <p:ext uri="{BB962C8B-B14F-4D97-AF65-F5344CB8AC3E}">
        <p14:creationId xmlns:p14="http://schemas.microsoft.com/office/powerpoint/2010/main" val="2861614525"/>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Mortmain Provisions</a:t>
            </a:r>
            <a:endParaRPr lang="en-US" dirty="0"/>
          </a:p>
        </p:txBody>
      </p:sp>
      <p:sp>
        <p:nvSpPr>
          <p:cNvPr id="3" name="Content Placeholder 2"/>
          <p:cNvSpPr>
            <a:spLocks noGrp="1"/>
          </p:cNvSpPr>
          <p:nvPr>
            <p:ph idx="1"/>
          </p:nvPr>
        </p:nvSpPr>
        <p:spPr/>
        <p:txBody>
          <a:bodyPr/>
          <a:lstStyle/>
          <a:p>
            <a:r>
              <a:rPr lang="en-US" b="1" dirty="0"/>
              <a:t>Statute which limits gifts to charity under specified circumstances.</a:t>
            </a:r>
          </a:p>
          <a:p>
            <a:endParaRPr lang="en-US" b="1" dirty="0"/>
          </a:p>
          <a:p>
            <a:r>
              <a:rPr lang="en-US" b="1" dirty="0"/>
              <a:t>Often held to be unconstitutional under 14</a:t>
            </a:r>
            <a:r>
              <a:rPr lang="en-US" b="1" baseline="30000" dirty="0"/>
              <a:t>th</a:t>
            </a:r>
            <a:r>
              <a:rPr lang="en-US" b="1" dirty="0"/>
              <a:t> Amendment’s equal protection clause.</a:t>
            </a:r>
          </a:p>
          <a:p>
            <a:endParaRPr lang="en-US" b="1" dirty="0"/>
          </a:p>
          <a:p>
            <a:r>
              <a:rPr lang="en-US" b="1" dirty="0" smtClean="0"/>
              <a:t>Ohio has not had once since 1985.</a:t>
            </a:r>
            <a:endParaRPr lang="en-US" b="1" dirty="0"/>
          </a:p>
        </p:txBody>
      </p:sp>
    </p:spTree>
    <p:extLst>
      <p:ext uri="{BB962C8B-B14F-4D97-AF65-F5344CB8AC3E}">
        <p14:creationId xmlns:p14="http://schemas.microsoft.com/office/powerpoint/2010/main" val="2576223946"/>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Determination of Charitable Purpose</a:t>
            </a:r>
            <a:endParaRPr lang="en-US" dirty="0"/>
          </a:p>
        </p:txBody>
      </p:sp>
      <p:sp>
        <p:nvSpPr>
          <p:cNvPr id="3" name="Content Placeholder 2"/>
          <p:cNvSpPr>
            <a:spLocks noGrp="1"/>
          </p:cNvSpPr>
          <p:nvPr>
            <p:ph idx="1"/>
          </p:nvPr>
        </p:nvSpPr>
        <p:spPr/>
        <p:txBody>
          <a:bodyPr/>
          <a:lstStyle/>
          <a:p>
            <a:r>
              <a:rPr lang="en-US" b="1" dirty="0" smtClean="0"/>
              <a:t>Altruistic motive</a:t>
            </a:r>
          </a:p>
          <a:p>
            <a:endParaRPr lang="en-US" b="1" dirty="0"/>
          </a:p>
          <a:p>
            <a:r>
              <a:rPr lang="en-US" b="1" dirty="0" smtClean="0"/>
              <a:t>Who determines?</a:t>
            </a:r>
          </a:p>
          <a:p>
            <a:pPr lvl="1"/>
            <a:r>
              <a:rPr lang="en-US" b="1" dirty="0" smtClean="0"/>
              <a:t>Court, or</a:t>
            </a:r>
          </a:p>
          <a:p>
            <a:pPr lvl="1"/>
            <a:r>
              <a:rPr lang="en-US" b="1" dirty="0" smtClean="0"/>
              <a:t>Settlor?</a:t>
            </a:r>
          </a:p>
          <a:p>
            <a:pPr lvl="1"/>
            <a:endParaRPr lang="en-US" b="1" dirty="0"/>
          </a:p>
          <a:p>
            <a:pPr marL="457200" lvl="1" indent="0">
              <a:buNone/>
            </a:pPr>
            <a:endParaRPr lang="en-US" b="1" dirty="0"/>
          </a:p>
        </p:txBody>
      </p:sp>
    </p:spTree>
    <p:extLst>
      <p:ext uri="{BB962C8B-B14F-4D97-AF65-F5344CB8AC3E}">
        <p14:creationId xmlns:p14="http://schemas.microsoft.com/office/powerpoint/2010/main" val="4070546638"/>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a:t>
            </a:r>
            <a:endParaRPr lang="en-US" dirty="0"/>
          </a:p>
        </p:txBody>
      </p:sp>
      <p:sp>
        <p:nvSpPr>
          <p:cNvPr id="3" name="Content Placeholder 2"/>
          <p:cNvSpPr>
            <a:spLocks noGrp="1"/>
          </p:cNvSpPr>
          <p:nvPr>
            <p:ph idx="1"/>
          </p:nvPr>
        </p:nvSpPr>
        <p:spPr/>
        <p:txBody>
          <a:bodyPr>
            <a:normAutofit/>
          </a:bodyPr>
          <a:lstStyle/>
          <a:p>
            <a:r>
              <a:rPr lang="en-US" b="1" dirty="0" smtClean="0"/>
              <a:t>“Generally accepted”</a:t>
            </a:r>
          </a:p>
          <a:p>
            <a:endParaRPr lang="en-US" b="1" dirty="0"/>
          </a:p>
          <a:p>
            <a:r>
              <a:rPr lang="en-US" b="1" dirty="0" smtClean="0"/>
              <a:t>Advancement of ideas</a:t>
            </a:r>
          </a:p>
          <a:p>
            <a:pPr lvl="1"/>
            <a:r>
              <a:rPr lang="en-US" b="1" dirty="0" smtClean="0"/>
              <a:t>Held by many?</a:t>
            </a:r>
          </a:p>
          <a:p>
            <a:pPr lvl="1"/>
            <a:r>
              <a:rPr lang="en-US" b="1" dirty="0" smtClean="0"/>
              <a:t>Unique to settlor?</a:t>
            </a:r>
          </a:p>
          <a:p>
            <a:pPr lvl="1"/>
            <a:endParaRPr lang="en-US" b="1" dirty="0"/>
          </a:p>
          <a:p>
            <a:pPr marL="621792" indent="-457200"/>
            <a:r>
              <a:rPr lang="en-US" b="1" dirty="0" smtClean="0"/>
              <a:t>Whims?</a:t>
            </a:r>
          </a:p>
          <a:p>
            <a:pPr marL="621792" indent="-457200"/>
            <a:endParaRPr lang="en-US" b="1" dirty="0"/>
          </a:p>
          <a:p>
            <a:pPr marL="621792" indent="-457200"/>
            <a:r>
              <a:rPr lang="en-US" b="1" dirty="0" smtClean="0"/>
              <a:t>Religious purposes</a:t>
            </a:r>
          </a:p>
          <a:p>
            <a:endParaRPr lang="en-US" b="1" dirty="0"/>
          </a:p>
          <a:p>
            <a:endParaRPr lang="en-US" dirty="0"/>
          </a:p>
        </p:txBody>
      </p:sp>
    </p:spTree>
    <p:extLst>
      <p:ext uri="{BB962C8B-B14F-4D97-AF65-F5344CB8AC3E}">
        <p14:creationId xmlns:p14="http://schemas.microsoft.com/office/powerpoint/2010/main" val="1436756309"/>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Charitable Trust Issues</a:t>
            </a:r>
            <a:endParaRPr lang="en-US" dirty="0"/>
          </a:p>
        </p:txBody>
      </p:sp>
      <p:sp>
        <p:nvSpPr>
          <p:cNvPr id="3" name="Content Placeholder 2"/>
          <p:cNvSpPr>
            <a:spLocks noGrp="1"/>
          </p:cNvSpPr>
          <p:nvPr>
            <p:ph idx="1"/>
          </p:nvPr>
        </p:nvSpPr>
        <p:spPr>
          <a:xfrm>
            <a:off x="457200" y="1775191"/>
            <a:ext cx="8077200" cy="4625609"/>
          </a:xfrm>
        </p:spPr>
        <p:txBody>
          <a:bodyPr/>
          <a:lstStyle/>
          <a:p>
            <a:pPr>
              <a:spcAft>
                <a:spcPts val="1200"/>
              </a:spcAft>
            </a:pPr>
            <a:r>
              <a:rPr lang="en-US" b="1" dirty="0" smtClean="0"/>
              <a:t>Tax benefits</a:t>
            </a:r>
          </a:p>
          <a:p>
            <a:pPr>
              <a:spcAft>
                <a:spcPts val="1200"/>
              </a:spcAft>
            </a:pPr>
            <a:r>
              <a:rPr lang="en-US" b="1" dirty="0" smtClean="0"/>
              <a:t>Exempt from RAP</a:t>
            </a:r>
            <a:endParaRPr lang="en-US" b="1" dirty="0"/>
          </a:p>
          <a:p>
            <a:pPr>
              <a:spcAft>
                <a:spcPts val="1200"/>
              </a:spcAft>
            </a:pPr>
            <a:r>
              <a:rPr lang="en-US" b="1" dirty="0" smtClean="0"/>
              <a:t>Enforcement</a:t>
            </a:r>
          </a:p>
          <a:p>
            <a:pPr>
              <a:spcAft>
                <a:spcPts val="1200"/>
              </a:spcAft>
            </a:pPr>
            <a:r>
              <a:rPr lang="en-US" b="1" dirty="0" smtClean="0"/>
              <a:t>Cy </a:t>
            </a:r>
            <a:r>
              <a:rPr lang="en-US" b="1" dirty="0"/>
              <a:t>p</a:t>
            </a:r>
            <a:r>
              <a:rPr lang="en-US" b="1" dirty="0" smtClean="0"/>
              <a:t>res</a:t>
            </a:r>
          </a:p>
          <a:p>
            <a:r>
              <a:rPr lang="en-US" b="1" dirty="0" smtClean="0"/>
              <a:t>Split interest trusts</a:t>
            </a:r>
            <a:endParaRPr lang="en-US" b="1" dirty="0"/>
          </a:p>
        </p:txBody>
      </p:sp>
    </p:spTree>
    <p:extLst>
      <p:ext uri="{BB962C8B-B14F-4D97-AF65-F5344CB8AC3E}">
        <p14:creationId xmlns:p14="http://schemas.microsoft.com/office/powerpoint/2010/main" val="25647565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Elements</a:t>
            </a:r>
            <a:endParaRPr lang="en-US"/>
          </a:p>
        </p:txBody>
      </p:sp>
      <p:sp>
        <p:nvSpPr>
          <p:cNvPr id="3" name="Content Placeholder 2"/>
          <p:cNvSpPr>
            <a:spLocks noGrp="1"/>
          </p:cNvSpPr>
          <p:nvPr>
            <p:ph idx="1"/>
          </p:nvPr>
        </p:nvSpPr>
        <p:spPr/>
        <p:txBody>
          <a:bodyPr/>
          <a:lstStyle/>
          <a:p>
            <a:r>
              <a:rPr lang="en-US" b="1" smtClean="0"/>
              <a:t>1.  Split of legal and equitable title.</a:t>
            </a:r>
          </a:p>
          <a:p>
            <a:endParaRPr lang="en-US" b="1"/>
          </a:p>
          <a:p>
            <a:r>
              <a:rPr lang="en-US" b="1" smtClean="0"/>
              <a:t>2.  Imposition of enforceable (fiduciary) duties on the holder of legal title.</a:t>
            </a:r>
            <a:endParaRPr lang="en-US" b="1"/>
          </a:p>
        </p:txBody>
      </p:sp>
    </p:spTree>
    <p:extLst>
      <p:ext uri="{BB962C8B-B14F-4D97-AF65-F5344CB8AC3E}">
        <p14:creationId xmlns:p14="http://schemas.microsoft.com/office/powerpoint/2010/main" val="26480701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Principals</a:t>
            </a:r>
            <a:endParaRPr lang="en-US"/>
          </a:p>
        </p:txBody>
      </p:sp>
      <p:sp>
        <p:nvSpPr>
          <p:cNvPr id="3" name="Content Placeholder 2"/>
          <p:cNvSpPr>
            <a:spLocks noGrp="1"/>
          </p:cNvSpPr>
          <p:nvPr>
            <p:ph idx="1"/>
          </p:nvPr>
        </p:nvSpPr>
        <p:spPr/>
        <p:txBody>
          <a:bodyPr/>
          <a:lstStyle/>
          <a:p>
            <a:r>
              <a:rPr lang="en-US" b="1" smtClean="0"/>
              <a:t>1.  Exact use of trust language not needed.</a:t>
            </a:r>
          </a:p>
        </p:txBody>
      </p:sp>
    </p:spTree>
    <p:extLst>
      <p:ext uri="{BB962C8B-B14F-4D97-AF65-F5344CB8AC3E}">
        <p14:creationId xmlns:p14="http://schemas.microsoft.com/office/powerpoint/2010/main" val="5279827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Principals</a:t>
            </a:r>
            <a:endParaRPr lang="en-US"/>
          </a:p>
        </p:txBody>
      </p:sp>
      <p:sp>
        <p:nvSpPr>
          <p:cNvPr id="3" name="Content Placeholder 2"/>
          <p:cNvSpPr>
            <a:spLocks noGrp="1"/>
          </p:cNvSpPr>
          <p:nvPr>
            <p:ph idx="1"/>
          </p:nvPr>
        </p:nvSpPr>
        <p:spPr/>
        <p:txBody>
          <a:bodyPr/>
          <a:lstStyle/>
          <a:p>
            <a:r>
              <a:rPr lang="en-US" b="1" smtClean="0"/>
              <a:t>2.  “Weak” language showing intent may be sufficient.</a:t>
            </a:r>
          </a:p>
        </p:txBody>
      </p:sp>
    </p:spTree>
    <p:extLst>
      <p:ext uri="{BB962C8B-B14F-4D97-AF65-F5344CB8AC3E}">
        <p14:creationId xmlns:p14="http://schemas.microsoft.com/office/powerpoint/2010/main" val="29821845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Principals</a:t>
            </a:r>
            <a:endParaRPr lang="en-US"/>
          </a:p>
        </p:txBody>
      </p:sp>
      <p:sp>
        <p:nvSpPr>
          <p:cNvPr id="3" name="Content Placeholder 2"/>
          <p:cNvSpPr>
            <a:spLocks noGrp="1"/>
          </p:cNvSpPr>
          <p:nvPr>
            <p:ph idx="1"/>
          </p:nvPr>
        </p:nvSpPr>
        <p:spPr/>
        <p:txBody>
          <a:bodyPr/>
          <a:lstStyle/>
          <a:p>
            <a:r>
              <a:rPr lang="en-US" b="1" smtClean="0"/>
              <a:t>3.  Settlor need not know or understand technical trust words.</a:t>
            </a:r>
          </a:p>
        </p:txBody>
      </p:sp>
    </p:spTree>
    <p:extLst>
      <p:ext uri="{BB962C8B-B14F-4D97-AF65-F5344CB8AC3E}">
        <p14:creationId xmlns:p14="http://schemas.microsoft.com/office/powerpoint/2010/main" val="21153928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Principals</a:t>
            </a:r>
            <a:endParaRPr lang="en-US"/>
          </a:p>
        </p:txBody>
      </p:sp>
      <p:sp>
        <p:nvSpPr>
          <p:cNvPr id="3" name="Content Placeholder 2"/>
          <p:cNvSpPr>
            <a:spLocks noGrp="1"/>
          </p:cNvSpPr>
          <p:nvPr>
            <p:ph idx="1"/>
          </p:nvPr>
        </p:nvSpPr>
        <p:spPr/>
        <p:txBody>
          <a:bodyPr/>
          <a:lstStyle/>
          <a:p>
            <a:r>
              <a:rPr lang="en-US" b="1" smtClean="0"/>
              <a:t>4.  Use of trust language is not conclusive.</a:t>
            </a:r>
          </a:p>
        </p:txBody>
      </p:sp>
    </p:spTree>
    <p:extLst>
      <p:ext uri="{BB962C8B-B14F-4D97-AF65-F5344CB8AC3E}">
        <p14:creationId xmlns:p14="http://schemas.microsoft.com/office/powerpoint/2010/main" val="32182184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Principals</a:t>
            </a:r>
            <a:endParaRPr lang="en-US"/>
          </a:p>
        </p:txBody>
      </p:sp>
      <p:sp>
        <p:nvSpPr>
          <p:cNvPr id="3" name="Content Placeholder 2"/>
          <p:cNvSpPr>
            <a:spLocks noGrp="1"/>
          </p:cNvSpPr>
          <p:nvPr>
            <p:ph idx="1"/>
          </p:nvPr>
        </p:nvSpPr>
        <p:spPr/>
        <p:txBody>
          <a:bodyPr/>
          <a:lstStyle/>
          <a:p>
            <a:r>
              <a:rPr lang="en-US" b="1" smtClean="0"/>
              <a:t>5.  Duties must be legally enforceable; not moral or ethical.</a:t>
            </a:r>
          </a:p>
          <a:p>
            <a:endParaRPr lang="en-US" b="1"/>
          </a:p>
          <a:p>
            <a:pPr lvl="1"/>
            <a:r>
              <a:rPr lang="en-US" b="1" smtClean="0"/>
              <a:t>Precatory language insufficient.</a:t>
            </a:r>
          </a:p>
        </p:txBody>
      </p:sp>
    </p:spTree>
    <p:extLst>
      <p:ext uri="{BB962C8B-B14F-4D97-AF65-F5344CB8AC3E}">
        <p14:creationId xmlns:p14="http://schemas.microsoft.com/office/powerpoint/2010/main" val="351198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Idea</a:t>
            </a:r>
            <a:endParaRPr lang="en-US"/>
          </a:p>
        </p:txBody>
      </p:sp>
      <p:sp>
        <p:nvSpPr>
          <p:cNvPr id="3" name="Content Placeholder 2"/>
          <p:cNvSpPr>
            <a:spLocks noGrp="1"/>
          </p:cNvSpPr>
          <p:nvPr>
            <p:ph idx="1"/>
          </p:nvPr>
        </p:nvSpPr>
        <p:spPr/>
        <p:txBody>
          <a:bodyPr/>
          <a:lstStyle/>
          <a:p>
            <a:pPr marL="118872" indent="0">
              <a:buNone/>
            </a:pPr>
            <a:r>
              <a:rPr lang="en-US" smtClean="0"/>
              <a:t>			</a:t>
            </a:r>
            <a:r>
              <a:rPr lang="en-US" b="1" smtClean="0"/>
              <a:t>Settlor</a:t>
            </a:r>
          </a:p>
          <a:p>
            <a:pPr marL="118872" indent="0">
              <a:buNone/>
            </a:pPr>
            <a:endParaRPr lang="en-US" b="1"/>
          </a:p>
          <a:p>
            <a:pPr marL="118872" indent="0">
              <a:buNone/>
            </a:pPr>
            <a:r>
              <a:rPr lang="en-US" b="1" smtClean="0"/>
              <a:t>              </a:t>
            </a:r>
            <a:r>
              <a:rPr lang="en-US" sz="2400" b="1" smtClean="0"/>
              <a:t>Legal                                                   Equitable</a:t>
            </a:r>
          </a:p>
          <a:p>
            <a:pPr marL="118872" indent="0">
              <a:buNone/>
            </a:pPr>
            <a:r>
              <a:rPr lang="en-US" sz="2400" b="1" smtClean="0"/>
              <a:t>           Interest		                                  Interest</a:t>
            </a:r>
            <a:endParaRPr lang="en-US" sz="2400" b="1"/>
          </a:p>
          <a:p>
            <a:pPr marL="118872" indent="0">
              <a:buNone/>
            </a:pPr>
            <a:endParaRPr lang="en-US" b="1" smtClean="0"/>
          </a:p>
          <a:p>
            <a:pPr marL="118872" indent="0">
              <a:buNone/>
            </a:pPr>
            <a:r>
              <a:rPr lang="en-US" b="1"/>
              <a:t> </a:t>
            </a:r>
            <a:r>
              <a:rPr lang="en-US" b="1" smtClean="0"/>
              <a:t> Trustee					Beneficiary</a:t>
            </a:r>
            <a:endParaRPr lang="en-US"/>
          </a:p>
        </p:txBody>
      </p:sp>
      <p:cxnSp>
        <p:nvCxnSpPr>
          <p:cNvPr id="5" name="Straight Arrow Connector 4"/>
          <p:cNvCxnSpPr/>
          <p:nvPr/>
        </p:nvCxnSpPr>
        <p:spPr>
          <a:xfrm flipH="1">
            <a:off x="1752600" y="2438400"/>
            <a:ext cx="2133600" cy="18288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 name="Straight Arrow Connector 6"/>
          <p:cNvCxnSpPr/>
          <p:nvPr/>
        </p:nvCxnSpPr>
        <p:spPr>
          <a:xfrm>
            <a:off x="3886200" y="2438400"/>
            <a:ext cx="2971800" cy="16764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660511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Principals</a:t>
            </a:r>
            <a:endParaRPr lang="en-US"/>
          </a:p>
        </p:txBody>
      </p:sp>
      <p:sp>
        <p:nvSpPr>
          <p:cNvPr id="3" name="Content Placeholder 2"/>
          <p:cNvSpPr>
            <a:spLocks noGrp="1"/>
          </p:cNvSpPr>
          <p:nvPr>
            <p:ph idx="1"/>
          </p:nvPr>
        </p:nvSpPr>
        <p:spPr/>
        <p:txBody>
          <a:bodyPr/>
          <a:lstStyle/>
          <a:p>
            <a:r>
              <a:rPr lang="en-US" b="1" smtClean="0"/>
              <a:t>6.  Present intent needed.</a:t>
            </a:r>
          </a:p>
          <a:p>
            <a:endParaRPr lang="en-US" b="1"/>
          </a:p>
          <a:p>
            <a:pPr lvl="1"/>
            <a:r>
              <a:rPr lang="en-US" b="1" smtClean="0"/>
              <a:t>Intent to create a trust in the future is insufficient.</a:t>
            </a:r>
          </a:p>
        </p:txBody>
      </p:sp>
    </p:spTree>
    <p:extLst>
      <p:ext uri="{BB962C8B-B14F-4D97-AF65-F5344CB8AC3E}">
        <p14:creationId xmlns:p14="http://schemas.microsoft.com/office/powerpoint/2010/main" val="4138646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Statute of Uses</a:t>
            </a:r>
            <a:endParaRPr lang="en-US"/>
          </a:p>
        </p:txBody>
      </p:sp>
      <p:sp>
        <p:nvSpPr>
          <p:cNvPr id="3" name="Content Placeholder 2"/>
          <p:cNvSpPr>
            <a:spLocks noGrp="1"/>
          </p:cNvSpPr>
          <p:nvPr>
            <p:ph idx="1"/>
          </p:nvPr>
        </p:nvSpPr>
        <p:spPr/>
        <p:txBody>
          <a:bodyPr>
            <a:normAutofit/>
          </a:bodyPr>
          <a:lstStyle/>
          <a:p>
            <a:r>
              <a:rPr lang="en-US" b="1" smtClean="0"/>
              <a:t>Source of trust intent requirements.</a:t>
            </a:r>
          </a:p>
          <a:p>
            <a:endParaRPr lang="en-US" b="1"/>
          </a:p>
          <a:p>
            <a:r>
              <a:rPr lang="en-US" b="1" smtClean="0"/>
              <a:t>History of Uses:</a:t>
            </a:r>
          </a:p>
          <a:p>
            <a:pPr lvl="1"/>
            <a:r>
              <a:rPr lang="en-US" b="1" smtClean="0"/>
              <a:t>Before 15</a:t>
            </a:r>
            <a:r>
              <a:rPr lang="en-US" b="1" baseline="30000" smtClean="0"/>
              <a:t>th</a:t>
            </a:r>
            <a:r>
              <a:rPr lang="en-US" b="1" smtClean="0"/>
              <a:t> Century – honorary only; not enforceable.</a:t>
            </a:r>
          </a:p>
          <a:p>
            <a:pPr lvl="1"/>
            <a:r>
              <a:rPr lang="en-US" b="1" smtClean="0"/>
              <a:t>During 15</a:t>
            </a:r>
            <a:r>
              <a:rPr lang="en-US" b="1" baseline="30000" smtClean="0"/>
              <a:t>th</a:t>
            </a:r>
            <a:r>
              <a:rPr lang="en-US" b="1" smtClean="0"/>
              <a:t> Century – enforced in equity, even though not at law.</a:t>
            </a:r>
          </a:p>
          <a:p>
            <a:pPr lvl="1"/>
            <a:r>
              <a:rPr lang="en-US" b="1" smtClean="0"/>
              <a:t>Uses used to avoid duties of property ownership under feudal land ownership system.</a:t>
            </a:r>
            <a:endParaRPr lang="en-US" b="1"/>
          </a:p>
        </p:txBody>
      </p:sp>
    </p:spTree>
    <p:extLst>
      <p:ext uri="{BB962C8B-B14F-4D97-AF65-F5344CB8AC3E}">
        <p14:creationId xmlns:p14="http://schemas.microsoft.com/office/powerpoint/2010/main" val="7483125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Statute of Uses</a:t>
            </a:r>
            <a:endParaRPr lang="en-US"/>
          </a:p>
        </p:txBody>
      </p:sp>
      <p:sp>
        <p:nvSpPr>
          <p:cNvPr id="3" name="Content Placeholder 2"/>
          <p:cNvSpPr>
            <a:spLocks noGrp="1"/>
          </p:cNvSpPr>
          <p:nvPr>
            <p:ph idx="1"/>
          </p:nvPr>
        </p:nvSpPr>
        <p:spPr/>
        <p:txBody>
          <a:bodyPr>
            <a:normAutofit/>
          </a:bodyPr>
          <a:lstStyle/>
          <a:p>
            <a:r>
              <a:rPr lang="en-US" b="1" smtClean="0"/>
              <a:t>English Statute of Uses enacted in 1535.</a:t>
            </a:r>
          </a:p>
          <a:p>
            <a:endParaRPr lang="en-US" b="1"/>
          </a:p>
          <a:p>
            <a:pPr lvl="1"/>
            <a:r>
              <a:rPr lang="en-US" b="1" smtClean="0"/>
              <a:t>Converted beneficiary’s equitable interest into legal interest thereby eliminating legal interest formerly held by the trustee.</a:t>
            </a:r>
          </a:p>
          <a:p>
            <a:pPr lvl="1"/>
            <a:endParaRPr lang="en-US" b="1"/>
          </a:p>
          <a:p>
            <a:pPr lvl="1"/>
            <a:r>
              <a:rPr lang="en-US" b="1" smtClean="0"/>
              <a:t>Called “executing the use.”</a:t>
            </a:r>
          </a:p>
          <a:p>
            <a:pPr lvl="1"/>
            <a:endParaRPr lang="en-US" b="1"/>
          </a:p>
        </p:txBody>
      </p:sp>
    </p:spTree>
    <p:extLst>
      <p:ext uri="{BB962C8B-B14F-4D97-AF65-F5344CB8AC3E}">
        <p14:creationId xmlns:p14="http://schemas.microsoft.com/office/powerpoint/2010/main" val="39105972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Statute of Uses</a:t>
            </a:r>
            <a:endParaRPr lang="en-US"/>
          </a:p>
        </p:txBody>
      </p:sp>
      <p:sp>
        <p:nvSpPr>
          <p:cNvPr id="3" name="Content Placeholder 2"/>
          <p:cNvSpPr>
            <a:spLocks noGrp="1"/>
          </p:cNvSpPr>
          <p:nvPr>
            <p:ph idx="1"/>
          </p:nvPr>
        </p:nvSpPr>
        <p:spPr/>
        <p:txBody>
          <a:bodyPr/>
          <a:lstStyle/>
          <a:p>
            <a:r>
              <a:rPr lang="en-US" b="1" smtClean="0"/>
              <a:t>Exception developed at common law</a:t>
            </a:r>
          </a:p>
          <a:p>
            <a:pPr marL="118872" indent="0">
              <a:buNone/>
            </a:pPr>
            <a:endParaRPr lang="en-US" b="1"/>
          </a:p>
          <a:p>
            <a:pPr lvl="1"/>
            <a:r>
              <a:rPr lang="en-US" b="1" smtClean="0"/>
              <a:t>The “active” use where the trustee had actual duties to perform (not just a mere title holder).</a:t>
            </a:r>
          </a:p>
          <a:p>
            <a:pPr lvl="1"/>
            <a:endParaRPr lang="en-US" b="1"/>
          </a:p>
        </p:txBody>
      </p:sp>
    </p:spTree>
    <p:extLst>
      <p:ext uri="{BB962C8B-B14F-4D97-AF65-F5344CB8AC3E}">
        <p14:creationId xmlns:p14="http://schemas.microsoft.com/office/powerpoint/2010/main" val="15872211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Permissible combination of parties</a:t>
            </a:r>
            <a:endParaRPr lang="en-US"/>
          </a:p>
        </p:txBody>
      </p:sp>
      <p:sp>
        <p:nvSpPr>
          <p:cNvPr id="3" name="Content Placeholder 2"/>
          <p:cNvSpPr>
            <a:spLocks noGrp="1"/>
          </p:cNvSpPr>
          <p:nvPr>
            <p:ph idx="1"/>
          </p:nvPr>
        </p:nvSpPr>
        <p:spPr/>
        <p:txBody>
          <a:bodyPr>
            <a:normAutofit/>
          </a:bodyPr>
          <a:lstStyle/>
          <a:p>
            <a:r>
              <a:rPr lang="en-US" b="1" smtClean="0"/>
              <a:t>At time of trust creation</a:t>
            </a:r>
          </a:p>
          <a:p>
            <a:endParaRPr lang="en-US" b="1"/>
          </a:p>
          <a:p>
            <a:r>
              <a:rPr lang="en-US" b="1" smtClean="0"/>
              <a:t>During existence of trust.</a:t>
            </a:r>
          </a:p>
          <a:p>
            <a:endParaRPr lang="en-US" b="1"/>
          </a:p>
          <a:p>
            <a:pPr marL="457200" lvl="1" indent="0" algn="ctr">
              <a:buNone/>
            </a:pPr>
            <a:r>
              <a:rPr lang="en-US" b="1" smtClean="0"/>
              <a:t>[live demonstration]</a:t>
            </a:r>
          </a:p>
          <a:p>
            <a:pPr marL="457200" lvl="1" indent="0" algn="ctr">
              <a:buNone/>
            </a:pPr>
            <a:endParaRPr lang="en-US" b="1"/>
          </a:p>
          <a:p>
            <a:pPr marL="457200" lvl="1" indent="0" algn="ctr">
              <a:buNone/>
            </a:pPr>
            <a:r>
              <a:rPr lang="en-US" b="1" smtClean="0"/>
              <a:t>Attempt to ascertain one rule to resolve all questions.</a:t>
            </a:r>
            <a:endParaRPr lang="en-US" b="1"/>
          </a:p>
        </p:txBody>
      </p:sp>
    </p:spTree>
    <p:extLst>
      <p:ext uri="{BB962C8B-B14F-4D97-AF65-F5344CB8AC3E}">
        <p14:creationId xmlns:p14="http://schemas.microsoft.com/office/powerpoint/2010/main" val="763353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Permissible combination of parties</a:t>
            </a:r>
            <a:endParaRPr lang="en-US"/>
          </a:p>
        </p:txBody>
      </p:sp>
      <p:sp>
        <p:nvSpPr>
          <p:cNvPr id="3" name="Content Placeholder 2"/>
          <p:cNvSpPr>
            <a:spLocks noGrp="1"/>
          </p:cNvSpPr>
          <p:nvPr>
            <p:ph idx="1"/>
          </p:nvPr>
        </p:nvSpPr>
        <p:spPr/>
        <p:txBody>
          <a:bodyPr>
            <a:normAutofit/>
          </a:bodyPr>
          <a:lstStyle/>
          <a:p>
            <a:r>
              <a:rPr lang="en-US" b="1" smtClean="0"/>
              <a:t>Basic principles</a:t>
            </a:r>
          </a:p>
          <a:p>
            <a:endParaRPr lang="en-US" b="1"/>
          </a:p>
          <a:p>
            <a:pPr lvl="1"/>
            <a:r>
              <a:rPr lang="en-US" b="1" smtClean="0"/>
              <a:t>Any combination of parties is permissible as long as sole trustee is not sole beneficiary.</a:t>
            </a:r>
          </a:p>
          <a:p>
            <a:pPr lvl="1"/>
            <a:endParaRPr lang="en-US" b="1"/>
          </a:p>
          <a:p>
            <a:pPr lvl="1"/>
            <a:r>
              <a:rPr lang="en-US" b="1" smtClean="0"/>
              <a:t>If all legal and equitable title in one person, merger occurs and no trust exists.  </a:t>
            </a:r>
          </a:p>
        </p:txBody>
      </p:sp>
    </p:spTree>
    <p:extLst>
      <p:ext uri="{BB962C8B-B14F-4D97-AF65-F5344CB8AC3E}">
        <p14:creationId xmlns:p14="http://schemas.microsoft.com/office/powerpoint/2010/main" val="42670740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Distinguishing trusts from other legal relationships</a:t>
            </a:r>
            <a:endParaRPr lang="en-US"/>
          </a:p>
        </p:txBody>
      </p:sp>
      <p:sp>
        <p:nvSpPr>
          <p:cNvPr id="3" name="Content Placeholder 2"/>
          <p:cNvSpPr>
            <a:spLocks noGrp="1"/>
          </p:cNvSpPr>
          <p:nvPr>
            <p:ph idx="1"/>
          </p:nvPr>
        </p:nvSpPr>
        <p:spPr/>
        <p:txBody>
          <a:bodyPr/>
          <a:lstStyle/>
          <a:p>
            <a:r>
              <a:rPr lang="en-US" b="1" smtClean="0"/>
              <a:t>Litigants often want a relationship to be a trust to enhance recovery chances.</a:t>
            </a:r>
          </a:p>
          <a:p>
            <a:endParaRPr lang="en-US" b="1"/>
          </a:p>
          <a:p>
            <a:r>
              <a:rPr lang="en-US" b="1" smtClean="0"/>
              <a:t>Key to distinguishing is to remember that only a trust has </a:t>
            </a:r>
            <a:r>
              <a:rPr lang="en-US" b="1" i="1" smtClean="0"/>
              <a:t>both</a:t>
            </a:r>
            <a:r>
              <a:rPr lang="en-US" b="1" smtClean="0"/>
              <a:t>:</a:t>
            </a:r>
          </a:p>
          <a:p>
            <a:pPr lvl="1"/>
            <a:r>
              <a:rPr lang="en-US" b="1" smtClean="0"/>
              <a:t>Split of legal and equitable title, and</a:t>
            </a:r>
          </a:p>
          <a:p>
            <a:pPr lvl="1"/>
            <a:r>
              <a:rPr lang="en-US" b="1" smtClean="0"/>
              <a:t>Imposition of enforceable duties on holder of legal title.</a:t>
            </a:r>
            <a:endParaRPr lang="en-US" b="1"/>
          </a:p>
        </p:txBody>
      </p:sp>
    </p:spTree>
    <p:extLst>
      <p:ext uri="{BB962C8B-B14F-4D97-AF65-F5344CB8AC3E}">
        <p14:creationId xmlns:p14="http://schemas.microsoft.com/office/powerpoint/2010/main" val="32267156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57400"/>
            <a:ext cx="8077200" cy="1295400"/>
          </a:xfrm>
        </p:spPr>
        <p:txBody>
          <a:bodyPr>
            <a:normAutofit/>
          </a:bodyPr>
          <a:lstStyle/>
          <a:p>
            <a:pPr algn="ctr"/>
            <a:r>
              <a:rPr lang="en-US" smtClean="0"/>
              <a:t>Methods of Trust Creation</a:t>
            </a:r>
            <a:endParaRPr lang="en-US"/>
          </a:p>
        </p:txBody>
      </p:sp>
    </p:spTree>
    <p:extLst>
      <p:ext uri="{BB962C8B-B14F-4D97-AF65-F5344CB8AC3E}">
        <p14:creationId xmlns:p14="http://schemas.microsoft.com/office/powerpoint/2010/main" val="30752653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  During Settlor’s Lifetime</a:t>
            </a:r>
            <a:endParaRPr lang="en-US"/>
          </a:p>
        </p:txBody>
      </p:sp>
      <p:sp>
        <p:nvSpPr>
          <p:cNvPr id="3" name="Content Placeholder 2"/>
          <p:cNvSpPr>
            <a:spLocks noGrp="1"/>
          </p:cNvSpPr>
          <p:nvPr>
            <p:ph idx="1"/>
          </p:nvPr>
        </p:nvSpPr>
        <p:spPr/>
        <p:txBody>
          <a:bodyPr/>
          <a:lstStyle/>
          <a:p>
            <a:r>
              <a:rPr lang="en-US" b="1" smtClean="0"/>
              <a:t>1.  Self-Declaration of Trust</a:t>
            </a:r>
          </a:p>
          <a:p>
            <a:endParaRPr lang="en-US" b="1"/>
          </a:p>
          <a:p>
            <a:pPr lvl="1"/>
            <a:r>
              <a:rPr lang="en-US" b="1" smtClean="0"/>
              <a:t>Settlor = Trustee</a:t>
            </a:r>
            <a:endParaRPr lang="en-US" b="1"/>
          </a:p>
        </p:txBody>
      </p:sp>
    </p:spTree>
    <p:extLst>
      <p:ext uri="{BB962C8B-B14F-4D97-AF65-F5344CB8AC3E}">
        <p14:creationId xmlns:p14="http://schemas.microsoft.com/office/powerpoint/2010/main" val="28558585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  During Settlor’s Lifetime</a:t>
            </a:r>
            <a:endParaRPr lang="en-US"/>
          </a:p>
        </p:txBody>
      </p:sp>
      <p:sp>
        <p:nvSpPr>
          <p:cNvPr id="3" name="Content Placeholder 2"/>
          <p:cNvSpPr>
            <a:spLocks noGrp="1"/>
          </p:cNvSpPr>
          <p:nvPr>
            <p:ph idx="1"/>
          </p:nvPr>
        </p:nvSpPr>
        <p:spPr/>
        <p:txBody>
          <a:bodyPr/>
          <a:lstStyle/>
          <a:p>
            <a:r>
              <a:rPr lang="en-US" b="1"/>
              <a:t>2</a:t>
            </a:r>
            <a:r>
              <a:rPr lang="en-US" b="1" smtClean="0"/>
              <a:t>.  Transfer or Conveyance in Trust</a:t>
            </a:r>
          </a:p>
          <a:p>
            <a:endParaRPr lang="en-US" b="1"/>
          </a:p>
          <a:p>
            <a:pPr lvl="1"/>
            <a:r>
              <a:rPr lang="en-US" b="1" smtClean="0"/>
              <a:t>Settlor ≠ Trustee</a:t>
            </a:r>
            <a:endParaRPr lang="en-US" b="1"/>
          </a:p>
        </p:txBody>
      </p:sp>
    </p:spTree>
    <p:extLst>
      <p:ext uri="{BB962C8B-B14F-4D97-AF65-F5344CB8AC3E}">
        <p14:creationId xmlns:p14="http://schemas.microsoft.com/office/powerpoint/2010/main" val="7863312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Functioning</a:t>
            </a:r>
            <a:endParaRPr lang="en-US"/>
          </a:p>
        </p:txBody>
      </p:sp>
      <p:sp>
        <p:nvSpPr>
          <p:cNvPr id="3" name="Content Placeholder 2"/>
          <p:cNvSpPr>
            <a:spLocks noGrp="1"/>
          </p:cNvSpPr>
          <p:nvPr>
            <p:ph idx="1"/>
          </p:nvPr>
        </p:nvSpPr>
        <p:spPr/>
        <p:txBody>
          <a:bodyPr>
            <a:normAutofit fontScale="77500" lnSpcReduction="20000"/>
          </a:bodyPr>
          <a:lstStyle/>
          <a:p>
            <a:pPr>
              <a:lnSpc>
                <a:spcPct val="120000"/>
              </a:lnSpc>
            </a:pPr>
            <a:r>
              <a:rPr lang="en-US" b="1" smtClean="0"/>
              <a:t>Settlor transfers legal title to trustee (honest and reliable) and equitable title to beneficiary (deserving of  windfall).</a:t>
            </a:r>
          </a:p>
          <a:p>
            <a:pPr marL="118872" indent="0">
              <a:lnSpc>
                <a:spcPct val="120000"/>
              </a:lnSpc>
              <a:buNone/>
            </a:pPr>
            <a:endParaRPr lang="en-US" b="1" smtClean="0"/>
          </a:p>
          <a:p>
            <a:pPr>
              <a:lnSpc>
                <a:spcPct val="120000"/>
              </a:lnSpc>
            </a:pPr>
            <a:r>
              <a:rPr lang="en-US" b="1" smtClean="0"/>
              <a:t>Trustee manages property according to legal duties and settlor’s instructions.</a:t>
            </a:r>
          </a:p>
          <a:p>
            <a:pPr marL="118872" indent="0">
              <a:lnSpc>
                <a:spcPct val="120000"/>
              </a:lnSpc>
              <a:buNone/>
            </a:pPr>
            <a:endParaRPr lang="en-US" b="1" smtClean="0"/>
          </a:p>
          <a:p>
            <a:pPr>
              <a:lnSpc>
                <a:spcPct val="120000"/>
              </a:lnSpc>
            </a:pPr>
            <a:r>
              <a:rPr lang="en-US" b="1" smtClean="0"/>
              <a:t>Trustee distributes to beneficiaries according to settlor’s instructions.</a:t>
            </a:r>
          </a:p>
          <a:p>
            <a:pPr marL="118872" indent="0">
              <a:lnSpc>
                <a:spcPct val="120000"/>
              </a:lnSpc>
              <a:buNone/>
            </a:pPr>
            <a:endParaRPr lang="en-US" b="1" smtClean="0"/>
          </a:p>
          <a:p>
            <a:pPr>
              <a:lnSpc>
                <a:spcPct val="120000"/>
              </a:lnSpc>
            </a:pPr>
            <a:r>
              <a:rPr lang="en-US" b="1" smtClean="0"/>
              <a:t>Trust ends when duties complete.</a:t>
            </a:r>
            <a:endParaRPr lang="en-US" b="1"/>
          </a:p>
        </p:txBody>
      </p:sp>
    </p:spTree>
    <p:extLst>
      <p:ext uri="{BB962C8B-B14F-4D97-AF65-F5344CB8AC3E}">
        <p14:creationId xmlns:p14="http://schemas.microsoft.com/office/powerpoint/2010/main" val="32090265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  During Settlor’s Lifetime</a:t>
            </a:r>
            <a:endParaRPr lang="en-US"/>
          </a:p>
        </p:txBody>
      </p:sp>
      <p:sp>
        <p:nvSpPr>
          <p:cNvPr id="3" name="Content Placeholder 2"/>
          <p:cNvSpPr>
            <a:spLocks noGrp="1"/>
          </p:cNvSpPr>
          <p:nvPr>
            <p:ph idx="1"/>
          </p:nvPr>
        </p:nvSpPr>
        <p:spPr/>
        <p:txBody>
          <a:bodyPr/>
          <a:lstStyle/>
          <a:p>
            <a:r>
              <a:rPr lang="en-US" b="1" smtClean="0"/>
              <a:t>Often called:</a:t>
            </a:r>
          </a:p>
          <a:p>
            <a:endParaRPr lang="en-US" b="1"/>
          </a:p>
          <a:p>
            <a:pPr lvl="1"/>
            <a:r>
              <a:rPr lang="en-US" b="1" smtClean="0"/>
              <a:t>“Inter vivos trust”</a:t>
            </a:r>
          </a:p>
          <a:p>
            <a:pPr lvl="1"/>
            <a:endParaRPr lang="en-US" b="1"/>
          </a:p>
          <a:p>
            <a:pPr lvl="1"/>
            <a:r>
              <a:rPr lang="en-US" b="1" smtClean="0"/>
              <a:t>“Living trust”</a:t>
            </a:r>
            <a:endParaRPr lang="en-US" b="1"/>
          </a:p>
        </p:txBody>
      </p:sp>
    </p:spTree>
    <p:extLst>
      <p:ext uri="{BB962C8B-B14F-4D97-AF65-F5344CB8AC3E}">
        <p14:creationId xmlns:p14="http://schemas.microsoft.com/office/powerpoint/2010/main" val="25824421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  Upon Settlor’s Death</a:t>
            </a:r>
            <a:endParaRPr lang="en-US"/>
          </a:p>
        </p:txBody>
      </p:sp>
      <p:sp>
        <p:nvSpPr>
          <p:cNvPr id="3" name="Content Placeholder 2"/>
          <p:cNvSpPr>
            <a:spLocks noGrp="1"/>
          </p:cNvSpPr>
          <p:nvPr>
            <p:ph idx="1"/>
          </p:nvPr>
        </p:nvSpPr>
        <p:spPr/>
        <p:txBody>
          <a:bodyPr/>
          <a:lstStyle/>
          <a:p>
            <a:r>
              <a:rPr lang="en-US" b="1" smtClean="0"/>
              <a:t>In settlor’s will</a:t>
            </a:r>
          </a:p>
          <a:p>
            <a:endParaRPr lang="en-US" b="1"/>
          </a:p>
          <a:p>
            <a:r>
              <a:rPr lang="en-US" b="1" smtClean="0"/>
              <a:t>Precondition to trust validity =  will validity</a:t>
            </a:r>
          </a:p>
          <a:p>
            <a:endParaRPr lang="en-US" b="1"/>
          </a:p>
          <a:p>
            <a:r>
              <a:rPr lang="en-US" b="1" smtClean="0"/>
              <a:t>“Testamentary trust”</a:t>
            </a:r>
          </a:p>
          <a:p>
            <a:endParaRPr lang="en-US" b="1"/>
          </a:p>
          <a:p>
            <a:pPr marL="118872" indent="0">
              <a:buNone/>
            </a:pPr>
            <a:endParaRPr lang="en-US" b="1"/>
          </a:p>
          <a:p>
            <a:endParaRPr lang="en-US" b="1"/>
          </a:p>
        </p:txBody>
      </p:sp>
    </p:spTree>
    <p:extLst>
      <p:ext uri="{BB962C8B-B14F-4D97-AF65-F5344CB8AC3E}">
        <p14:creationId xmlns:p14="http://schemas.microsoft.com/office/powerpoint/2010/main" val="31708548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371600"/>
            <a:ext cx="8077200" cy="1673352"/>
          </a:xfrm>
        </p:spPr>
        <p:txBody>
          <a:bodyPr/>
          <a:lstStyle/>
          <a:p>
            <a:pPr algn="ctr" eaLnBrk="1" hangingPunct="1"/>
            <a:r>
              <a:rPr lang="en-US" b="1" smtClean="0"/>
              <a:t/>
            </a:r>
            <a:br>
              <a:rPr lang="en-US" b="1" smtClean="0"/>
            </a:br>
            <a:r>
              <a:rPr lang="en-US" b="1" smtClean="0"/>
              <a:t>The Settlor</a:t>
            </a:r>
          </a:p>
        </p:txBody>
      </p:sp>
    </p:spTree>
    <p:extLst>
      <p:ext uri="{BB962C8B-B14F-4D97-AF65-F5344CB8AC3E}">
        <p14:creationId xmlns:p14="http://schemas.microsoft.com/office/powerpoint/2010/main" val="15116028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Generally</a:t>
            </a:r>
            <a:endParaRPr lang="en-US"/>
          </a:p>
        </p:txBody>
      </p:sp>
      <p:sp>
        <p:nvSpPr>
          <p:cNvPr id="3" name="Content Placeholder 2"/>
          <p:cNvSpPr>
            <a:spLocks noGrp="1"/>
          </p:cNvSpPr>
          <p:nvPr>
            <p:ph idx="1"/>
          </p:nvPr>
        </p:nvSpPr>
        <p:spPr/>
        <p:txBody>
          <a:bodyPr/>
          <a:lstStyle/>
          <a:p>
            <a:r>
              <a:rPr lang="en-US" b="1" smtClean="0"/>
              <a:t>Creates trust by manifesting trust intent.</a:t>
            </a:r>
          </a:p>
          <a:p>
            <a:endParaRPr lang="en-US" b="1"/>
          </a:p>
          <a:p>
            <a:r>
              <a:rPr lang="en-US" b="1" smtClean="0"/>
              <a:t>Also called:</a:t>
            </a:r>
          </a:p>
          <a:p>
            <a:pPr lvl="1"/>
            <a:r>
              <a:rPr lang="en-US" b="1" smtClean="0"/>
              <a:t>Trustor (old)</a:t>
            </a:r>
          </a:p>
          <a:p>
            <a:pPr lvl="1"/>
            <a:r>
              <a:rPr lang="en-US" b="1" smtClean="0"/>
              <a:t>Grantor (tax, overbroad)</a:t>
            </a:r>
          </a:p>
          <a:p>
            <a:pPr lvl="1"/>
            <a:r>
              <a:rPr lang="en-US" b="1" smtClean="0"/>
              <a:t>Donor (overbroad)</a:t>
            </a:r>
          </a:p>
          <a:p>
            <a:pPr lvl="1"/>
            <a:endParaRPr lang="en-US" b="1"/>
          </a:p>
          <a:p>
            <a:r>
              <a:rPr lang="en-US" b="1" smtClean="0"/>
              <a:t>Corporations, partnerships, etc. can be settlors.</a:t>
            </a:r>
          </a:p>
        </p:txBody>
      </p:sp>
    </p:spTree>
    <p:extLst>
      <p:ext uri="{BB962C8B-B14F-4D97-AF65-F5344CB8AC3E}">
        <p14:creationId xmlns:p14="http://schemas.microsoft.com/office/powerpoint/2010/main" val="36203243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Capacity</a:t>
            </a:r>
            <a:endParaRPr lang="en-US"/>
          </a:p>
        </p:txBody>
      </p:sp>
      <p:sp>
        <p:nvSpPr>
          <p:cNvPr id="3" name="Content Placeholder 2"/>
          <p:cNvSpPr>
            <a:spLocks noGrp="1"/>
          </p:cNvSpPr>
          <p:nvPr>
            <p:ph idx="1"/>
          </p:nvPr>
        </p:nvSpPr>
        <p:spPr/>
        <p:txBody>
          <a:bodyPr/>
          <a:lstStyle/>
          <a:p>
            <a:r>
              <a:rPr lang="en-US" b="1" smtClean="0"/>
              <a:t>Inter vivos trust = inter vivos gift capacity (or testamentary capacity in some states)</a:t>
            </a:r>
          </a:p>
          <a:p>
            <a:endParaRPr lang="en-US" b="1"/>
          </a:p>
          <a:p>
            <a:r>
              <a:rPr lang="en-US" b="1" smtClean="0"/>
              <a:t>Testamentary trust = testamentary capacity</a:t>
            </a:r>
            <a:endParaRPr lang="en-US" b="1"/>
          </a:p>
        </p:txBody>
      </p:sp>
    </p:spTree>
    <p:extLst>
      <p:ext uri="{BB962C8B-B14F-4D97-AF65-F5344CB8AC3E}">
        <p14:creationId xmlns:p14="http://schemas.microsoft.com/office/powerpoint/2010/main" val="5654297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Retention of Powers by Settlor</a:t>
            </a:r>
            <a:endParaRPr lang="en-US"/>
          </a:p>
        </p:txBody>
      </p:sp>
      <p:sp>
        <p:nvSpPr>
          <p:cNvPr id="3" name="Content Placeholder 2"/>
          <p:cNvSpPr>
            <a:spLocks noGrp="1"/>
          </p:cNvSpPr>
          <p:nvPr>
            <p:ph idx="1"/>
          </p:nvPr>
        </p:nvSpPr>
        <p:spPr/>
        <p:txBody>
          <a:bodyPr/>
          <a:lstStyle/>
          <a:p>
            <a:r>
              <a:rPr lang="en-US" b="1" smtClean="0"/>
              <a:t>Issue = How many powers may the settlor retain over the trust and its property?</a:t>
            </a:r>
            <a:endParaRPr lang="en-US" b="1"/>
          </a:p>
        </p:txBody>
      </p:sp>
    </p:spTree>
    <p:extLst>
      <p:ext uri="{BB962C8B-B14F-4D97-AF65-F5344CB8AC3E}">
        <p14:creationId xmlns:p14="http://schemas.microsoft.com/office/powerpoint/2010/main" val="29736169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Retention of Powers by Settlor</a:t>
            </a:r>
            <a:endParaRPr lang="en-US"/>
          </a:p>
        </p:txBody>
      </p:sp>
      <p:sp>
        <p:nvSpPr>
          <p:cNvPr id="3" name="Content Placeholder 2"/>
          <p:cNvSpPr>
            <a:spLocks noGrp="1"/>
          </p:cNvSpPr>
          <p:nvPr>
            <p:ph idx="1"/>
          </p:nvPr>
        </p:nvSpPr>
        <p:spPr/>
        <p:txBody>
          <a:bodyPr>
            <a:normAutofit/>
          </a:bodyPr>
          <a:lstStyle/>
          <a:p>
            <a:r>
              <a:rPr lang="en-US" b="1" smtClean="0"/>
              <a:t>Modern Approach =   Settlor may retain:</a:t>
            </a:r>
          </a:p>
          <a:p>
            <a:pPr marL="754380" lvl="1" indent="-342900"/>
            <a:r>
              <a:rPr lang="en-US" b="1" smtClean="0"/>
              <a:t>Legal title (serve as trustee)</a:t>
            </a:r>
          </a:p>
          <a:p>
            <a:pPr marL="754380" lvl="1" indent="-342900"/>
            <a:r>
              <a:rPr lang="en-US" b="1" smtClean="0"/>
              <a:t>Life interest</a:t>
            </a:r>
          </a:p>
          <a:p>
            <a:pPr marL="754380" lvl="1" indent="-342900"/>
            <a:r>
              <a:rPr lang="en-US" b="1" smtClean="0"/>
              <a:t>Power to amend, modify, and revoke</a:t>
            </a:r>
          </a:p>
          <a:p>
            <a:pPr marL="754380" lvl="1" indent="-342900"/>
            <a:r>
              <a:rPr lang="en-US" b="1" smtClean="0"/>
              <a:t>Power to change beneficiary</a:t>
            </a:r>
          </a:p>
          <a:p>
            <a:pPr marL="754380" lvl="1" indent="-342900"/>
            <a:r>
              <a:rPr lang="en-US" b="1" smtClean="0"/>
              <a:t>Control over trust administration</a:t>
            </a:r>
          </a:p>
          <a:p>
            <a:pPr marL="754380" lvl="1" indent="-342900"/>
            <a:r>
              <a:rPr lang="en-US" b="1" smtClean="0"/>
              <a:t>Ability to add property to trust</a:t>
            </a:r>
            <a:endParaRPr lang="en-US" b="1"/>
          </a:p>
        </p:txBody>
      </p:sp>
    </p:spTree>
    <p:extLst>
      <p:ext uri="{BB962C8B-B14F-4D97-AF65-F5344CB8AC3E}">
        <p14:creationId xmlns:p14="http://schemas.microsoft.com/office/powerpoint/2010/main" val="10977140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Retention of Powers by Settlor</a:t>
            </a:r>
            <a:endParaRPr lang="en-US"/>
          </a:p>
        </p:txBody>
      </p:sp>
      <p:sp>
        <p:nvSpPr>
          <p:cNvPr id="3" name="Content Placeholder 2"/>
          <p:cNvSpPr>
            <a:spLocks noGrp="1"/>
          </p:cNvSpPr>
          <p:nvPr>
            <p:ph idx="1"/>
          </p:nvPr>
        </p:nvSpPr>
        <p:spPr/>
        <p:txBody>
          <a:bodyPr/>
          <a:lstStyle/>
          <a:p>
            <a:r>
              <a:rPr lang="en-US" b="1" smtClean="0"/>
              <a:t>“Dacey” Trusts</a:t>
            </a:r>
            <a:endParaRPr lang="en-US" b="1"/>
          </a:p>
          <a:p>
            <a:pPr marL="118872" indent="0">
              <a:buNone/>
            </a:pPr>
            <a:endParaRPr lang="en-US"/>
          </a:p>
        </p:txBody>
      </p:sp>
      <p:pic>
        <p:nvPicPr>
          <p:cNvPr id="1026" name="Picture 2" descr="How To Avoid Probate">
            <a:hlinkClick r:id="rId2"/>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0679" r="9061"/>
          <a:stretch/>
        </p:blipFill>
        <p:spPr bwMode="auto">
          <a:xfrm>
            <a:off x="457200" y="2667000"/>
            <a:ext cx="3149601" cy="39243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ow to Avoid Probate!"/>
          <p:cNvPicPr>
            <a:picLocks noChangeAspect="1" noChangeArrowheads="1"/>
          </p:cNvPicPr>
          <p:nvPr/>
        </p:nvPicPr>
        <p:blipFill rotWithShape="1">
          <a:blip r:embed="rId4">
            <a:extLst>
              <a:ext uri="{28A0092B-C50C-407E-A947-70E740481C1C}">
                <a14:useLocalDpi xmlns:a14="http://schemas.microsoft.com/office/drawing/2010/main" val="0"/>
              </a:ext>
            </a:extLst>
          </a:blip>
          <a:srcRect l="13611" t="7084" r="13888" b="9028"/>
          <a:stretch/>
        </p:blipFill>
        <p:spPr bwMode="auto">
          <a:xfrm>
            <a:off x="3981451" y="2667000"/>
            <a:ext cx="3314700" cy="38354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315200" y="3505200"/>
            <a:ext cx="1676400" cy="1015663"/>
          </a:xfrm>
          <a:prstGeom prst="rect">
            <a:avLst/>
          </a:prstGeom>
          <a:noFill/>
        </p:spPr>
        <p:txBody>
          <a:bodyPr wrap="square" rtlCol="0">
            <a:spAutoFit/>
          </a:bodyPr>
          <a:lstStyle/>
          <a:p>
            <a:r>
              <a:rPr lang="en-US" sz="2000" smtClean="0"/>
              <a:t>5 editions from 1965-1993.</a:t>
            </a:r>
            <a:endParaRPr lang="en-US" sz="2000"/>
          </a:p>
        </p:txBody>
      </p:sp>
    </p:spTree>
    <p:extLst>
      <p:ext uri="{BB962C8B-B14F-4D97-AF65-F5344CB8AC3E}">
        <p14:creationId xmlns:p14="http://schemas.microsoft.com/office/powerpoint/2010/main" val="406019421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57400"/>
            <a:ext cx="8077200" cy="1295400"/>
          </a:xfrm>
        </p:spPr>
        <p:txBody>
          <a:bodyPr>
            <a:normAutofit/>
          </a:bodyPr>
          <a:lstStyle/>
          <a:p>
            <a:pPr algn="ctr"/>
            <a:r>
              <a:rPr lang="en-US" smtClean="0"/>
              <a:t>Statute of Frauds</a:t>
            </a:r>
            <a:endParaRPr lang="en-US"/>
          </a:p>
        </p:txBody>
      </p:sp>
    </p:spTree>
    <p:extLst>
      <p:ext uri="{BB962C8B-B14F-4D97-AF65-F5344CB8AC3E}">
        <p14:creationId xmlns:p14="http://schemas.microsoft.com/office/powerpoint/2010/main" val="20007617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Idea</a:t>
            </a:r>
            <a:endParaRPr lang="en-US"/>
          </a:p>
        </p:txBody>
      </p:sp>
      <p:sp>
        <p:nvSpPr>
          <p:cNvPr id="3" name="Content Placeholder 2"/>
          <p:cNvSpPr>
            <a:spLocks noGrp="1"/>
          </p:cNvSpPr>
          <p:nvPr>
            <p:ph idx="1"/>
          </p:nvPr>
        </p:nvSpPr>
        <p:spPr/>
        <p:txBody>
          <a:bodyPr/>
          <a:lstStyle/>
          <a:p>
            <a:r>
              <a:rPr lang="en-US" b="1" smtClean="0"/>
              <a:t>Under certain circumstances, a trust must be evidenced by a writing.</a:t>
            </a:r>
          </a:p>
          <a:p>
            <a:endParaRPr lang="en-US" b="1"/>
          </a:p>
          <a:p>
            <a:r>
              <a:rPr lang="en-US" b="1" smtClean="0"/>
              <a:t>Why?  Whom does the writing requirement protect?</a:t>
            </a:r>
            <a:endParaRPr lang="en-US" b="1"/>
          </a:p>
        </p:txBody>
      </p:sp>
    </p:spTree>
    <p:extLst>
      <p:ext uri="{BB962C8B-B14F-4D97-AF65-F5344CB8AC3E}">
        <p14:creationId xmlns:p14="http://schemas.microsoft.com/office/powerpoint/2010/main" val="946365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Purposes and Uses of Trusts</a:t>
            </a:r>
            <a:endParaRPr lang="en-US"/>
          </a:p>
        </p:txBody>
      </p:sp>
      <p:sp>
        <p:nvSpPr>
          <p:cNvPr id="3" name="Content Placeholder 2"/>
          <p:cNvSpPr>
            <a:spLocks noGrp="1"/>
          </p:cNvSpPr>
          <p:nvPr>
            <p:ph idx="1"/>
          </p:nvPr>
        </p:nvSpPr>
        <p:spPr/>
        <p:txBody>
          <a:bodyPr/>
          <a:lstStyle/>
          <a:p>
            <a:r>
              <a:rPr lang="en-US" b="1" smtClean="0"/>
              <a:t>1.  Provide for and protect beneficiary</a:t>
            </a:r>
          </a:p>
          <a:p>
            <a:endParaRPr lang="en-US" b="1"/>
          </a:p>
          <a:p>
            <a:pPr lvl="1"/>
            <a:r>
              <a:rPr lang="en-US" b="1" smtClean="0"/>
              <a:t>Minors</a:t>
            </a:r>
          </a:p>
          <a:p>
            <a:pPr lvl="1"/>
            <a:r>
              <a:rPr lang="en-US" b="1" smtClean="0"/>
              <a:t>Incompetents</a:t>
            </a:r>
          </a:p>
          <a:p>
            <a:pPr lvl="1"/>
            <a:r>
              <a:rPr lang="en-US" b="1" smtClean="0"/>
              <a:t>People without management skills</a:t>
            </a:r>
          </a:p>
          <a:p>
            <a:pPr lvl="1"/>
            <a:r>
              <a:rPr lang="en-US" b="1" smtClean="0"/>
              <a:t>Spendthrifts</a:t>
            </a:r>
          </a:p>
          <a:p>
            <a:pPr lvl="1"/>
            <a:r>
              <a:rPr lang="en-US" b="1" smtClean="0"/>
              <a:t>Persons susceptible to influence</a:t>
            </a:r>
            <a:endParaRPr lang="en-US" b="1"/>
          </a:p>
        </p:txBody>
      </p:sp>
    </p:spTree>
    <p:extLst>
      <p:ext uri="{BB962C8B-B14F-4D97-AF65-F5344CB8AC3E}">
        <p14:creationId xmlns:p14="http://schemas.microsoft.com/office/powerpoint/2010/main" val="252249577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Possible exceptions</a:t>
            </a:r>
            <a:endParaRPr lang="en-US"/>
          </a:p>
        </p:txBody>
      </p:sp>
      <p:sp>
        <p:nvSpPr>
          <p:cNvPr id="3" name="Content Placeholder 2"/>
          <p:cNvSpPr>
            <a:spLocks noGrp="1"/>
          </p:cNvSpPr>
          <p:nvPr>
            <p:ph idx="1"/>
          </p:nvPr>
        </p:nvSpPr>
        <p:spPr/>
        <p:txBody>
          <a:bodyPr/>
          <a:lstStyle/>
          <a:p>
            <a:r>
              <a:rPr lang="en-US" b="1" smtClean="0"/>
              <a:t>1.  Oral trust of personal property.</a:t>
            </a:r>
          </a:p>
          <a:p>
            <a:endParaRPr lang="en-US" b="1"/>
          </a:p>
          <a:p>
            <a:r>
              <a:rPr lang="en-US" b="1" smtClean="0"/>
              <a:t>2.  Clear and convincing evidence.</a:t>
            </a:r>
          </a:p>
          <a:p>
            <a:endParaRPr lang="en-US" b="1"/>
          </a:p>
          <a:p>
            <a:r>
              <a:rPr lang="en-US" b="1" smtClean="0"/>
              <a:t>3.  Part performance (estoppel).</a:t>
            </a:r>
          </a:p>
        </p:txBody>
      </p:sp>
    </p:spTree>
    <p:extLst>
      <p:ext uri="{BB962C8B-B14F-4D97-AF65-F5344CB8AC3E}">
        <p14:creationId xmlns:p14="http://schemas.microsoft.com/office/powerpoint/2010/main" val="33318139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Notarization</a:t>
            </a:r>
            <a:endParaRPr lang="en-US"/>
          </a:p>
        </p:txBody>
      </p:sp>
      <p:sp>
        <p:nvSpPr>
          <p:cNvPr id="3" name="Content Placeholder 2"/>
          <p:cNvSpPr>
            <a:spLocks noGrp="1"/>
          </p:cNvSpPr>
          <p:nvPr>
            <p:ph idx="1"/>
          </p:nvPr>
        </p:nvSpPr>
        <p:spPr/>
        <p:txBody>
          <a:bodyPr/>
          <a:lstStyle/>
          <a:p>
            <a:r>
              <a:rPr lang="en-US" b="1" smtClean="0"/>
              <a:t>Usually not required.</a:t>
            </a:r>
          </a:p>
          <a:p>
            <a:pPr marL="118872" indent="0">
              <a:buNone/>
            </a:pPr>
            <a:endParaRPr lang="en-US" b="1"/>
          </a:p>
          <a:p>
            <a:r>
              <a:rPr lang="en-US" b="1" smtClean="0"/>
              <a:t>But, prudent practice so trust may be recorded.</a:t>
            </a:r>
            <a:endParaRPr lang="en-US" b="1"/>
          </a:p>
        </p:txBody>
      </p:sp>
    </p:spTree>
    <p:extLst>
      <p:ext uri="{BB962C8B-B14F-4D97-AF65-F5344CB8AC3E}">
        <p14:creationId xmlns:p14="http://schemas.microsoft.com/office/powerpoint/2010/main" val="83345047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371600"/>
            <a:ext cx="8077200" cy="1673352"/>
          </a:xfrm>
        </p:spPr>
        <p:txBody>
          <a:bodyPr/>
          <a:lstStyle/>
          <a:p>
            <a:pPr algn="ctr" eaLnBrk="1" hangingPunct="1"/>
            <a:r>
              <a:rPr lang="en-US" b="1" smtClean="0"/>
              <a:t/>
            </a:r>
            <a:br>
              <a:rPr lang="en-US" b="1" smtClean="0"/>
            </a:br>
            <a:r>
              <a:rPr lang="en-US" b="1" smtClean="0"/>
              <a:t>Trust Purposes</a:t>
            </a:r>
          </a:p>
        </p:txBody>
      </p:sp>
    </p:spTree>
    <p:extLst>
      <p:ext uri="{BB962C8B-B14F-4D97-AF65-F5344CB8AC3E}">
        <p14:creationId xmlns:p14="http://schemas.microsoft.com/office/powerpoint/2010/main" val="31725618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General Rule</a:t>
            </a:r>
            <a:endParaRPr lang="en-US"/>
          </a:p>
        </p:txBody>
      </p:sp>
      <p:sp>
        <p:nvSpPr>
          <p:cNvPr id="3" name="Content Placeholder 2"/>
          <p:cNvSpPr>
            <a:spLocks noGrp="1"/>
          </p:cNvSpPr>
          <p:nvPr>
            <p:ph idx="1"/>
          </p:nvPr>
        </p:nvSpPr>
        <p:spPr/>
        <p:txBody>
          <a:bodyPr/>
          <a:lstStyle/>
          <a:p>
            <a:r>
              <a:rPr lang="en-US" b="1" smtClean="0"/>
              <a:t>A trust may be created for any purpose that is not illegal.</a:t>
            </a:r>
          </a:p>
          <a:p>
            <a:endParaRPr lang="en-US" b="1"/>
          </a:p>
          <a:p>
            <a:r>
              <a:rPr lang="en-US" b="1" smtClean="0"/>
              <a:t>Same basic rules as previously discussed for conditional gifts in wills.</a:t>
            </a:r>
            <a:endParaRPr lang="en-US" b="1"/>
          </a:p>
        </p:txBody>
      </p:sp>
    </p:spTree>
    <p:extLst>
      <p:ext uri="{BB962C8B-B14F-4D97-AF65-F5344CB8AC3E}">
        <p14:creationId xmlns:p14="http://schemas.microsoft.com/office/powerpoint/2010/main" val="30317732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Remedy</a:t>
            </a:r>
            <a:endParaRPr lang="en-US"/>
          </a:p>
        </p:txBody>
      </p:sp>
      <p:sp>
        <p:nvSpPr>
          <p:cNvPr id="3" name="Content Placeholder 2"/>
          <p:cNvSpPr>
            <a:spLocks noGrp="1"/>
          </p:cNvSpPr>
          <p:nvPr>
            <p:ph idx="1"/>
          </p:nvPr>
        </p:nvSpPr>
        <p:spPr/>
        <p:txBody>
          <a:bodyPr/>
          <a:lstStyle/>
          <a:p>
            <a:r>
              <a:rPr lang="en-US" b="1" smtClean="0"/>
              <a:t>1.  If defrauding creditors, set aside conveyance to trust up to amount of claim.</a:t>
            </a:r>
          </a:p>
          <a:p>
            <a:endParaRPr lang="en-US" b="1"/>
          </a:p>
          <a:p>
            <a:r>
              <a:rPr lang="en-US" b="1" smtClean="0"/>
              <a:t>2.  If otherwise improper purpose:</a:t>
            </a:r>
            <a:endParaRPr lang="en-US" b="1"/>
          </a:p>
          <a:p>
            <a:pPr lvl="1"/>
            <a:r>
              <a:rPr lang="en-US" b="1" smtClean="0"/>
              <a:t>Resulting trust (settlor regains property), or</a:t>
            </a:r>
          </a:p>
          <a:p>
            <a:pPr lvl="1"/>
            <a:r>
              <a:rPr lang="en-US" b="1" smtClean="0"/>
              <a:t>Permit trustee to retain property free of trust.</a:t>
            </a:r>
          </a:p>
          <a:p>
            <a:pPr lvl="1"/>
            <a:endParaRPr lang="en-US" b="1"/>
          </a:p>
          <a:p>
            <a:pPr lvl="2"/>
            <a:r>
              <a:rPr lang="en-US" b="1" smtClean="0"/>
              <a:t>How decide?</a:t>
            </a:r>
          </a:p>
        </p:txBody>
      </p:sp>
    </p:spTree>
    <p:extLst>
      <p:ext uri="{BB962C8B-B14F-4D97-AF65-F5344CB8AC3E}">
        <p14:creationId xmlns:p14="http://schemas.microsoft.com/office/powerpoint/2010/main" val="405247353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371600"/>
            <a:ext cx="8077200" cy="1673352"/>
          </a:xfrm>
        </p:spPr>
        <p:txBody>
          <a:bodyPr/>
          <a:lstStyle/>
          <a:p>
            <a:pPr algn="ctr" eaLnBrk="1" hangingPunct="1"/>
            <a:r>
              <a:rPr lang="en-US" b="1" smtClean="0"/>
              <a:t/>
            </a:r>
            <a:br>
              <a:rPr lang="en-US" b="1" smtClean="0"/>
            </a:br>
            <a:r>
              <a:rPr lang="en-US" b="1" smtClean="0"/>
              <a:t>Trust Property</a:t>
            </a:r>
          </a:p>
        </p:txBody>
      </p:sp>
    </p:spTree>
    <p:extLst>
      <p:ext uri="{BB962C8B-B14F-4D97-AF65-F5344CB8AC3E}">
        <p14:creationId xmlns:p14="http://schemas.microsoft.com/office/powerpoint/2010/main" val="220424045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Requirement</a:t>
            </a:r>
            <a:endParaRPr lang="en-US"/>
          </a:p>
        </p:txBody>
      </p:sp>
      <p:sp>
        <p:nvSpPr>
          <p:cNvPr id="3" name="Content Placeholder 2"/>
          <p:cNvSpPr>
            <a:spLocks noGrp="1"/>
          </p:cNvSpPr>
          <p:nvPr>
            <p:ph idx="1"/>
          </p:nvPr>
        </p:nvSpPr>
        <p:spPr/>
        <p:txBody>
          <a:bodyPr/>
          <a:lstStyle/>
          <a:p>
            <a:r>
              <a:rPr lang="en-US" b="1" smtClean="0"/>
              <a:t>A trust must have property.</a:t>
            </a:r>
          </a:p>
          <a:p>
            <a:endParaRPr lang="en-US" b="1" smtClean="0"/>
          </a:p>
          <a:p>
            <a:r>
              <a:rPr lang="en-US" b="1" smtClean="0"/>
              <a:t>A trust is a method of holding title to property; a conveyancing relationship</a:t>
            </a:r>
            <a:endParaRPr lang="en-US" b="1"/>
          </a:p>
        </p:txBody>
      </p:sp>
    </p:spTree>
    <p:extLst>
      <p:ext uri="{BB962C8B-B14F-4D97-AF65-F5344CB8AC3E}">
        <p14:creationId xmlns:p14="http://schemas.microsoft.com/office/powerpoint/2010/main" val="378492671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Types of Property</a:t>
            </a:r>
            <a:endParaRPr lang="en-US"/>
          </a:p>
        </p:txBody>
      </p:sp>
      <p:sp>
        <p:nvSpPr>
          <p:cNvPr id="3" name="Content Placeholder 2"/>
          <p:cNvSpPr>
            <a:spLocks noGrp="1"/>
          </p:cNvSpPr>
          <p:nvPr>
            <p:ph idx="1"/>
          </p:nvPr>
        </p:nvSpPr>
        <p:spPr/>
        <p:txBody>
          <a:bodyPr/>
          <a:lstStyle/>
          <a:p>
            <a:r>
              <a:rPr lang="en-US" b="1" smtClean="0"/>
              <a:t>Any transferable property:</a:t>
            </a:r>
          </a:p>
          <a:p>
            <a:endParaRPr lang="en-US" b="1"/>
          </a:p>
          <a:p>
            <a:pPr lvl="1"/>
            <a:r>
              <a:rPr lang="en-US" b="1" smtClean="0"/>
              <a:t>Real (present &amp; future)</a:t>
            </a:r>
          </a:p>
          <a:p>
            <a:pPr marL="457200" lvl="1" indent="0">
              <a:buNone/>
            </a:pPr>
            <a:endParaRPr lang="en-US" b="1" smtClean="0"/>
          </a:p>
          <a:p>
            <a:pPr lvl="1"/>
            <a:r>
              <a:rPr lang="en-US" b="1" smtClean="0"/>
              <a:t>Personal (tangible, intangible, choses in action, right to be a beneficiary, etc.)</a:t>
            </a:r>
          </a:p>
        </p:txBody>
      </p:sp>
    </p:spTree>
    <p:extLst>
      <p:ext uri="{BB962C8B-B14F-4D97-AF65-F5344CB8AC3E}">
        <p14:creationId xmlns:p14="http://schemas.microsoft.com/office/powerpoint/2010/main" val="181707866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Types of Property</a:t>
            </a:r>
            <a:endParaRPr lang="en-US"/>
          </a:p>
        </p:txBody>
      </p:sp>
      <p:sp>
        <p:nvSpPr>
          <p:cNvPr id="3" name="Content Placeholder 2"/>
          <p:cNvSpPr>
            <a:spLocks noGrp="1"/>
          </p:cNvSpPr>
          <p:nvPr>
            <p:ph idx="1"/>
          </p:nvPr>
        </p:nvSpPr>
        <p:spPr/>
        <p:txBody>
          <a:bodyPr>
            <a:normAutofit/>
          </a:bodyPr>
          <a:lstStyle/>
          <a:p>
            <a:r>
              <a:rPr lang="en-US" b="1" smtClean="0"/>
              <a:t>But not property the settlor cannot immediately transfer:</a:t>
            </a:r>
          </a:p>
          <a:p>
            <a:endParaRPr lang="en-US" b="1"/>
          </a:p>
          <a:p>
            <a:pPr lvl="1"/>
            <a:r>
              <a:rPr lang="en-US" b="1" smtClean="0"/>
              <a:t>Non-assignable contract right</a:t>
            </a:r>
          </a:p>
          <a:p>
            <a:pPr lvl="1"/>
            <a:r>
              <a:rPr lang="en-US" b="1" smtClean="0"/>
              <a:t>Spouse’s share of community property</a:t>
            </a:r>
          </a:p>
          <a:p>
            <a:pPr lvl="1"/>
            <a:r>
              <a:rPr lang="en-US" b="1" smtClean="0"/>
              <a:t>Property to be acquired in the future</a:t>
            </a:r>
          </a:p>
          <a:p>
            <a:pPr lvl="1"/>
            <a:r>
              <a:rPr lang="en-US" b="1" smtClean="0"/>
              <a:t>Expectancy to inherit from someone still alive</a:t>
            </a:r>
          </a:p>
        </p:txBody>
      </p:sp>
    </p:spTree>
    <p:extLst>
      <p:ext uri="{BB962C8B-B14F-4D97-AF65-F5344CB8AC3E}">
        <p14:creationId xmlns:p14="http://schemas.microsoft.com/office/powerpoint/2010/main" val="127116710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Delivery</a:t>
            </a:r>
            <a:endParaRPr lang="en-US"/>
          </a:p>
        </p:txBody>
      </p:sp>
      <p:sp>
        <p:nvSpPr>
          <p:cNvPr id="3" name="Content Placeholder 2"/>
          <p:cNvSpPr>
            <a:spLocks noGrp="1"/>
          </p:cNvSpPr>
          <p:nvPr>
            <p:ph idx="1"/>
          </p:nvPr>
        </p:nvSpPr>
        <p:spPr/>
        <p:txBody>
          <a:bodyPr/>
          <a:lstStyle/>
          <a:p>
            <a:r>
              <a:rPr lang="en-US" b="1" smtClean="0"/>
              <a:t>Real Property = deed</a:t>
            </a:r>
          </a:p>
          <a:p>
            <a:endParaRPr lang="en-US" b="1"/>
          </a:p>
          <a:p>
            <a:r>
              <a:rPr lang="en-US" b="1" smtClean="0"/>
              <a:t>Personal Property = possession, deed of gift, title registration, etc.</a:t>
            </a:r>
          </a:p>
        </p:txBody>
      </p:sp>
    </p:spTree>
    <p:extLst>
      <p:ext uri="{BB962C8B-B14F-4D97-AF65-F5344CB8AC3E}">
        <p14:creationId xmlns:p14="http://schemas.microsoft.com/office/powerpoint/2010/main" val="35379754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Purposes and Uses of Trusts</a:t>
            </a:r>
            <a:endParaRPr lang="en-US"/>
          </a:p>
        </p:txBody>
      </p:sp>
      <p:sp>
        <p:nvSpPr>
          <p:cNvPr id="3" name="Content Placeholder 2"/>
          <p:cNvSpPr>
            <a:spLocks noGrp="1"/>
          </p:cNvSpPr>
          <p:nvPr>
            <p:ph idx="1"/>
          </p:nvPr>
        </p:nvSpPr>
        <p:spPr/>
        <p:txBody>
          <a:bodyPr/>
          <a:lstStyle/>
          <a:p>
            <a:r>
              <a:rPr lang="en-US" b="1" smtClean="0"/>
              <a:t>2.  Flexibility of asset distribution</a:t>
            </a:r>
          </a:p>
          <a:p>
            <a:endParaRPr lang="en-US" b="1"/>
          </a:p>
          <a:p>
            <a:pPr lvl="1"/>
            <a:r>
              <a:rPr lang="en-US" b="1" smtClean="0"/>
              <a:t>Spread benefits over time.</a:t>
            </a:r>
          </a:p>
          <a:p>
            <a:pPr lvl="1"/>
            <a:r>
              <a:rPr lang="en-US" b="1" smtClean="0"/>
              <a:t>Give trustee discretion whom to pay and how much to pay.</a:t>
            </a:r>
          </a:p>
          <a:p>
            <a:pPr lvl="1"/>
            <a:r>
              <a:rPr lang="en-US" b="1" smtClean="0"/>
              <a:t>Set standards.</a:t>
            </a:r>
          </a:p>
          <a:p>
            <a:pPr lvl="1"/>
            <a:r>
              <a:rPr lang="en-US" b="1" smtClean="0"/>
              <a:t>Impose conditions.</a:t>
            </a:r>
            <a:endParaRPr lang="en-US" b="1"/>
          </a:p>
        </p:txBody>
      </p:sp>
    </p:spTree>
    <p:extLst>
      <p:ext uri="{BB962C8B-B14F-4D97-AF65-F5344CB8AC3E}">
        <p14:creationId xmlns:p14="http://schemas.microsoft.com/office/powerpoint/2010/main" val="138528264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371600"/>
            <a:ext cx="8077200" cy="1673352"/>
          </a:xfrm>
        </p:spPr>
        <p:txBody>
          <a:bodyPr/>
          <a:lstStyle/>
          <a:p>
            <a:pPr algn="ctr" eaLnBrk="1" hangingPunct="1"/>
            <a:r>
              <a:rPr lang="en-US" b="1" smtClean="0"/>
              <a:t/>
            </a:r>
            <a:br>
              <a:rPr lang="en-US" b="1" smtClean="0"/>
            </a:br>
            <a:r>
              <a:rPr lang="en-US" b="1" smtClean="0"/>
              <a:t>Trustee</a:t>
            </a:r>
          </a:p>
        </p:txBody>
      </p:sp>
    </p:spTree>
    <p:extLst>
      <p:ext uri="{BB962C8B-B14F-4D97-AF65-F5344CB8AC3E}">
        <p14:creationId xmlns:p14="http://schemas.microsoft.com/office/powerpoint/2010/main" val="410243506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Generally</a:t>
            </a:r>
            <a:endParaRPr lang="en-US"/>
          </a:p>
        </p:txBody>
      </p:sp>
      <p:sp>
        <p:nvSpPr>
          <p:cNvPr id="3" name="Content Placeholder 2"/>
          <p:cNvSpPr>
            <a:spLocks noGrp="1"/>
          </p:cNvSpPr>
          <p:nvPr>
            <p:ph idx="1"/>
          </p:nvPr>
        </p:nvSpPr>
        <p:spPr/>
        <p:txBody>
          <a:bodyPr/>
          <a:lstStyle/>
          <a:p>
            <a:r>
              <a:rPr lang="en-US" b="1" smtClean="0"/>
              <a:t>Holds legal title.</a:t>
            </a:r>
          </a:p>
          <a:p>
            <a:endParaRPr lang="en-US" b="1"/>
          </a:p>
          <a:p>
            <a:r>
              <a:rPr lang="en-US" b="1" smtClean="0"/>
              <a:t>Must act in accordance with fiduciary standards.</a:t>
            </a:r>
          </a:p>
          <a:p>
            <a:endParaRPr lang="en-US" b="1"/>
          </a:p>
          <a:p>
            <a:r>
              <a:rPr lang="en-US" b="1" smtClean="0"/>
              <a:t>Trustee’s legal title cannot be reached by trustee’s creditors and is not in trustee’s estate upon death.</a:t>
            </a:r>
            <a:endParaRPr lang="en-US" b="1"/>
          </a:p>
        </p:txBody>
      </p:sp>
    </p:spTree>
    <p:extLst>
      <p:ext uri="{BB962C8B-B14F-4D97-AF65-F5344CB8AC3E}">
        <p14:creationId xmlns:p14="http://schemas.microsoft.com/office/powerpoint/2010/main" val="19060459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Capacity</a:t>
            </a:r>
            <a:endParaRPr lang="en-US"/>
          </a:p>
        </p:txBody>
      </p:sp>
      <p:sp>
        <p:nvSpPr>
          <p:cNvPr id="3" name="Content Placeholder 2"/>
          <p:cNvSpPr>
            <a:spLocks noGrp="1"/>
          </p:cNvSpPr>
          <p:nvPr>
            <p:ph idx="1"/>
          </p:nvPr>
        </p:nvSpPr>
        <p:spPr/>
        <p:txBody>
          <a:bodyPr/>
          <a:lstStyle/>
          <a:p>
            <a:r>
              <a:rPr lang="en-US" b="1" smtClean="0"/>
              <a:t>Trustee must be able to:</a:t>
            </a:r>
          </a:p>
          <a:p>
            <a:endParaRPr lang="en-US" b="1"/>
          </a:p>
          <a:p>
            <a:pPr lvl="1"/>
            <a:r>
              <a:rPr lang="en-US" b="1" smtClean="0"/>
              <a:t>Take title,</a:t>
            </a:r>
          </a:p>
          <a:p>
            <a:pPr lvl="1"/>
            <a:r>
              <a:rPr lang="en-US" b="1" smtClean="0"/>
              <a:t>Hold title, and</a:t>
            </a:r>
          </a:p>
          <a:p>
            <a:pPr lvl="1"/>
            <a:r>
              <a:rPr lang="en-US" b="1" smtClean="0"/>
              <a:t>Transfer title to trust property.</a:t>
            </a:r>
          </a:p>
        </p:txBody>
      </p:sp>
    </p:spTree>
    <p:extLst>
      <p:ext uri="{BB962C8B-B14F-4D97-AF65-F5344CB8AC3E}">
        <p14:creationId xmlns:p14="http://schemas.microsoft.com/office/powerpoint/2010/main" val="185239920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Capacity</a:t>
            </a:r>
            <a:endParaRPr lang="en-US"/>
          </a:p>
        </p:txBody>
      </p:sp>
      <p:sp>
        <p:nvSpPr>
          <p:cNvPr id="3" name="Content Placeholder 2"/>
          <p:cNvSpPr>
            <a:spLocks noGrp="1"/>
          </p:cNvSpPr>
          <p:nvPr>
            <p:ph idx="1"/>
          </p:nvPr>
        </p:nvSpPr>
        <p:spPr/>
        <p:txBody>
          <a:bodyPr/>
          <a:lstStyle/>
          <a:p>
            <a:r>
              <a:rPr lang="en-US" b="1" smtClean="0"/>
              <a:t>Individuals:</a:t>
            </a:r>
          </a:p>
          <a:p>
            <a:endParaRPr lang="en-US" b="1"/>
          </a:p>
          <a:p>
            <a:pPr lvl="1"/>
            <a:r>
              <a:rPr lang="en-US" b="1" smtClean="0"/>
              <a:t>18 (or disabilities of minority removed), and</a:t>
            </a:r>
            <a:endParaRPr lang="en-US" b="1"/>
          </a:p>
          <a:p>
            <a:pPr lvl="1"/>
            <a:r>
              <a:rPr lang="en-US" b="1" smtClean="0"/>
              <a:t>Competent.</a:t>
            </a:r>
          </a:p>
          <a:p>
            <a:pPr lvl="1"/>
            <a:endParaRPr lang="en-US" b="1"/>
          </a:p>
          <a:p>
            <a:pPr lvl="1"/>
            <a:r>
              <a:rPr lang="en-US" b="1" smtClean="0"/>
              <a:t>Trustee may be the settlor or a beneficiary (as long as sole trustee is not sole beneficiary).</a:t>
            </a:r>
          </a:p>
        </p:txBody>
      </p:sp>
    </p:spTree>
    <p:extLst>
      <p:ext uri="{BB962C8B-B14F-4D97-AF65-F5344CB8AC3E}">
        <p14:creationId xmlns:p14="http://schemas.microsoft.com/office/powerpoint/2010/main" val="358837049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Capacity</a:t>
            </a:r>
            <a:endParaRPr lang="en-US"/>
          </a:p>
        </p:txBody>
      </p:sp>
      <p:sp>
        <p:nvSpPr>
          <p:cNvPr id="3" name="Content Placeholder 2"/>
          <p:cNvSpPr>
            <a:spLocks noGrp="1"/>
          </p:cNvSpPr>
          <p:nvPr>
            <p:ph idx="1"/>
          </p:nvPr>
        </p:nvSpPr>
        <p:spPr/>
        <p:txBody>
          <a:bodyPr/>
          <a:lstStyle/>
          <a:p>
            <a:r>
              <a:rPr lang="en-US" b="1" smtClean="0"/>
              <a:t>Corporations</a:t>
            </a:r>
          </a:p>
          <a:p>
            <a:endParaRPr lang="en-US" b="1"/>
          </a:p>
          <a:p>
            <a:pPr lvl="1"/>
            <a:r>
              <a:rPr lang="en-US" b="1" smtClean="0"/>
              <a:t>Power to act as trustee under state law</a:t>
            </a:r>
            <a:endParaRPr lang="en-US" b="1"/>
          </a:p>
        </p:txBody>
      </p:sp>
    </p:spTree>
    <p:extLst>
      <p:ext uri="{BB962C8B-B14F-4D97-AF65-F5344CB8AC3E}">
        <p14:creationId xmlns:p14="http://schemas.microsoft.com/office/powerpoint/2010/main" val="83240603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Acceptance</a:t>
            </a:r>
            <a:endParaRPr lang="en-US"/>
          </a:p>
        </p:txBody>
      </p:sp>
      <p:sp>
        <p:nvSpPr>
          <p:cNvPr id="3" name="Content Placeholder 2"/>
          <p:cNvSpPr>
            <a:spLocks noGrp="1"/>
          </p:cNvSpPr>
          <p:nvPr>
            <p:ph idx="1"/>
          </p:nvPr>
        </p:nvSpPr>
        <p:spPr/>
        <p:txBody>
          <a:bodyPr/>
          <a:lstStyle/>
          <a:p>
            <a:r>
              <a:rPr lang="en-US" b="1" smtClean="0"/>
              <a:t>Importance</a:t>
            </a:r>
          </a:p>
          <a:p>
            <a:endParaRPr lang="en-US" b="1"/>
          </a:p>
          <a:p>
            <a:pPr lvl="1"/>
            <a:r>
              <a:rPr lang="en-US" b="1" smtClean="0"/>
              <a:t>No liability until acceptance.</a:t>
            </a:r>
          </a:p>
        </p:txBody>
      </p:sp>
    </p:spTree>
    <p:extLst>
      <p:ext uri="{BB962C8B-B14F-4D97-AF65-F5344CB8AC3E}">
        <p14:creationId xmlns:p14="http://schemas.microsoft.com/office/powerpoint/2010/main" val="285498579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Acceptance</a:t>
            </a:r>
            <a:endParaRPr lang="en-US"/>
          </a:p>
        </p:txBody>
      </p:sp>
      <p:sp>
        <p:nvSpPr>
          <p:cNvPr id="3" name="Content Placeholder 2"/>
          <p:cNvSpPr>
            <a:spLocks noGrp="1"/>
          </p:cNvSpPr>
          <p:nvPr>
            <p:ph idx="1"/>
          </p:nvPr>
        </p:nvSpPr>
        <p:spPr/>
        <p:txBody>
          <a:bodyPr>
            <a:normAutofit/>
          </a:bodyPr>
          <a:lstStyle/>
          <a:p>
            <a:r>
              <a:rPr lang="en-US" b="1" smtClean="0"/>
              <a:t>Methods</a:t>
            </a:r>
          </a:p>
          <a:p>
            <a:endParaRPr lang="en-US" b="1" i="1"/>
          </a:p>
          <a:p>
            <a:pPr lvl="1"/>
            <a:r>
              <a:rPr lang="en-US" b="1" smtClean="0"/>
              <a:t>Follow terms of trust</a:t>
            </a:r>
            <a:endParaRPr lang="en-US" b="1"/>
          </a:p>
          <a:p>
            <a:pPr lvl="1"/>
            <a:r>
              <a:rPr lang="en-US" b="1" smtClean="0"/>
              <a:t>Signature of trustee</a:t>
            </a:r>
          </a:p>
          <a:p>
            <a:pPr lvl="1"/>
            <a:r>
              <a:rPr lang="en-US" b="1" smtClean="0"/>
              <a:t>Exercise power or perform duty</a:t>
            </a:r>
            <a:endParaRPr lang="en-US" b="1"/>
          </a:p>
        </p:txBody>
      </p:sp>
    </p:spTree>
    <p:extLst>
      <p:ext uri="{BB962C8B-B14F-4D97-AF65-F5344CB8AC3E}">
        <p14:creationId xmlns:p14="http://schemas.microsoft.com/office/powerpoint/2010/main" val="341161707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Acceptance</a:t>
            </a:r>
            <a:endParaRPr lang="en-US"/>
          </a:p>
        </p:txBody>
      </p:sp>
      <p:sp>
        <p:nvSpPr>
          <p:cNvPr id="3" name="Content Placeholder 2"/>
          <p:cNvSpPr>
            <a:spLocks noGrp="1"/>
          </p:cNvSpPr>
          <p:nvPr>
            <p:ph idx="1"/>
          </p:nvPr>
        </p:nvSpPr>
        <p:spPr/>
        <p:txBody>
          <a:bodyPr/>
          <a:lstStyle/>
          <a:p>
            <a:r>
              <a:rPr lang="en-US" b="1" smtClean="0"/>
              <a:t>Reasons to accept:</a:t>
            </a:r>
          </a:p>
          <a:p>
            <a:endParaRPr lang="en-US" b="1"/>
          </a:p>
          <a:p>
            <a:pPr marL="118872" indent="0">
              <a:buNone/>
            </a:pPr>
            <a:endParaRPr lang="en-US" b="1" smtClean="0"/>
          </a:p>
          <a:p>
            <a:endParaRPr lang="en-US" b="1"/>
          </a:p>
          <a:p>
            <a:r>
              <a:rPr lang="en-US" b="1" smtClean="0"/>
              <a:t>Reasons to not accept:</a:t>
            </a:r>
          </a:p>
        </p:txBody>
      </p:sp>
    </p:spTree>
    <p:extLst>
      <p:ext uri="{BB962C8B-B14F-4D97-AF65-F5344CB8AC3E}">
        <p14:creationId xmlns:p14="http://schemas.microsoft.com/office/powerpoint/2010/main" val="95452840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685800"/>
            <a:ext cx="8077200" cy="3352800"/>
          </a:xfrm>
        </p:spPr>
        <p:txBody>
          <a:bodyPr>
            <a:normAutofit/>
          </a:bodyPr>
          <a:lstStyle/>
          <a:p>
            <a:pPr algn="ctr" eaLnBrk="1" hangingPunct="1"/>
            <a:r>
              <a:rPr lang="en-US" b="1" smtClean="0"/>
              <a:t/>
            </a:r>
            <a:br>
              <a:rPr lang="en-US" b="1" smtClean="0"/>
            </a:br>
            <a:r>
              <a:rPr lang="en-US" b="1" smtClean="0"/>
              <a:t>Trustee</a:t>
            </a:r>
            <a:br>
              <a:rPr lang="en-US" b="1" smtClean="0"/>
            </a:br>
            <a:r>
              <a:rPr lang="en-US"/>
              <a:t/>
            </a:r>
            <a:br>
              <a:rPr lang="en-US"/>
            </a:br>
            <a:r>
              <a:rPr lang="en-US" sz="3600" smtClean="0"/>
              <a:t>[continued]</a:t>
            </a:r>
            <a:endParaRPr lang="en-US" sz="3600" b="1" smtClean="0"/>
          </a:p>
        </p:txBody>
      </p:sp>
    </p:spTree>
    <p:extLst>
      <p:ext uri="{BB962C8B-B14F-4D97-AF65-F5344CB8AC3E}">
        <p14:creationId xmlns:p14="http://schemas.microsoft.com/office/powerpoint/2010/main" val="114853564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Acceptance</a:t>
            </a:r>
            <a:endParaRPr lang="en-US"/>
          </a:p>
        </p:txBody>
      </p:sp>
      <p:sp>
        <p:nvSpPr>
          <p:cNvPr id="3" name="Content Placeholder 2"/>
          <p:cNvSpPr>
            <a:spLocks noGrp="1"/>
          </p:cNvSpPr>
          <p:nvPr>
            <p:ph idx="1"/>
          </p:nvPr>
        </p:nvSpPr>
        <p:spPr/>
        <p:txBody>
          <a:bodyPr/>
          <a:lstStyle/>
          <a:p>
            <a:r>
              <a:rPr lang="en-US" b="1" smtClean="0"/>
              <a:t>Trustee does not accept:</a:t>
            </a:r>
            <a:endParaRPr lang="en-US" b="1"/>
          </a:p>
          <a:p>
            <a:pPr lvl="1"/>
            <a:r>
              <a:rPr lang="en-US" b="1" smtClean="0"/>
              <a:t>Trust instrument names alternate.</a:t>
            </a:r>
          </a:p>
          <a:p>
            <a:pPr lvl="1"/>
            <a:r>
              <a:rPr lang="en-US" b="1" smtClean="0"/>
              <a:t>Trust instrument provides method of selecting alternate.</a:t>
            </a:r>
          </a:p>
          <a:p>
            <a:pPr lvl="1"/>
            <a:r>
              <a:rPr lang="en-US" b="1" smtClean="0"/>
              <a:t>In some states, unanimous agreement of beneficiaries.</a:t>
            </a:r>
          </a:p>
          <a:p>
            <a:pPr lvl="1"/>
            <a:r>
              <a:rPr lang="en-US" b="1" smtClean="0"/>
              <a:t>Court appointment upon petition of interested person.</a:t>
            </a:r>
          </a:p>
        </p:txBody>
      </p:sp>
    </p:spTree>
    <p:extLst>
      <p:ext uri="{BB962C8B-B14F-4D97-AF65-F5344CB8AC3E}">
        <p14:creationId xmlns:p14="http://schemas.microsoft.com/office/powerpoint/2010/main" val="35417099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Purposes and Uses of Trusts</a:t>
            </a:r>
            <a:endParaRPr lang="en-US"/>
          </a:p>
        </p:txBody>
      </p:sp>
      <p:sp>
        <p:nvSpPr>
          <p:cNvPr id="3" name="Content Placeholder 2"/>
          <p:cNvSpPr>
            <a:spLocks noGrp="1"/>
          </p:cNvSpPr>
          <p:nvPr>
            <p:ph idx="1"/>
          </p:nvPr>
        </p:nvSpPr>
        <p:spPr/>
        <p:txBody>
          <a:bodyPr/>
          <a:lstStyle/>
          <a:p>
            <a:r>
              <a:rPr lang="en-US" b="1" smtClean="0"/>
              <a:t>3.  Protection against settlor’s incompetence</a:t>
            </a:r>
          </a:p>
          <a:p>
            <a:endParaRPr lang="en-US" b="1"/>
          </a:p>
          <a:p>
            <a:pPr lvl="1"/>
            <a:r>
              <a:rPr lang="en-US" b="1" smtClean="0"/>
              <a:t>The “stand by” trust</a:t>
            </a:r>
            <a:endParaRPr lang="en-US" b="1"/>
          </a:p>
        </p:txBody>
      </p:sp>
    </p:spTree>
    <p:extLst>
      <p:ext uri="{BB962C8B-B14F-4D97-AF65-F5344CB8AC3E}">
        <p14:creationId xmlns:p14="http://schemas.microsoft.com/office/powerpoint/2010/main" val="266659859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Bond</a:t>
            </a:r>
            <a:endParaRPr lang="en-US"/>
          </a:p>
        </p:txBody>
      </p:sp>
      <p:sp>
        <p:nvSpPr>
          <p:cNvPr id="3" name="Content Placeholder 2"/>
          <p:cNvSpPr>
            <a:spLocks noGrp="1"/>
          </p:cNvSpPr>
          <p:nvPr>
            <p:ph idx="1"/>
          </p:nvPr>
        </p:nvSpPr>
        <p:spPr/>
        <p:txBody>
          <a:bodyPr/>
          <a:lstStyle/>
          <a:p>
            <a:endParaRPr lang="en-US"/>
          </a:p>
        </p:txBody>
      </p:sp>
      <p:pic>
        <p:nvPicPr>
          <p:cNvPr id="1026" name="Picture 2" descr="http://www.toxicshock.tv/news/wp-content/uploads/james_bond_22_character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2400" y="1904186"/>
            <a:ext cx="2952749" cy="446287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images.mylot.com/userImages/images/postphotos/234149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795056"/>
            <a:ext cx="3571875"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130526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Bond</a:t>
            </a:r>
            <a:endParaRPr lang="en-US"/>
          </a:p>
        </p:txBody>
      </p:sp>
      <p:sp>
        <p:nvSpPr>
          <p:cNvPr id="3" name="Content Placeholder 2"/>
          <p:cNvSpPr>
            <a:spLocks noGrp="1"/>
          </p:cNvSpPr>
          <p:nvPr>
            <p:ph idx="1"/>
          </p:nvPr>
        </p:nvSpPr>
        <p:spPr/>
        <p:txBody>
          <a:bodyPr/>
          <a:lstStyle/>
          <a:p>
            <a:r>
              <a:rPr lang="en-US" b="1" smtClean="0"/>
              <a:t>Presumption?</a:t>
            </a:r>
          </a:p>
          <a:p>
            <a:pPr lvl="1"/>
            <a:r>
              <a:rPr lang="en-US" b="1" smtClean="0"/>
              <a:t>Required, unless settlor waives.</a:t>
            </a:r>
          </a:p>
          <a:p>
            <a:pPr lvl="1"/>
            <a:r>
              <a:rPr lang="en-US" b="1" smtClean="0"/>
              <a:t>Not required, unless settlor requires.</a:t>
            </a:r>
            <a:endParaRPr lang="en-US" b="1"/>
          </a:p>
          <a:p>
            <a:pPr lvl="1"/>
            <a:endParaRPr lang="en-US" b="1"/>
          </a:p>
        </p:txBody>
      </p:sp>
    </p:spTree>
    <p:extLst>
      <p:ext uri="{BB962C8B-B14F-4D97-AF65-F5344CB8AC3E}">
        <p14:creationId xmlns:p14="http://schemas.microsoft.com/office/powerpoint/2010/main" val="328560541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Bond</a:t>
            </a:r>
            <a:endParaRPr lang="en-US"/>
          </a:p>
        </p:txBody>
      </p:sp>
      <p:sp>
        <p:nvSpPr>
          <p:cNvPr id="3" name="Content Placeholder 2"/>
          <p:cNvSpPr>
            <a:spLocks noGrp="1"/>
          </p:cNvSpPr>
          <p:nvPr>
            <p:ph idx="1"/>
          </p:nvPr>
        </p:nvSpPr>
        <p:spPr/>
        <p:txBody>
          <a:bodyPr/>
          <a:lstStyle/>
          <a:p>
            <a:r>
              <a:rPr lang="en-US" b="1" smtClean="0"/>
              <a:t>Why require bond?</a:t>
            </a:r>
          </a:p>
          <a:p>
            <a:pPr marL="118872" indent="0">
              <a:buNone/>
            </a:pPr>
            <a:endParaRPr lang="en-US" b="1" smtClean="0"/>
          </a:p>
          <a:p>
            <a:endParaRPr lang="en-US" b="1"/>
          </a:p>
          <a:p>
            <a:endParaRPr lang="en-US" b="1" smtClean="0"/>
          </a:p>
          <a:p>
            <a:r>
              <a:rPr lang="en-US" b="1" smtClean="0"/>
              <a:t>Why waive bond?</a:t>
            </a:r>
          </a:p>
          <a:p>
            <a:pPr lvl="1"/>
            <a:endParaRPr lang="en-US" b="1"/>
          </a:p>
          <a:p>
            <a:pPr lvl="1"/>
            <a:endParaRPr lang="en-US" b="1"/>
          </a:p>
        </p:txBody>
      </p:sp>
    </p:spTree>
    <p:extLst>
      <p:ext uri="{BB962C8B-B14F-4D97-AF65-F5344CB8AC3E}">
        <p14:creationId xmlns:p14="http://schemas.microsoft.com/office/powerpoint/2010/main" val="393332408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Multiple Trustees</a:t>
            </a:r>
            <a:endParaRPr lang="en-US"/>
          </a:p>
        </p:txBody>
      </p:sp>
      <p:sp>
        <p:nvSpPr>
          <p:cNvPr id="3" name="Content Placeholder 2"/>
          <p:cNvSpPr>
            <a:spLocks noGrp="1"/>
          </p:cNvSpPr>
          <p:nvPr>
            <p:ph idx="1"/>
          </p:nvPr>
        </p:nvSpPr>
        <p:spPr/>
        <p:txBody>
          <a:bodyPr/>
          <a:lstStyle/>
          <a:p>
            <a:r>
              <a:rPr lang="en-US" b="1" smtClean="0"/>
              <a:t>Possible benefits:</a:t>
            </a:r>
          </a:p>
          <a:p>
            <a:endParaRPr lang="en-US" b="1"/>
          </a:p>
          <a:p>
            <a:endParaRPr lang="en-US" b="1" smtClean="0"/>
          </a:p>
          <a:p>
            <a:r>
              <a:rPr lang="en-US" b="1" smtClean="0"/>
              <a:t>Possible dangers:</a:t>
            </a:r>
          </a:p>
          <a:p>
            <a:endParaRPr lang="en-US" b="1"/>
          </a:p>
          <a:p>
            <a:endParaRPr lang="en-US" b="1" smtClean="0"/>
          </a:p>
          <a:p>
            <a:r>
              <a:rPr lang="en-US" b="1" smtClean="0"/>
              <a:t>May majority act</a:t>
            </a:r>
            <a:r>
              <a:rPr lang="en-US" b="1"/>
              <a:t>?</a:t>
            </a:r>
            <a:endParaRPr lang="en-US" b="1" smtClean="0"/>
          </a:p>
        </p:txBody>
      </p:sp>
    </p:spTree>
    <p:extLst>
      <p:ext uri="{BB962C8B-B14F-4D97-AF65-F5344CB8AC3E}">
        <p14:creationId xmlns:p14="http://schemas.microsoft.com/office/powerpoint/2010/main" val="320836424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Resignation</a:t>
            </a:r>
            <a:endParaRPr lang="en-US"/>
          </a:p>
        </p:txBody>
      </p:sp>
      <p:sp>
        <p:nvSpPr>
          <p:cNvPr id="3" name="Content Placeholder 2"/>
          <p:cNvSpPr>
            <a:spLocks noGrp="1"/>
          </p:cNvSpPr>
          <p:nvPr>
            <p:ph idx="1"/>
          </p:nvPr>
        </p:nvSpPr>
        <p:spPr/>
        <p:txBody>
          <a:bodyPr/>
          <a:lstStyle/>
          <a:p>
            <a:r>
              <a:rPr lang="en-US" b="1" dirty="0" smtClean="0"/>
              <a:t>Follow procedure settlor provided in the trust.  Otherwise,</a:t>
            </a:r>
          </a:p>
          <a:p>
            <a:endParaRPr lang="en-US" b="1" dirty="0"/>
          </a:p>
          <a:p>
            <a:r>
              <a:rPr lang="en-US" b="1" dirty="0" smtClean="0"/>
              <a:t>Petition court for permission to resign.</a:t>
            </a:r>
          </a:p>
          <a:p>
            <a:endParaRPr lang="en-US" b="1" dirty="0"/>
          </a:p>
          <a:p>
            <a:r>
              <a:rPr lang="en-US" b="1" dirty="0" smtClean="0"/>
              <a:t>But, some states allow trustee to give x </a:t>
            </a:r>
            <a:r>
              <a:rPr lang="en-US" b="1" dirty="0" err="1" smtClean="0"/>
              <a:t>day’s notice</a:t>
            </a:r>
            <a:r>
              <a:rPr lang="en-US" b="1" dirty="0" smtClean="0"/>
              <a:t> (e.g., 30) and resign.</a:t>
            </a:r>
            <a:endParaRPr lang="en-US" b="1" dirty="0"/>
          </a:p>
        </p:txBody>
      </p:sp>
    </p:spTree>
    <p:extLst>
      <p:ext uri="{BB962C8B-B14F-4D97-AF65-F5344CB8AC3E}">
        <p14:creationId xmlns:p14="http://schemas.microsoft.com/office/powerpoint/2010/main" val="350310394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Removal</a:t>
            </a:r>
            <a:endParaRPr lang="en-US"/>
          </a:p>
        </p:txBody>
      </p:sp>
      <p:sp>
        <p:nvSpPr>
          <p:cNvPr id="3" name="Content Placeholder 2"/>
          <p:cNvSpPr>
            <a:spLocks noGrp="1"/>
          </p:cNvSpPr>
          <p:nvPr>
            <p:ph idx="1"/>
          </p:nvPr>
        </p:nvSpPr>
        <p:spPr/>
        <p:txBody>
          <a:bodyPr/>
          <a:lstStyle/>
          <a:p>
            <a:r>
              <a:rPr lang="en-US" b="1" smtClean="0"/>
              <a:t>Details later when we cover trust enforcement.</a:t>
            </a:r>
            <a:endParaRPr lang="en-US" b="1"/>
          </a:p>
        </p:txBody>
      </p:sp>
    </p:spTree>
    <p:extLst>
      <p:ext uri="{BB962C8B-B14F-4D97-AF65-F5344CB8AC3E}">
        <p14:creationId xmlns:p14="http://schemas.microsoft.com/office/powerpoint/2010/main" val="128145514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371600"/>
            <a:ext cx="8077200" cy="1673352"/>
          </a:xfrm>
        </p:spPr>
        <p:txBody>
          <a:bodyPr/>
          <a:lstStyle/>
          <a:p>
            <a:pPr algn="ctr" eaLnBrk="1" hangingPunct="1"/>
            <a:r>
              <a:rPr lang="en-US" b="1" smtClean="0"/>
              <a:t/>
            </a:r>
            <a:br>
              <a:rPr lang="en-US" b="1" smtClean="0"/>
            </a:br>
            <a:r>
              <a:rPr lang="en-US" b="1" smtClean="0"/>
              <a:t>Beneficiary</a:t>
            </a:r>
          </a:p>
        </p:txBody>
      </p:sp>
    </p:spTree>
    <p:extLst>
      <p:ext uri="{BB962C8B-B14F-4D97-AF65-F5344CB8AC3E}">
        <p14:creationId xmlns:p14="http://schemas.microsoft.com/office/powerpoint/2010/main" val="40249401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Generally</a:t>
            </a:r>
            <a:endParaRPr lang="en-US"/>
          </a:p>
        </p:txBody>
      </p:sp>
      <p:sp>
        <p:nvSpPr>
          <p:cNvPr id="3" name="Content Placeholder 2"/>
          <p:cNvSpPr>
            <a:spLocks noGrp="1"/>
          </p:cNvSpPr>
          <p:nvPr>
            <p:ph idx="1"/>
          </p:nvPr>
        </p:nvSpPr>
        <p:spPr/>
        <p:txBody>
          <a:bodyPr/>
          <a:lstStyle/>
          <a:p>
            <a:r>
              <a:rPr lang="en-US" b="1" smtClean="0"/>
              <a:t>Holds equitable title.</a:t>
            </a:r>
          </a:p>
          <a:p>
            <a:endParaRPr lang="en-US" b="1"/>
          </a:p>
          <a:p>
            <a:r>
              <a:rPr lang="en-US" b="1" smtClean="0"/>
              <a:t>Enforces fiduciary duties against trustee.</a:t>
            </a:r>
          </a:p>
          <a:p>
            <a:endParaRPr lang="en-US" b="1"/>
          </a:p>
          <a:p>
            <a:r>
              <a:rPr lang="en-US" b="1" smtClean="0"/>
              <a:t>Capacity = ability to take and hold property.</a:t>
            </a:r>
            <a:endParaRPr lang="en-US" b="1"/>
          </a:p>
        </p:txBody>
      </p:sp>
    </p:spTree>
    <p:extLst>
      <p:ext uri="{BB962C8B-B14F-4D97-AF65-F5344CB8AC3E}">
        <p14:creationId xmlns:p14="http://schemas.microsoft.com/office/powerpoint/2010/main" val="131351218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Description of Beneficiaries </a:t>
            </a:r>
            <a:endParaRPr lang="en-US"/>
          </a:p>
        </p:txBody>
      </p:sp>
      <p:sp>
        <p:nvSpPr>
          <p:cNvPr id="3" name="Content Placeholder 2"/>
          <p:cNvSpPr>
            <a:spLocks noGrp="1"/>
          </p:cNvSpPr>
          <p:nvPr>
            <p:ph idx="1"/>
          </p:nvPr>
        </p:nvSpPr>
        <p:spPr/>
        <p:txBody>
          <a:bodyPr/>
          <a:lstStyle/>
          <a:p>
            <a:r>
              <a:rPr lang="en-US" b="1" smtClean="0"/>
              <a:t>Must be clearly ascertainable.</a:t>
            </a:r>
          </a:p>
        </p:txBody>
      </p:sp>
    </p:spTree>
    <p:extLst>
      <p:ext uri="{BB962C8B-B14F-4D97-AF65-F5344CB8AC3E}">
        <p14:creationId xmlns:p14="http://schemas.microsoft.com/office/powerpoint/2010/main" val="170236443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Description of Beneficiaries </a:t>
            </a:r>
            <a:endParaRPr lang="en-US"/>
          </a:p>
        </p:txBody>
      </p:sp>
      <p:sp>
        <p:nvSpPr>
          <p:cNvPr id="3" name="Content Placeholder 2"/>
          <p:cNvSpPr>
            <a:spLocks noGrp="1"/>
          </p:cNvSpPr>
          <p:nvPr>
            <p:ph idx="1"/>
          </p:nvPr>
        </p:nvSpPr>
        <p:spPr/>
        <p:txBody>
          <a:bodyPr/>
          <a:lstStyle/>
          <a:p>
            <a:r>
              <a:rPr lang="en-US" b="1" smtClean="0"/>
              <a:t>Multiple beneficiaries allowed:</a:t>
            </a:r>
          </a:p>
          <a:p>
            <a:endParaRPr lang="en-US" b="1"/>
          </a:p>
          <a:p>
            <a:pPr lvl="1"/>
            <a:r>
              <a:rPr lang="en-US" b="1" smtClean="0"/>
              <a:t>Concurrent</a:t>
            </a:r>
          </a:p>
          <a:p>
            <a:pPr lvl="1"/>
            <a:endParaRPr lang="en-US" b="1"/>
          </a:p>
          <a:p>
            <a:pPr lvl="1"/>
            <a:r>
              <a:rPr lang="en-US" b="1" smtClean="0"/>
              <a:t>Successive</a:t>
            </a:r>
          </a:p>
        </p:txBody>
      </p:sp>
    </p:spTree>
    <p:extLst>
      <p:ext uri="{BB962C8B-B14F-4D97-AF65-F5344CB8AC3E}">
        <p14:creationId xmlns:p14="http://schemas.microsoft.com/office/powerpoint/2010/main" val="2185550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Purposes and Uses of Trusts</a:t>
            </a:r>
            <a:endParaRPr lang="en-US"/>
          </a:p>
        </p:txBody>
      </p:sp>
      <p:sp>
        <p:nvSpPr>
          <p:cNvPr id="3" name="Content Placeholder 2"/>
          <p:cNvSpPr>
            <a:spLocks noGrp="1"/>
          </p:cNvSpPr>
          <p:nvPr>
            <p:ph idx="1"/>
          </p:nvPr>
        </p:nvSpPr>
        <p:spPr/>
        <p:txBody>
          <a:bodyPr/>
          <a:lstStyle/>
          <a:p>
            <a:r>
              <a:rPr lang="en-US" b="1" smtClean="0"/>
              <a:t>4.  Professional management of property</a:t>
            </a:r>
          </a:p>
        </p:txBody>
      </p:sp>
    </p:spTree>
    <p:extLst>
      <p:ext uri="{BB962C8B-B14F-4D97-AF65-F5344CB8AC3E}">
        <p14:creationId xmlns:p14="http://schemas.microsoft.com/office/powerpoint/2010/main" val="353099684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Honorary (Purpose) Trusts</a:t>
            </a:r>
            <a:endParaRPr lang="en-US"/>
          </a:p>
        </p:txBody>
      </p:sp>
      <p:sp>
        <p:nvSpPr>
          <p:cNvPr id="3" name="Content Placeholder 2"/>
          <p:cNvSpPr>
            <a:spLocks noGrp="1"/>
          </p:cNvSpPr>
          <p:nvPr>
            <p:ph idx="1"/>
          </p:nvPr>
        </p:nvSpPr>
        <p:spPr/>
        <p:txBody>
          <a:bodyPr/>
          <a:lstStyle/>
          <a:p>
            <a:r>
              <a:rPr lang="en-US" b="1" smtClean="0"/>
              <a:t>Trust lacking a human beneficiary or charitable purpose.</a:t>
            </a:r>
          </a:p>
          <a:p>
            <a:endParaRPr lang="en-US" b="1"/>
          </a:p>
          <a:p>
            <a:pPr lvl="1"/>
            <a:r>
              <a:rPr lang="en-US" b="1" smtClean="0"/>
              <a:t>Care for pet</a:t>
            </a:r>
          </a:p>
          <a:p>
            <a:pPr lvl="1"/>
            <a:r>
              <a:rPr lang="en-US" b="1" smtClean="0"/>
              <a:t>Say masses</a:t>
            </a:r>
          </a:p>
          <a:p>
            <a:pPr lvl="1"/>
            <a:r>
              <a:rPr lang="en-US" b="1" smtClean="0"/>
              <a:t>Erect monuments</a:t>
            </a:r>
            <a:endParaRPr lang="en-US" b="1"/>
          </a:p>
        </p:txBody>
      </p:sp>
    </p:spTree>
    <p:extLst>
      <p:ext uri="{BB962C8B-B14F-4D97-AF65-F5344CB8AC3E}">
        <p14:creationId xmlns:p14="http://schemas.microsoft.com/office/powerpoint/2010/main" val="151590742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Honorary (Purpose) Trusts</a:t>
            </a:r>
            <a:endParaRPr lang="en-US"/>
          </a:p>
        </p:txBody>
      </p:sp>
      <p:sp>
        <p:nvSpPr>
          <p:cNvPr id="3" name="Content Placeholder 2"/>
          <p:cNvSpPr>
            <a:spLocks noGrp="1"/>
          </p:cNvSpPr>
          <p:nvPr>
            <p:ph idx="1"/>
          </p:nvPr>
        </p:nvSpPr>
        <p:spPr/>
        <p:txBody>
          <a:bodyPr/>
          <a:lstStyle/>
          <a:p>
            <a:r>
              <a:rPr lang="en-US" b="1" smtClean="0"/>
              <a:t>Traditional approach = invalid</a:t>
            </a:r>
          </a:p>
          <a:p>
            <a:endParaRPr lang="en-US" b="1"/>
          </a:p>
          <a:p>
            <a:pPr lvl="1"/>
            <a:r>
              <a:rPr lang="en-US" b="1" smtClean="0"/>
              <a:t>Not private as no human beneficiary</a:t>
            </a:r>
          </a:p>
          <a:p>
            <a:pPr lvl="1"/>
            <a:endParaRPr lang="en-US" b="1"/>
          </a:p>
          <a:p>
            <a:pPr lvl="1"/>
            <a:r>
              <a:rPr lang="en-US" b="1" smtClean="0"/>
              <a:t>Not charitable as lacking charitable purpose</a:t>
            </a:r>
            <a:endParaRPr lang="en-US" b="1"/>
          </a:p>
        </p:txBody>
      </p:sp>
    </p:spTree>
    <p:extLst>
      <p:ext uri="{BB962C8B-B14F-4D97-AF65-F5344CB8AC3E}">
        <p14:creationId xmlns:p14="http://schemas.microsoft.com/office/powerpoint/2010/main" val="388332677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Honorary (Purpose) Trusts</a:t>
            </a:r>
            <a:endParaRPr lang="en-US"/>
          </a:p>
        </p:txBody>
      </p:sp>
      <p:sp>
        <p:nvSpPr>
          <p:cNvPr id="3" name="Content Placeholder 2"/>
          <p:cNvSpPr>
            <a:spLocks noGrp="1"/>
          </p:cNvSpPr>
          <p:nvPr>
            <p:ph idx="1"/>
          </p:nvPr>
        </p:nvSpPr>
        <p:spPr/>
        <p:txBody>
          <a:bodyPr/>
          <a:lstStyle/>
          <a:p>
            <a:r>
              <a:rPr lang="en-US" b="1" smtClean="0"/>
              <a:t>Modern trend</a:t>
            </a:r>
          </a:p>
          <a:p>
            <a:endParaRPr lang="en-US" b="1"/>
          </a:p>
          <a:p>
            <a:pPr lvl="1"/>
            <a:r>
              <a:rPr lang="en-US" b="1" smtClean="0"/>
              <a:t>Pets = 45 states plus D.C. recognize statutory pet trusts</a:t>
            </a:r>
          </a:p>
          <a:p>
            <a:pPr lvl="1"/>
            <a:endParaRPr lang="en-US" b="1"/>
          </a:p>
          <a:p>
            <a:pPr lvl="1"/>
            <a:r>
              <a:rPr lang="en-US" b="1" smtClean="0"/>
              <a:t>Other purposes = allowed under UPC and UTC</a:t>
            </a:r>
          </a:p>
          <a:p>
            <a:pPr lvl="2"/>
            <a:endParaRPr lang="en-US" b="1" smtClean="0"/>
          </a:p>
        </p:txBody>
      </p:sp>
    </p:spTree>
    <p:extLst>
      <p:ext uri="{BB962C8B-B14F-4D97-AF65-F5344CB8AC3E}">
        <p14:creationId xmlns:p14="http://schemas.microsoft.com/office/powerpoint/2010/main" val="54760712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Incidental Beneficiary</a:t>
            </a:r>
            <a:endParaRPr lang="en-US"/>
          </a:p>
        </p:txBody>
      </p:sp>
      <p:sp>
        <p:nvSpPr>
          <p:cNvPr id="3" name="Content Placeholder 2"/>
          <p:cNvSpPr>
            <a:spLocks noGrp="1"/>
          </p:cNvSpPr>
          <p:nvPr>
            <p:ph idx="1"/>
          </p:nvPr>
        </p:nvSpPr>
        <p:spPr/>
        <p:txBody>
          <a:bodyPr/>
          <a:lstStyle/>
          <a:p>
            <a:r>
              <a:rPr lang="en-US" b="1" smtClean="0"/>
              <a:t>No equitable title but benefits from the trust nonetheless.</a:t>
            </a:r>
          </a:p>
          <a:p>
            <a:endParaRPr lang="en-US" b="1"/>
          </a:p>
          <a:p>
            <a:r>
              <a:rPr lang="en-US" b="1" smtClean="0"/>
              <a:t>Typically, unable to enforce trust.</a:t>
            </a:r>
          </a:p>
          <a:p>
            <a:pPr lvl="1"/>
            <a:r>
              <a:rPr lang="en-US" b="1" smtClean="0"/>
              <a:t>Perhaps qualify as “interested person.”</a:t>
            </a:r>
            <a:endParaRPr lang="en-US" b="1"/>
          </a:p>
        </p:txBody>
      </p:sp>
    </p:spTree>
    <p:extLst>
      <p:ext uri="{BB962C8B-B14F-4D97-AF65-F5344CB8AC3E}">
        <p14:creationId xmlns:p14="http://schemas.microsoft.com/office/powerpoint/2010/main" val="3631096796"/>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752600"/>
            <a:ext cx="8077200" cy="1673352"/>
          </a:xfrm>
        </p:spPr>
        <p:txBody>
          <a:bodyPr/>
          <a:lstStyle/>
          <a:p>
            <a:pPr algn="ctr"/>
            <a:r>
              <a:rPr lang="en-US" smtClean="0"/>
              <a:t>Disclaimers</a:t>
            </a:r>
            <a:endParaRPr lang="en-US"/>
          </a:p>
        </p:txBody>
      </p:sp>
    </p:spTree>
    <p:extLst>
      <p:ext uri="{BB962C8B-B14F-4D97-AF65-F5344CB8AC3E}">
        <p14:creationId xmlns:p14="http://schemas.microsoft.com/office/powerpoint/2010/main" val="353177370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752600"/>
            <a:ext cx="8077200" cy="1673352"/>
          </a:xfrm>
        </p:spPr>
        <p:txBody>
          <a:bodyPr/>
          <a:lstStyle/>
          <a:p>
            <a:pPr algn="ctr"/>
            <a:r>
              <a:rPr lang="en-US" smtClean="0"/>
              <a:t>Transfer of Beneficial Interest</a:t>
            </a:r>
            <a:endParaRPr lang="en-US"/>
          </a:p>
        </p:txBody>
      </p:sp>
    </p:spTree>
    <p:extLst>
      <p:ext uri="{BB962C8B-B14F-4D97-AF65-F5344CB8AC3E}">
        <p14:creationId xmlns:p14="http://schemas.microsoft.com/office/powerpoint/2010/main" val="64026201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Power to Transfer or Assign</a:t>
            </a:r>
            <a:endParaRPr lang="en-US"/>
          </a:p>
        </p:txBody>
      </p:sp>
      <p:sp>
        <p:nvSpPr>
          <p:cNvPr id="3" name="Content Placeholder 2"/>
          <p:cNvSpPr>
            <a:spLocks noGrp="1"/>
          </p:cNvSpPr>
          <p:nvPr>
            <p:ph idx="1"/>
          </p:nvPr>
        </p:nvSpPr>
        <p:spPr/>
        <p:txBody>
          <a:bodyPr/>
          <a:lstStyle/>
          <a:p>
            <a:r>
              <a:rPr lang="en-US" b="1" smtClean="0"/>
              <a:t>Presumption = able to transfer:</a:t>
            </a:r>
          </a:p>
          <a:p>
            <a:endParaRPr lang="en-US" b="1"/>
          </a:p>
          <a:p>
            <a:pPr lvl="1"/>
            <a:r>
              <a:rPr lang="en-US" b="1" smtClean="0"/>
              <a:t>Inter vivos (by gift or sale)</a:t>
            </a:r>
          </a:p>
          <a:p>
            <a:pPr lvl="1"/>
            <a:endParaRPr lang="en-US" b="1"/>
          </a:p>
          <a:p>
            <a:pPr lvl="1"/>
            <a:r>
              <a:rPr lang="en-US" b="1" smtClean="0"/>
              <a:t>At death (via intestacy or by will)</a:t>
            </a:r>
            <a:endParaRPr lang="en-US" b="1"/>
          </a:p>
        </p:txBody>
      </p:sp>
    </p:spTree>
    <p:extLst>
      <p:ext uri="{BB962C8B-B14F-4D97-AF65-F5344CB8AC3E}">
        <p14:creationId xmlns:p14="http://schemas.microsoft.com/office/powerpoint/2010/main" val="357674898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Power to Transfer or Assign</a:t>
            </a:r>
            <a:endParaRPr lang="en-US"/>
          </a:p>
        </p:txBody>
      </p:sp>
      <p:sp>
        <p:nvSpPr>
          <p:cNvPr id="3" name="Content Placeholder 2"/>
          <p:cNvSpPr>
            <a:spLocks noGrp="1"/>
          </p:cNvSpPr>
          <p:nvPr>
            <p:ph idx="1"/>
          </p:nvPr>
        </p:nvSpPr>
        <p:spPr/>
        <p:txBody>
          <a:bodyPr/>
          <a:lstStyle/>
          <a:p>
            <a:r>
              <a:rPr lang="en-US" b="1" smtClean="0"/>
              <a:t>Restrictions:</a:t>
            </a:r>
          </a:p>
          <a:p>
            <a:endParaRPr lang="en-US" b="1"/>
          </a:p>
          <a:p>
            <a:pPr lvl="1"/>
            <a:r>
              <a:rPr lang="en-US" b="1" smtClean="0"/>
              <a:t>Life Interest – Beneficiary only received a life interest.</a:t>
            </a:r>
          </a:p>
          <a:p>
            <a:pPr lvl="1"/>
            <a:endParaRPr lang="en-US" b="1"/>
          </a:p>
          <a:p>
            <a:pPr lvl="1"/>
            <a:r>
              <a:rPr lang="en-US" b="1" smtClean="0"/>
              <a:t>Spendthrift provision – Beneficiary prohibited from transferring.</a:t>
            </a:r>
          </a:p>
        </p:txBody>
      </p:sp>
    </p:spTree>
    <p:extLst>
      <p:ext uri="{BB962C8B-B14F-4D97-AF65-F5344CB8AC3E}">
        <p14:creationId xmlns:p14="http://schemas.microsoft.com/office/powerpoint/2010/main" val="372646707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Power to Transfer or Assign</a:t>
            </a:r>
            <a:endParaRPr lang="en-US"/>
          </a:p>
        </p:txBody>
      </p:sp>
      <p:sp>
        <p:nvSpPr>
          <p:cNvPr id="3" name="Content Placeholder 2"/>
          <p:cNvSpPr>
            <a:spLocks noGrp="1"/>
          </p:cNvSpPr>
          <p:nvPr>
            <p:ph idx="1"/>
          </p:nvPr>
        </p:nvSpPr>
        <p:spPr/>
        <p:txBody>
          <a:bodyPr/>
          <a:lstStyle/>
          <a:p>
            <a:r>
              <a:rPr lang="en-US" b="1" smtClean="0"/>
              <a:t>Priority of Assignments</a:t>
            </a:r>
          </a:p>
          <a:p>
            <a:pPr marL="457200" lvl="1" indent="0">
              <a:buNone/>
            </a:pPr>
            <a:endParaRPr lang="en-US" b="1"/>
          </a:p>
          <a:p>
            <a:pPr lvl="1"/>
            <a:r>
              <a:rPr lang="en-US" b="1" smtClean="0"/>
              <a:t>English view = notice necessary to complete the assignment as against a subsequent assignee</a:t>
            </a:r>
          </a:p>
          <a:p>
            <a:pPr lvl="1"/>
            <a:endParaRPr lang="en-US" b="1"/>
          </a:p>
          <a:p>
            <a:pPr lvl="1"/>
            <a:r>
              <a:rPr lang="en-US" b="1" smtClean="0"/>
              <a:t>American view = first assignee prevails</a:t>
            </a:r>
          </a:p>
        </p:txBody>
      </p:sp>
    </p:spTree>
    <p:extLst>
      <p:ext uri="{BB962C8B-B14F-4D97-AF65-F5344CB8AC3E}">
        <p14:creationId xmlns:p14="http://schemas.microsoft.com/office/powerpoint/2010/main" val="195609158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Involuntary transfers (creditors)</a:t>
            </a:r>
            <a:endParaRPr lang="en-US"/>
          </a:p>
        </p:txBody>
      </p:sp>
      <p:sp>
        <p:nvSpPr>
          <p:cNvPr id="3" name="Content Placeholder 2"/>
          <p:cNvSpPr>
            <a:spLocks noGrp="1"/>
          </p:cNvSpPr>
          <p:nvPr>
            <p:ph idx="1"/>
          </p:nvPr>
        </p:nvSpPr>
        <p:spPr/>
        <p:txBody>
          <a:bodyPr/>
          <a:lstStyle/>
          <a:p>
            <a:r>
              <a:rPr lang="en-US" b="1" smtClean="0"/>
              <a:t>General rule = Beneficiary’s creditors may reach</a:t>
            </a:r>
          </a:p>
          <a:p>
            <a:endParaRPr lang="en-US" b="1"/>
          </a:p>
          <a:p>
            <a:r>
              <a:rPr lang="en-US" b="1" smtClean="0"/>
              <a:t>Exceptions:</a:t>
            </a:r>
          </a:p>
          <a:p>
            <a:pPr lvl="1"/>
            <a:r>
              <a:rPr lang="en-US" b="1" smtClean="0"/>
              <a:t>Spendthrift provision</a:t>
            </a:r>
          </a:p>
          <a:p>
            <a:pPr lvl="1"/>
            <a:r>
              <a:rPr lang="en-US" b="1" smtClean="0"/>
              <a:t>Other state law protections</a:t>
            </a:r>
            <a:endParaRPr lang="en-US" b="1"/>
          </a:p>
        </p:txBody>
      </p:sp>
    </p:spTree>
    <p:extLst>
      <p:ext uri="{BB962C8B-B14F-4D97-AF65-F5344CB8AC3E}">
        <p14:creationId xmlns:p14="http://schemas.microsoft.com/office/powerpoint/2010/main" val="33856526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Purposes and Uses of Trusts</a:t>
            </a:r>
            <a:endParaRPr lang="en-US"/>
          </a:p>
        </p:txBody>
      </p:sp>
      <p:sp>
        <p:nvSpPr>
          <p:cNvPr id="3" name="Content Placeholder 2"/>
          <p:cNvSpPr>
            <a:spLocks noGrp="1"/>
          </p:cNvSpPr>
          <p:nvPr>
            <p:ph idx="1"/>
          </p:nvPr>
        </p:nvSpPr>
        <p:spPr/>
        <p:txBody>
          <a:bodyPr/>
          <a:lstStyle/>
          <a:p>
            <a:r>
              <a:rPr lang="en-US" b="1" smtClean="0"/>
              <a:t>5.  Probate avoidance.</a:t>
            </a:r>
          </a:p>
        </p:txBody>
      </p:sp>
    </p:spTree>
    <p:extLst>
      <p:ext uri="{BB962C8B-B14F-4D97-AF65-F5344CB8AC3E}">
        <p14:creationId xmlns:p14="http://schemas.microsoft.com/office/powerpoint/2010/main" val="2926962995"/>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371600"/>
            <a:ext cx="8077200" cy="1673352"/>
          </a:xfrm>
        </p:spPr>
        <p:txBody>
          <a:bodyPr/>
          <a:lstStyle/>
          <a:p>
            <a:pPr algn="ctr" eaLnBrk="1" hangingPunct="1"/>
            <a:r>
              <a:rPr lang="en-US" b="1" smtClean="0"/>
              <a:t/>
            </a:r>
            <a:br>
              <a:rPr lang="en-US" b="1" smtClean="0"/>
            </a:br>
            <a:r>
              <a:rPr lang="en-US" b="1" smtClean="0"/>
              <a:t>Spendthrift Provisions</a:t>
            </a:r>
          </a:p>
        </p:txBody>
      </p:sp>
    </p:spTree>
    <p:extLst>
      <p:ext uri="{BB962C8B-B14F-4D97-AF65-F5344CB8AC3E}">
        <p14:creationId xmlns:p14="http://schemas.microsoft.com/office/powerpoint/2010/main" val="339189167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Definition</a:t>
            </a:r>
            <a:endParaRPr lang="en-US"/>
          </a:p>
        </p:txBody>
      </p:sp>
      <p:sp>
        <p:nvSpPr>
          <p:cNvPr id="3" name="Content Placeholder 2"/>
          <p:cNvSpPr>
            <a:spLocks noGrp="1"/>
          </p:cNvSpPr>
          <p:nvPr>
            <p:ph idx="1"/>
          </p:nvPr>
        </p:nvSpPr>
        <p:spPr/>
        <p:txBody>
          <a:bodyPr/>
          <a:lstStyle/>
          <a:p>
            <a:pPr marL="118872" indent="0">
              <a:buNone/>
            </a:pPr>
            <a:r>
              <a:rPr lang="en-US" b="1" smtClean="0"/>
              <a:t>A provision which typically prohibits:</a:t>
            </a:r>
          </a:p>
          <a:p>
            <a:pPr marL="118872" indent="0">
              <a:buNone/>
            </a:pPr>
            <a:endParaRPr lang="en-US" b="1"/>
          </a:p>
          <a:p>
            <a:pPr lvl="1"/>
            <a:r>
              <a:rPr lang="en-US" b="1" smtClean="0"/>
              <a:t>Beneficiary from transferring right to future payments of income or principal.</a:t>
            </a:r>
            <a:br>
              <a:rPr lang="en-US" b="1" smtClean="0"/>
            </a:br>
            <a:endParaRPr lang="en-US" b="1" smtClean="0"/>
          </a:p>
          <a:p>
            <a:pPr lvl="1"/>
            <a:r>
              <a:rPr lang="en-US" b="1" smtClean="0"/>
              <a:t>Beneficiary’s creditors from subjecting the beneficiary’s interest to the payment of their claims.</a:t>
            </a:r>
            <a:endParaRPr lang="en-US" b="1"/>
          </a:p>
        </p:txBody>
      </p:sp>
    </p:spTree>
    <p:extLst>
      <p:ext uri="{BB962C8B-B14F-4D97-AF65-F5344CB8AC3E}">
        <p14:creationId xmlns:p14="http://schemas.microsoft.com/office/powerpoint/2010/main" val="4003654642"/>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Purposes</a:t>
            </a:r>
            <a:endParaRPr lang="en-US"/>
          </a:p>
        </p:txBody>
      </p:sp>
      <p:sp>
        <p:nvSpPr>
          <p:cNvPr id="3" name="Content Placeholder 2"/>
          <p:cNvSpPr>
            <a:spLocks noGrp="1"/>
          </p:cNvSpPr>
          <p:nvPr>
            <p:ph idx="1"/>
          </p:nvPr>
        </p:nvSpPr>
        <p:spPr/>
        <p:txBody>
          <a:bodyPr/>
          <a:lstStyle/>
          <a:p>
            <a:r>
              <a:rPr lang="en-US" b="1" smtClean="0"/>
              <a:t>Protect beneficiary (asset protection).</a:t>
            </a:r>
            <a:br>
              <a:rPr lang="en-US" b="1" smtClean="0"/>
            </a:br>
            <a:endParaRPr lang="en-US" b="1" smtClean="0"/>
          </a:p>
          <a:p>
            <a:r>
              <a:rPr lang="en-US" b="1" smtClean="0"/>
              <a:t>Allow settlor to have trust property used as settlor intended.</a:t>
            </a:r>
          </a:p>
          <a:p>
            <a:endParaRPr lang="en-US" b="1"/>
          </a:p>
          <a:p>
            <a:r>
              <a:rPr lang="en-US" b="1" smtClean="0"/>
              <a:t>Note:  No requirement that beneficiary “needs” protection.</a:t>
            </a:r>
            <a:endParaRPr lang="en-US" b="1"/>
          </a:p>
        </p:txBody>
      </p:sp>
    </p:spTree>
    <p:extLst>
      <p:ext uri="{BB962C8B-B14F-4D97-AF65-F5344CB8AC3E}">
        <p14:creationId xmlns:p14="http://schemas.microsoft.com/office/powerpoint/2010/main" val="2935923517"/>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Time of protection</a:t>
            </a:r>
            <a:endParaRPr lang="en-US"/>
          </a:p>
        </p:txBody>
      </p:sp>
      <p:sp>
        <p:nvSpPr>
          <p:cNvPr id="3" name="Content Placeholder 2"/>
          <p:cNvSpPr>
            <a:spLocks noGrp="1"/>
          </p:cNvSpPr>
          <p:nvPr>
            <p:ph idx="1"/>
          </p:nvPr>
        </p:nvSpPr>
        <p:spPr/>
        <p:txBody>
          <a:bodyPr/>
          <a:lstStyle/>
          <a:p>
            <a:r>
              <a:rPr lang="en-US" b="1" smtClean="0"/>
              <a:t>Interest protected only while in the trust.</a:t>
            </a:r>
          </a:p>
          <a:p>
            <a:endParaRPr lang="en-US" b="1"/>
          </a:p>
          <a:p>
            <a:r>
              <a:rPr lang="en-US" b="1" smtClean="0"/>
              <a:t>Once trustee pays beneficiary, beneficiary may transfer and creditors may reach.</a:t>
            </a:r>
            <a:endParaRPr lang="en-US" b="1"/>
          </a:p>
        </p:txBody>
      </p:sp>
    </p:spTree>
    <p:extLst>
      <p:ext uri="{BB962C8B-B14F-4D97-AF65-F5344CB8AC3E}">
        <p14:creationId xmlns:p14="http://schemas.microsoft.com/office/powerpoint/2010/main" val="309475305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Methods of Creation</a:t>
            </a:r>
            <a:endParaRPr lang="en-US"/>
          </a:p>
        </p:txBody>
      </p:sp>
      <p:sp>
        <p:nvSpPr>
          <p:cNvPr id="3" name="Content Placeholder 2"/>
          <p:cNvSpPr>
            <a:spLocks noGrp="1"/>
          </p:cNvSpPr>
          <p:nvPr>
            <p:ph idx="1"/>
          </p:nvPr>
        </p:nvSpPr>
        <p:spPr/>
        <p:txBody>
          <a:bodyPr/>
          <a:lstStyle/>
          <a:p>
            <a:r>
              <a:rPr lang="en-US" b="1" smtClean="0"/>
              <a:t>No particular language needed as long as settlor’s intent is clear.</a:t>
            </a:r>
            <a:endParaRPr lang="en-US" b="1"/>
          </a:p>
          <a:p>
            <a:endParaRPr lang="en-US" b="1"/>
          </a:p>
          <a:p>
            <a:pPr marL="118872" indent="0">
              <a:buNone/>
            </a:pPr>
            <a:endParaRPr lang="en-US" b="1" smtClean="0"/>
          </a:p>
        </p:txBody>
      </p:sp>
    </p:spTree>
    <p:extLst>
      <p:ext uri="{BB962C8B-B14F-4D97-AF65-F5344CB8AC3E}">
        <p14:creationId xmlns:p14="http://schemas.microsoft.com/office/powerpoint/2010/main" val="3092409569"/>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Possible Exceptions to Enforceability</a:t>
            </a:r>
            <a:endParaRPr lang="en-US"/>
          </a:p>
        </p:txBody>
      </p:sp>
      <p:sp>
        <p:nvSpPr>
          <p:cNvPr id="3" name="Content Placeholder 2"/>
          <p:cNvSpPr>
            <a:spLocks noGrp="1"/>
          </p:cNvSpPr>
          <p:nvPr>
            <p:ph idx="1"/>
          </p:nvPr>
        </p:nvSpPr>
        <p:spPr/>
        <p:txBody>
          <a:bodyPr/>
          <a:lstStyle/>
          <a:p>
            <a:r>
              <a:rPr lang="en-US" b="1" smtClean="0"/>
              <a:t>1.  Settlor = Beneficiary</a:t>
            </a:r>
          </a:p>
          <a:p>
            <a:endParaRPr lang="en-US" b="1"/>
          </a:p>
          <a:p>
            <a:pPr lvl="1"/>
            <a:r>
              <a:rPr lang="en-US" b="1" smtClean="0"/>
              <a:t>Settlor cannot protect his/her own property from his/her creditors.</a:t>
            </a:r>
          </a:p>
          <a:p>
            <a:pPr lvl="1"/>
            <a:endParaRPr lang="en-US" b="1"/>
          </a:p>
          <a:p>
            <a:pPr lvl="1"/>
            <a:r>
              <a:rPr lang="en-US" b="1" smtClean="0"/>
              <a:t>Many offshore and some states allows self-settled spendthrift trusts.</a:t>
            </a:r>
            <a:endParaRPr lang="en-US" b="1"/>
          </a:p>
        </p:txBody>
      </p:sp>
    </p:spTree>
    <p:extLst>
      <p:ext uri="{BB962C8B-B14F-4D97-AF65-F5344CB8AC3E}">
        <p14:creationId xmlns:p14="http://schemas.microsoft.com/office/powerpoint/2010/main" val="4103257842"/>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Possible Exceptions to Enforceability</a:t>
            </a:r>
          </a:p>
        </p:txBody>
      </p:sp>
      <p:sp>
        <p:nvSpPr>
          <p:cNvPr id="3" name="Content Placeholder 2"/>
          <p:cNvSpPr>
            <a:spLocks noGrp="1"/>
          </p:cNvSpPr>
          <p:nvPr>
            <p:ph idx="1"/>
          </p:nvPr>
        </p:nvSpPr>
        <p:spPr/>
        <p:txBody>
          <a:bodyPr/>
          <a:lstStyle/>
          <a:p>
            <a:r>
              <a:rPr lang="en-US" b="1" smtClean="0"/>
              <a:t>2.  Necessaries</a:t>
            </a:r>
          </a:p>
          <a:p>
            <a:pPr marL="118872" indent="0">
              <a:buNone/>
            </a:pPr>
            <a:endParaRPr lang="en-US" b="1"/>
          </a:p>
        </p:txBody>
      </p:sp>
    </p:spTree>
    <p:extLst>
      <p:ext uri="{BB962C8B-B14F-4D97-AF65-F5344CB8AC3E}">
        <p14:creationId xmlns:p14="http://schemas.microsoft.com/office/powerpoint/2010/main" val="3852981374"/>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Possible Exceptions to Enforceability</a:t>
            </a:r>
          </a:p>
        </p:txBody>
      </p:sp>
      <p:sp>
        <p:nvSpPr>
          <p:cNvPr id="3" name="Content Placeholder 2"/>
          <p:cNvSpPr>
            <a:spLocks noGrp="1"/>
          </p:cNvSpPr>
          <p:nvPr>
            <p:ph idx="1"/>
          </p:nvPr>
        </p:nvSpPr>
        <p:spPr/>
        <p:txBody>
          <a:bodyPr/>
          <a:lstStyle/>
          <a:p>
            <a:r>
              <a:rPr lang="en-US" b="1" smtClean="0"/>
              <a:t>3.  Child or Spousal Support</a:t>
            </a:r>
          </a:p>
          <a:p>
            <a:pPr marL="118872" indent="0">
              <a:buNone/>
            </a:pPr>
            <a:endParaRPr lang="en-US" b="1"/>
          </a:p>
        </p:txBody>
      </p:sp>
    </p:spTree>
    <p:extLst>
      <p:ext uri="{BB962C8B-B14F-4D97-AF65-F5344CB8AC3E}">
        <p14:creationId xmlns:p14="http://schemas.microsoft.com/office/powerpoint/2010/main" val="1379522517"/>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Possible Exceptions to Enforceability</a:t>
            </a:r>
          </a:p>
        </p:txBody>
      </p:sp>
      <p:sp>
        <p:nvSpPr>
          <p:cNvPr id="3" name="Content Placeholder 2"/>
          <p:cNvSpPr>
            <a:spLocks noGrp="1"/>
          </p:cNvSpPr>
          <p:nvPr>
            <p:ph idx="1"/>
          </p:nvPr>
        </p:nvSpPr>
        <p:spPr/>
        <p:txBody>
          <a:bodyPr/>
          <a:lstStyle/>
          <a:p>
            <a:r>
              <a:rPr lang="en-US" b="1" smtClean="0"/>
              <a:t>4.  Federal Tax Claims</a:t>
            </a:r>
            <a:endParaRPr lang="en-US" b="1"/>
          </a:p>
        </p:txBody>
      </p:sp>
    </p:spTree>
    <p:extLst>
      <p:ext uri="{BB962C8B-B14F-4D97-AF65-F5344CB8AC3E}">
        <p14:creationId xmlns:p14="http://schemas.microsoft.com/office/powerpoint/2010/main" val="1218594532"/>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Possible Exceptions to Enforceability</a:t>
            </a:r>
          </a:p>
        </p:txBody>
      </p:sp>
      <p:sp>
        <p:nvSpPr>
          <p:cNvPr id="3" name="Content Placeholder 2"/>
          <p:cNvSpPr>
            <a:spLocks noGrp="1"/>
          </p:cNvSpPr>
          <p:nvPr>
            <p:ph idx="1"/>
          </p:nvPr>
        </p:nvSpPr>
        <p:spPr/>
        <p:txBody>
          <a:bodyPr/>
          <a:lstStyle/>
          <a:p>
            <a:r>
              <a:rPr lang="en-US" b="1" smtClean="0"/>
              <a:t>5.  Tort Claimants</a:t>
            </a:r>
          </a:p>
        </p:txBody>
      </p:sp>
    </p:spTree>
    <p:extLst>
      <p:ext uri="{BB962C8B-B14F-4D97-AF65-F5344CB8AC3E}">
        <p14:creationId xmlns:p14="http://schemas.microsoft.com/office/powerpoint/2010/main" val="15363933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Purposes and Uses of Trusts</a:t>
            </a:r>
            <a:endParaRPr lang="en-US"/>
          </a:p>
        </p:txBody>
      </p:sp>
      <p:sp>
        <p:nvSpPr>
          <p:cNvPr id="3" name="Content Placeholder 2"/>
          <p:cNvSpPr>
            <a:spLocks noGrp="1"/>
          </p:cNvSpPr>
          <p:nvPr>
            <p:ph idx="1"/>
          </p:nvPr>
        </p:nvSpPr>
        <p:spPr/>
        <p:txBody>
          <a:bodyPr/>
          <a:lstStyle/>
          <a:p>
            <a:r>
              <a:rPr lang="en-US" b="1" smtClean="0"/>
              <a:t>6.  Tax benefits</a:t>
            </a:r>
          </a:p>
        </p:txBody>
      </p:sp>
    </p:spTree>
    <p:extLst>
      <p:ext uri="{BB962C8B-B14F-4D97-AF65-F5344CB8AC3E}">
        <p14:creationId xmlns:p14="http://schemas.microsoft.com/office/powerpoint/2010/main" val="467414008"/>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Possible Exceptions to Enforceability</a:t>
            </a:r>
          </a:p>
        </p:txBody>
      </p:sp>
      <p:sp>
        <p:nvSpPr>
          <p:cNvPr id="3" name="Content Placeholder 2"/>
          <p:cNvSpPr>
            <a:spLocks noGrp="1"/>
          </p:cNvSpPr>
          <p:nvPr>
            <p:ph idx="1"/>
          </p:nvPr>
        </p:nvSpPr>
        <p:spPr/>
        <p:txBody>
          <a:bodyPr/>
          <a:lstStyle/>
          <a:p>
            <a:r>
              <a:rPr lang="en-US" b="1"/>
              <a:t>6</a:t>
            </a:r>
            <a:r>
              <a:rPr lang="en-US" b="1" smtClean="0"/>
              <a:t>.  Always </a:t>
            </a:r>
            <a:r>
              <a:rPr lang="en-US" b="1"/>
              <a:t>ineffective </a:t>
            </a:r>
            <a:r>
              <a:rPr lang="en-US" b="1" smtClean="0"/>
              <a:t>vis-à-vis creditors</a:t>
            </a:r>
          </a:p>
        </p:txBody>
      </p:sp>
    </p:spTree>
    <p:extLst>
      <p:ext uri="{BB962C8B-B14F-4D97-AF65-F5344CB8AC3E}">
        <p14:creationId xmlns:p14="http://schemas.microsoft.com/office/powerpoint/2010/main" val="92637884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371600"/>
            <a:ext cx="8077200" cy="1673352"/>
          </a:xfrm>
        </p:spPr>
        <p:txBody>
          <a:bodyPr/>
          <a:lstStyle/>
          <a:p>
            <a:pPr algn="ctr" eaLnBrk="1" hangingPunct="1"/>
            <a:r>
              <a:rPr lang="en-US" b="1" smtClean="0"/>
              <a:t/>
            </a:r>
            <a:br>
              <a:rPr lang="en-US" b="1" smtClean="0"/>
            </a:br>
            <a:r>
              <a:rPr lang="en-US" b="1" smtClean="0"/>
              <a:t>Discretionary Provisions</a:t>
            </a:r>
          </a:p>
        </p:txBody>
      </p:sp>
    </p:spTree>
    <p:extLst>
      <p:ext uri="{BB962C8B-B14F-4D97-AF65-F5344CB8AC3E}">
        <p14:creationId xmlns:p14="http://schemas.microsoft.com/office/powerpoint/2010/main" val="2884408804"/>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Basic Idea</a:t>
            </a:r>
            <a:endParaRPr lang="en-US"/>
          </a:p>
        </p:txBody>
      </p:sp>
      <p:sp>
        <p:nvSpPr>
          <p:cNvPr id="3" name="Content Placeholder 2"/>
          <p:cNvSpPr>
            <a:spLocks noGrp="1"/>
          </p:cNvSpPr>
          <p:nvPr>
            <p:ph idx="1"/>
          </p:nvPr>
        </p:nvSpPr>
        <p:spPr/>
        <p:txBody>
          <a:bodyPr/>
          <a:lstStyle/>
          <a:p>
            <a:r>
              <a:rPr lang="en-US" b="1" smtClean="0"/>
              <a:t>Trustee has discretion regarding:</a:t>
            </a:r>
          </a:p>
          <a:p>
            <a:pPr lvl="1"/>
            <a:r>
              <a:rPr lang="en-US" b="1" smtClean="0"/>
              <a:t>which beneficiaries to pay, and/or</a:t>
            </a:r>
          </a:p>
          <a:p>
            <a:pPr lvl="1"/>
            <a:r>
              <a:rPr lang="en-US" b="1" smtClean="0"/>
              <a:t>how much to pay.</a:t>
            </a:r>
          </a:p>
          <a:p>
            <a:pPr lvl="1"/>
            <a:endParaRPr lang="en-US" b="1"/>
          </a:p>
          <a:p>
            <a:r>
              <a:rPr lang="en-US" b="1" smtClean="0"/>
              <a:t>May (or may not) be subject to a stated standard.</a:t>
            </a:r>
          </a:p>
          <a:p>
            <a:endParaRPr lang="en-US" b="1"/>
          </a:p>
          <a:p>
            <a:r>
              <a:rPr lang="en-US" b="1" smtClean="0"/>
              <a:t>Also called “spray” or “sprinkle” trusts.</a:t>
            </a:r>
          </a:p>
        </p:txBody>
      </p:sp>
    </p:spTree>
    <p:extLst>
      <p:ext uri="{BB962C8B-B14F-4D97-AF65-F5344CB8AC3E}">
        <p14:creationId xmlns:p14="http://schemas.microsoft.com/office/powerpoint/2010/main" val="2518463922"/>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Interest of Beneficiary</a:t>
            </a:r>
            <a:endParaRPr lang="en-US"/>
          </a:p>
        </p:txBody>
      </p:sp>
      <p:sp>
        <p:nvSpPr>
          <p:cNvPr id="3" name="Content Placeholder 2"/>
          <p:cNvSpPr>
            <a:spLocks noGrp="1"/>
          </p:cNvSpPr>
          <p:nvPr>
            <p:ph idx="1"/>
          </p:nvPr>
        </p:nvSpPr>
        <p:spPr/>
        <p:txBody>
          <a:bodyPr/>
          <a:lstStyle/>
          <a:p>
            <a:r>
              <a:rPr lang="en-US" b="1" smtClean="0"/>
              <a:t>No interest in income or principal until the trustee exercises discretion.</a:t>
            </a:r>
          </a:p>
          <a:p>
            <a:endParaRPr lang="en-US" b="1"/>
          </a:p>
          <a:p>
            <a:r>
              <a:rPr lang="en-US" b="1" smtClean="0"/>
              <a:t>In effect, beneficiary hopes to receive property under a power of appointment the settlor placed into the trust.</a:t>
            </a:r>
            <a:endParaRPr lang="en-US" b="1"/>
          </a:p>
        </p:txBody>
      </p:sp>
    </p:spTree>
    <p:extLst>
      <p:ext uri="{BB962C8B-B14F-4D97-AF65-F5344CB8AC3E}">
        <p14:creationId xmlns:p14="http://schemas.microsoft.com/office/powerpoint/2010/main" val="1290686936"/>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Availability of interest to creditors</a:t>
            </a:r>
            <a:endParaRPr lang="en-US"/>
          </a:p>
        </p:txBody>
      </p:sp>
      <p:sp>
        <p:nvSpPr>
          <p:cNvPr id="3" name="Content Placeholder 2"/>
          <p:cNvSpPr>
            <a:spLocks noGrp="1"/>
          </p:cNvSpPr>
          <p:nvPr>
            <p:ph idx="1"/>
          </p:nvPr>
        </p:nvSpPr>
        <p:spPr/>
        <p:txBody>
          <a:bodyPr/>
          <a:lstStyle/>
          <a:p>
            <a:r>
              <a:rPr lang="en-US" b="1" smtClean="0"/>
              <a:t>General rule = not reachable until paid</a:t>
            </a:r>
          </a:p>
          <a:p>
            <a:endParaRPr lang="en-US" b="1"/>
          </a:p>
          <a:p>
            <a:r>
              <a:rPr lang="en-US" b="1" smtClean="0"/>
              <a:t>Exceptions similar to spendthrift exceptions</a:t>
            </a:r>
            <a:endParaRPr lang="en-US" b="1"/>
          </a:p>
        </p:txBody>
      </p:sp>
    </p:spTree>
    <p:extLst>
      <p:ext uri="{BB962C8B-B14F-4D97-AF65-F5344CB8AC3E}">
        <p14:creationId xmlns:p14="http://schemas.microsoft.com/office/powerpoint/2010/main" val="262834839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 does “discretion” mean?</a:t>
            </a:r>
            <a:endParaRPr lang="en-US"/>
          </a:p>
        </p:txBody>
      </p:sp>
      <p:sp>
        <p:nvSpPr>
          <p:cNvPr id="3" name="Content Placeholder 2"/>
          <p:cNvSpPr>
            <a:spLocks noGrp="1"/>
          </p:cNvSpPr>
          <p:nvPr>
            <p:ph idx="1"/>
          </p:nvPr>
        </p:nvSpPr>
        <p:spPr>
          <a:xfrm>
            <a:off x="152400" y="1524000"/>
            <a:ext cx="8686800" cy="5181600"/>
          </a:xfrm>
        </p:spPr>
        <p:txBody>
          <a:bodyPr>
            <a:normAutofit fontScale="92500"/>
          </a:bodyPr>
          <a:lstStyle/>
          <a:p>
            <a:r>
              <a:rPr lang="en-US" b="1" smtClean="0"/>
              <a:t>No such thing as</a:t>
            </a:r>
            <a:br>
              <a:rPr lang="en-US" b="1" smtClean="0"/>
            </a:br>
            <a:r>
              <a:rPr lang="en-US" b="1" smtClean="0"/>
              <a:t> “absolute” discretion.</a:t>
            </a:r>
          </a:p>
          <a:p>
            <a:endParaRPr lang="en-US" b="1"/>
          </a:p>
          <a:p>
            <a:endParaRPr lang="en-US" b="1" smtClean="0"/>
          </a:p>
          <a:p>
            <a:pPr marL="118872" indent="0">
              <a:buNone/>
            </a:pPr>
            <a:endParaRPr lang="en-US" b="1" smtClean="0"/>
          </a:p>
          <a:p>
            <a:endParaRPr lang="en-US" b="1" smtClean="0"/>
          </a:p>
          <a:p>
            <a:endParaRPr lang="en-US" b="1" smtClean="0"/>
          </a:p>
          <a:p>
            <a:pPr marL="118872" indent="0">
              <a:buNone/>
            </a:pPr>
            <a:endParaRPr lang="en-US" b="1"/>
          </a:p>
          <a:p>
            <a:r>
              <a:rPr lang="en-US" b="1" smtClean="0"/>
              <a:t>Court </a:t>
            </a:r>
            <a:r>
              <a:rPr lang="en-US" b="1"/>
              <a:t>will make sure that when trustee exercises discretion that it is in good faith, not out of spite, is honest, and free from prejudice.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1752600"/>
            <a:ext cx="4000500" cy="34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283640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838200"/>
            <a:ext cx="8077200" cy="3200400"/>
          </a:xfrm>
        </p:spPr>
        <p:txBody>
          <a:bodyPr>
            <a:normAutofit/>
          </a:bodyPr>
          <a:lstStyle/>
          <a:p>
            <a:pPr algn="ctr" eaLnBrk="1" hangingPunct="1"/>
            <a:r>
              <a:rPr lang="en-US" b="1" smtClean="0"/>
              <a:t/>
            </a:r>
            <a:br>
              <a:rPr lang="en-US" b="1" smtClean="0"/>
            </a:br>
            <a:r>
              <a:rPr lang="en-US" b="1" smtClean="0"/>
              <a:t>Discretionary Provisions</a:t>
            </a:r>
            <a:br>
              <a:rPr lang="en-US" b="1" smtClean="0"/>
            </a:br>
            <a:r>
              <a:rPr lang="en-US"/>
              <a:t/>
            </a:r>
            <a:br>
              <a:rPr lang="en-US"/>
            </a:br>
            <a:r>
              <a:rPr lang="en-US" sz="3200" smtClean="0"/>
              <a:t>[continued]</a:t>
            </a:r>
            <a:endParaRPr lang="en-US" sz="3200" b="1" smtClean="0"/>
          </a:p>
        </p:txBody>
      </p:sp>
    </p:spTree>
    <p:extLst>
      <p:ext uri="{BB962C8B-B14F-4D97-AF65-F5344CB8AC3E}">
        <p14:creationId xmlns:p14="http://schemas.microsoft.com/office/powerpoint/2010/main" val="1432442704"/>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Discretion vs. Reasonableness</a:t>
            </a:r>
            <a:endParaRPr lang="en-US"/>
          </a:p>
        </p:txBody>
      </p:sp>
      <p:sp>
        <p:nvSpPr>
          <p:cNvPr id="3" name="Content Placeholder 2"/>
          <p:cNvSpPr>
            <a:spLocks noGrp="1"/>
          </p:cNvSpPr>
          <p:nvPr>
            <p:ph idx="1"/>
          </p:nvPr>
        </p:nvSpPr>
        <p:spPr/>
        <p:txBody>
          <a:bodyPr/>
          <a:lstStyle/>
          <a:p>
            <a:r>
              <a:rPr lang="en-US" b="1" smtClean="0"/>
              <a:t>Does grant of discretion remove reasonableness requirement so trustee liable only for bad faith (evil) conduct?</a:t>
            </a:r>
            <a:endParaRPr lang="en-US" b="1"/>
          </a:p>
        </p:txBody>
      </p:sp>
    </p:spTree>
    <p:extLst>
      <p:ext uri="{BB962C8B-B14F-4D97-AF65-F5344CB8AC3E}">
        <p14:creationId xmlns:p14="http://schemas.microsoft.com/office/powerpoint/2010/main" val="19435957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Remedy for abuse of discretion</a:t>
            </a:r>
            <a:endParaRPr lang="en-US" dirty="0"/>
          </a:p>
        </p:txBody>
      </p:sp>
      <p:sp>
        <p:nvSpPr>
          <p:cNvPr id="3" name="Content Placeholder 2"/>
          <p:cNvSpPr>
            <a:spLocks noGrp="1"/>
          </p:cNvSpPr>
          <p:nvPr>
            <p:ph idx="1"/>
          </p:nvPr>
        </p:nvSpPr>
        <p:spPr/>
        <p:txBody>
          <a:bodyPr/>
          <a:lstStyle/>
          <a:p>
            <a:r>
              <a:rPr lang="en-US" b="1" dirty="0" smtClean="0"/>
              <a:t>Court exercise?</a:t>
            </a:r>
          </a:p>
          <a:p>
            <a:endParaRPr lang="en-US" b="1" dirty="0"/>
          </a:p>
          <a:p>
            <a:r>
              <a:rPr lang="en-US" b="1" dirty="0" smtClean="0"/>
              <a:t>Court instruction?</a:t>
            </a:r>
            <a:endParaRPr lang="en-US" b="1" dirty="0"/>
          </a:p>
        </p:txBody>
      </p:sp>
    </p:spTree>
    <p:extLst>
      <p:ext uri="{BB962C8B-B14F-4D97-AF65-F5344CB8AC3E}">
        <p14:creationId xmlns:p14="http://schemas.microsoft.com/office/powerpoint/2010/main" val="1328882918"/>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371600"/>
            <a:ext cx="8077200" cy="1673352"/>
          </a:xfrm>
        </p:spPr>
        <p:txBody>
          <a:bodyPr/>
          <a:lstStyle/>
          <a:p>
            <a:pPr algn="ctr" eaLnBrk="1" hangingPunct="1"/>
            <a:r>
              <a:rPr lang="en-US" b="1" smtClean="0"/>
              <a:t/>
            </a:r>
            <a:br>
              <a:rPr lang="en-US" b="1" smtClean="0"/>
            </a:br>
            <a:r>
              <a:rPr lang="en-US" b="1" smtClean="0"/>
              <a:t>Support Provisions</a:t>
            </a:r>
          </a:p>
        </p:txBody>
      </p:sp>
    </p:spTree>
    <p:extLst>
      <p:ext uri="{BB962C8B-B14F-4D97-AF65-F5344CB8AC3E}">
        <p14:creationId xmlns:p14="http://schemas.microsoft.com/office/powerpoint/2010/main" val="26505268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1473</TotalTime>
  <Words>2666</Words>
  <Application>Microsoft Office PowerPoint</Application>
  <PresentationFormat>On-screen Show (4:3)</PresentationFormat>
  <Paragraphs>581</Paragraphs>
  <Slides>135</Slides>
  <Notes>0</Notes>
  <HiddenSlides>0</HiddenSlides>
  <MMClips>0</MMClips>
  <ScaleCrop>false</ScaleCrop>
  <HeadingPairs>
    <vt:vector size="4" baseType="variant">
      <vt:variant>
        <vt:lpstr>Theme</vt:lpstr>
      </vt:variant>
      <vt:variant>
        <vt:i4>1</vt:i4>
      </vt:variant>
      <vt:variant>
        <vt:lpstr>Slide Titles</vt:lpstr>
      </vt:variant>
      <vt:variant>
        <vt:i4>135</vt:i4>
      </vt:variant>
    </vt:vector>
  </HeadingPairs>
  <TitlesOfParts>
    <vt:vector size="136" baseType="lpstr">
      <vt:lpstr>Module</vt:lpstr>
      <vt:lpstr>TRUSTS  Introduction</vt:lpstr>
      <vt:lpstr>Basic Idea</vt:lpstr>
      <vt:lpstr>Basic Functioning</vt:lpstr>
      <vt:lpstr>Purposes and Uses of Trusts</vt:lpstr>
      <vt:lpstr>Purposes and Uses of Trusts</vt:lpstr>
      <vt:lpstr>Purposes and Uses of Trusts</vt:lpstr>
      <vt:lpstr>Purposes and Uses of Trusts</vt:lpstr>
      <vt:lpstr>Purposes and Uses of Trusts</vt:lpstr>
      <vt:lpstr>Purposes and Uses of Trusts</vt:lpstr>
      <vt:lpstr>Warning!</vt:lpstr>
      <vt:lpstr>Governing Law</vt:lpstr>
      <vt:lpstr>Trust Intent</vt:lpstr>
      <vt:lpstr>Threshold Requirement</vt:lpstr>
      <vt:lpstr>Basic Elements</vt:lpstr>
      <vt:lpstr>Basic Principals</vt:lpstr>
      <vt:lpstr>Basic Principals</vt:lpstr>
      <vt:lpstr>Basic Principals</vt:lpstr>
      <vt:lpstr>Basic Principals</vt:lpstr>
      <vt:lpstr>Basic Principals</vt:lpstr>
      <vt:lpstr>Basic Principals</vt:lpstr>
      <vt:lpstr>Statute of Uses</vt:lpstr>
      <vt:lpstr>Statute of Uses</vt:lpstr>
      <vt:lpstr>Statute of Uses</vt:lpstr>
      <vt:lpstr>Permissible combination of parties</vt:lpstr>
      <vt:lpstr>Permissible combination of parties</vt:lpstr>
      <vt:lpstr>Distinguishing trusts from other legal relationships</vt:lpstr>
      <vt:lpstr>Methods of Trust Creation</vt:lpstr>
      <vt:lpstr>A.  During Settlor’s Lifetime</vt:lpstr>
      <vt:lpstr>A.  During Settlor’s Lifetime</vt:lpstr>
      <vt:lpstr>A.  During Settlor’s Lifetime</vt:lpstr>
      <vt:lpstr>B.  Upon Settlor’s Death</vt:lpstr>
      <vt:lpstr> The Settlor</vt:lpstr>
      <vt:lpstr>Generally</vt:lpstr>
      <vt:lpstr>Capacity</vt:lpstr>
      <vt:lpstr>Retention of Powers by Settlor</vt:lpstr>
      <vt:lpstr>Retention of Powers by Settlor</vt:lpstr>
      <vt:lpstr>Retention of Powers by Settlor</vt:lpstr>
      <vt:lpstr>Statute of Frauds</vt:lpstr>
      <vt:lpstr>Basic Idea</vt:lpstr>
      <vt:lpstr>Possible exceptions</vt:lpstr>
      <vt:lpstr>Notarization</vt:lpstr>
      <vt:lpstr> Trust Purposes</vt:lpstr>
      <vt:lpstr>General Rule</vt:lpstr>
      <vt:lpstr>Remedy</vt:lpstr>
      <vt:lpstr> Trust Property</vt:lpstr>
      <vt:lpstr>Basic Requirement</vt:lpstr>
      <vt:lpstr>Types of Property</vt:lpstr>
      <vt:lpstr>Types of Property</vt:lpstr>
      <vt:lpstr>Delivery</vt:lpstr>
      <vt:lpstr> Trustee</vt:lpstr>
      <vt:lpstr>Generally</vt:lpstr>
      <vt:lpstr>Capacity</vt:lpstr>
      <vt:lpstr>Capacity</vt:lpstr>
      <vt:lpstr>Capacity</vt:lpstr>
      <vt:lpstr>Acceptance</vt:lpstr>
      <vt:lpstr>Acceptance</vt:lpstr>
      <vt:lpstr>Acceptance</vt:lpstr>
      <vt:lpstr> Trustee  [continued]</vt:lpstr>
      <vt:lpstr>Acceptance</vt:lpstr>
      <vt:lpstr>Bond</vt:lpstr>
      <vt:lpstr>Bond</vt:lpstr>
      <vt:lpstr>Bond</vt:lpstr>
      <vt:lpstr>Multiple Trustees</vt:lpstr>
      <vt:lpstr>Resignation</vt:lpstr>
      <vt:lpstr>Removal</vt:lpstr>
      <vt:lpstr> Beneficiary</vt:lpstr>
      <vt:lpstr>Generally</vt:lpstr>
      <vt:lpstr>Description of Beneficiaries </vt:lpstr>
      <vt:lpstr>Description of Beneficiaries </vt:lpstr>
      <vt:lpstr>Honorary (Purpose) Trusts</vt:lpstr>
      <vt:lpstr>Honorary (Purpose) Trusts</vt:lpstr>
      <vt:lpstr>Honorary (Purpose) Trusts</vt:lpstr>
      <vt:lpstr>Incidental Beneficiary</vt:lpstr>
      <vt:lpstr>Disclaimers</vt:lpstr>
      <vt:lpstr>Transfer of Beneficial Interest</vt:lpstr>
      <vt:lpstr>Power to Transfer or Assign</vt:lpstr>
      <vt:lpstr>Power to Transfer or Assign</vt:lpstr>
      <vt:lpstr>Power to Transfer or Assign</vt:lpstr>
      <vt:lpstr>Involuntary transfers (creditors)</vt:lpstr>
      <vt:lpstr> Spendthrift Provisions</vt:lpstr>
      <vt:lpstr>Definition</vt:lpstr>
      <vt:lpstr>Purposes</vt:lpstr>
      <vt:lpstr>Time of protection</vt:lpstr>
      <vt:lpstr>Methods of Creation</vt:lpstr>
      <vt:lpstr>Possible Exceptions to Enforceability</vt:lpstr>
      <vt:lpstr>Possible Exceptions to Enforceability</vt:lpstr>
      <vt:lpstr>Possible Exceptions to Enforceability</vt:lpstr>
      <vt:lpstr>Possible Exceptions to Enforceability</vt:lpstr>
      <vt:lpstr>Possible Exceptions to Enforceability</vt:lpstr>
      <vt:lpstr>Possible Exceptions to Enforceability</vt:lpstr>
      <vt:lpstr> Discretionary Provisions</vt:lpstr>
      <vt:lpstr>Basic Idea</vt:lpstr>
      <vt:lpstr>Interest of Beneficiary</vt:lpstr>
      <vt:lpstr>Availability of interest to creditors</vt:lpstr>
      <vt:lpstr>What does “discretion” mean?</vt:lpstr>
      <vt:lpstr> Discretionary Provisions  [continued]</vt:lpstr>
      <vt:lpstr>Discretion vs. Reasonableness</vt:lpstr>
      <vt:lpstr>Remedy for abuse of discretion</vt:lpstr>
      <vt:lpstr> Support Provisions</vt:lpstr>
      <vt:lpstr>Definition</vt:lpstr>
      <vt:lpstr>Drafting Considerations</vt:lpstr>
      <vt:lpstr>Drafting Considerations</vt:lpstr>
      <vt:lpstr> Pour Over Provisions</vt:lpstr>
      <vt:lpstr> Life Insurance Trusts</vt:lpstr>
      <vt:lpstr>Definition</vt:lpstr>
      <vt:lpstr>Why used?</vt:lpstr>
      <vt:lpstr>Recognition</vt:lpstr>
      <vt:lpstr>Inter vivos or testamentary?</vt:lpstr>
      <vt:lpstr>Characteristics</vt:lpstr>
      <vt:lpstr>Characteristics</vt:lpstr>
      <vt:lpstr>Rule Against Perpetuities</vt:lpstr>
      <vt:lpstr>Basic Rule</vt:lpstr>
      <vt:lpstr>Interests Affected by RAP:  The Test</vt:lpstr>
      <vt:lpstr>Interests Affected by RAP:  The Interests</vt:lpstr>
      <vt:lpstr>Armageddon RAP Test</vt:lpstr>
      <vt:lpstr>Parts of trust needed RAP compliance</vt:lpstr>
      <vt:lpstr>Parts of trust needed RAP compliance</vt:lpstr>
      <vt:lpstr>Parts of trust needed RAP compliance</vt:lpstr>
      <vt:lpstr>Rule Against Perpetuities  [continued]</vt:lpstr>
      <vt:lpstr>What happens if RAP violated?</vt:lpstr>
      <vt:lpstr>What happens if RAP violated?</vt:lpstr>
      <vt:lpstr>What happens if RAP violated?</vt:lpstr>
      <vt:lpstr>What happens if RAP violated?</vt:lpstr>
      <vt:lpstr>What happens if RAP violated?</vt:lpstr>
      <vt:lpstr>What happens if RAP violated?</vt:lpstr>
      <vt:lpstr>What happens if RAP violated?</vt:lpstr>
      <vt:lpstr>What happens if RAP violated?</vt:lpstr>
      <vt:lpstr>Savings Clause</vt:lpstr>
      <vt:lpstr> Charitable Trusts</vt:lpstr>
      <vt:lpstr>Introduction – Basic Purposes</vt:lpstr>
      <vt:lpstr>Size of charitable class</vt:lpstr>
      <vt:lpstr>Mortmain Provisions</vt:lpstr>
      <vt:lpstr>Determination of Charitable Purpose</vt:lpstr>
      <vt:lpstr>Standard</vt:lpstr>
      <vt:lpstr>Other Charitable Trust Issues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Revocation by Operation of Law</dc:title>
  <dc:creator>Gerry W. Beyer</dc:creator>
  <cp:lastModifiedBy>Gerry W. Beyer</cp:lastModifiedBy>
  <cp:revision>78</cp:revision>
  <cp:lastPrinted>2012-04-02T20:06:23Z</cp:lastPrinted>
  <dcterms:created xsi:type="dcterms:W3CDTF">2010-09-21T20:43:18Z</dcterms:created>
  <dcterms:modified xsi:type="dcterms:W3CDTF">2012-04-03T21:36:07Z</dcterms:modified>
</cp:coreProperties>
</file>