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93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2" r:id="rId23"/>
    <p:sldId id="292" r:id="rId24"/>
    <p:sldId id="280" r:id="rId25"/>
    <p:sldId id="283" r:id="rId26"/>
    <p:sldId id="284" r:id="rId27"/>
    <p:sldId id="285" r:id="rId28"/>
    <p:sldId id="286" r:id="rId29"/>
    <p:sldId id="287" r:id="rId30"/>
    <p:sldId id="288" r:id="rId31"/>
    <p:sldId id="290" r:id="rId32"/>
    <p:sldId id="29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26" autoAdjust="0"/>
    <p:restoredTop sz="94660"/>
  </p:normalViewPr>
  <p:slideViewPr>
    <p:cSldViewPr>
      <p:cViewPr varScale="1">
        <p:scale>
          <a:sx n="70" d="100"/>
          <a:sy n="70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5EA3FF3-C52C-458D-A7CA-B644BFDA0936}" type="datetimeFigureOut">
              <a:rPr lang="en-US" smtClean="0"/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03872FB-82F3-4D3E-8A55-C778BD6FC7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0"/>
            <a:ext cx="8077200" cy="2438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Other Will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48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of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Note:  Same basic rules as for trust conditions.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698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of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Statement of Use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Normally, precatory.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017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of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Illegal or against public policy purpose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Ineffective.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479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of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Personal habits.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Often upheld.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5239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of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Marriage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Depends on facts.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192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of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Divorce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Likely invalid.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2717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Make condition clear.</a:t>
            </a:r>
          </a:p>
          <a:p>
            <a:endParaRPr lang="en-US" b="1" dirty="0"/>
          </a:p>
          <a:p>
            <a:r>
              <a:rPr lang="en-US" b="1" dirty="0" smtClean="0"/>
              <a:t>2.  Provide gift over.</a:t>
            </a:r>
          </a:p>
          <a:p>
            <a:endParaRPr lang="en-US" b="1" dirty="0"/>
          </a:p>
          <a:p>
            <a:r>
              <a:rPr lang="en-US" b="1" dirty="0" smtClean="0"/>
              <a:t>3.  Use a different estate planning technique such as a </a:t>
            </a:r>
            <a:r>
              <a:rPr lang="en-US" b="1" dirty="0" smtClean="0"/>
              <a:t>trust </a:t>
            </a:r>
            <a:r>
              <a:rPr lang="en-US" b="1" dirty="0" smtClean="0"/>
              <a:t>[</a:t>
            </a:r>
            <a:r>
              <a:rPr lang="en-US" b="1" dirty="0"/>
              <a:t>p</a:t>
            </a:r>
            <a:r>
              <a:rPr lang="en-US" b="1" dirty="0" smtClean="0"/>
              <a:t>referred method</a:t>
            </a:r>
            <a:r>
              <a:rPr lang="en-US" b="1" dirty="0" smtClean="0"/>
              <a:t>].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730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Combination Wills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7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Joint Wills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Single document containing wills of two or more persons.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5224137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20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Reciprocal Wills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Separate wills with parallel dispositive plans.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“Sweetheart wills”</a:t>
            </a:r>
            <a:endParaRPr lang="en-US" b="1" dirty="0"/>
          </a:p>
          <a:p>
            <a:pPr lvl="2"/>
            <a:r>
              <a:rPr lang="en-US" b="1" dirty="0" smtClean="0"/>
              <a:t>“I leave all to wife.  If wife is dead, I leave all to children.”</a:t>
            </a:r>
          </a:p>
          <a:p>
            <a:pPr lvl="2"/>
            <a:r>
              <a:rPr lang="en-US" b="1" dirty="0" smtClean="0"/>
              <a:t>“I leave all to husband.  If husband is dead, I leave all to children.”</a:t>
            </a:r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166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Conditional Wills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70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Contractual Wills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Will executed (or not revoked) pursuant to a valid contract.</a:t>
            </a:r>
          </a:p>
        </p:txBody>
      </p:sp>
    </p:spTree>
    <p:extLst>
      <p:ext uri="{BB962C8B-B14F-4D97-AF65-F5344CB8AC3E}">
        <p14:creationId xmlns:p14="http://schemas.microsoft.com/office/powerpoint/2010/main" val="34271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Contractual Wills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Establishing contractual nature of will: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Common law = Extrinsic evidence allowed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Modern law =  Will itself and, perhaps, other writings</a:t>
            </a:r>
          </a:p>
        </p:txBody>
      </p:sp>
    </p:spTree>
    <p:extLst>
      <p:ext uri="{BB962C8B-B14F-4D97-AF65-F5344CB8AC3E}">
        <p14:creationId xmlns:p14="http://schemas.microsoft.com/office/powerpoint/2010/main" val="98904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Contractual Wills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Revocability of Contract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While both alive – generally revocable upon notice unless contract provides otherwise.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After one dies – generally irrevocable.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Note – will remains revocable even though revocation breaches contract.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787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Contractual Wills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Revocability of </a:t>
            </a:r>
            <a:r>
              <a:rPr lang="en-US" b="1" dirty="0"/>
              <a:t> </a:t>
            </a:r>
            <a:r>
              <a:rPr lang="en-US" b="1" dirty="0" smtClean="0"/>
              <a:t>Will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Will is revocable but doing so may be breach.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6690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Contractual Wills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Remedy for breach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Constructive trust imposed on person who received property in favor of person who should have received property.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2918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Contractual Wills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Advice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Avoid.</a:t>
            </a:r>
          </a:p>
          <a:p>
            <a:pPr lvl="1"/>
            <a:endParaRPr lang="en-US" b="1" dirty="0"/>
          </a:p>
          <a:p>
            <a:pPr lvl="1"/>
            <a:r>
              <a:rPr lang="en-US" b="1" smtClean="0"/>
              <a:t>Other </a:t>
            </a:r>
            <a:r>
              <a:rPr lang="en-US" b="1" dirty="0" smtClean="0"/>
              <a:t>techniques (e.g., trust) work better.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3666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Election Wills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4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 will which attempts to devise/bequeath property which a beneficiary owns.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“I leave Bill Smith’s car to Margaret and I leave Bill Smith $1,000.”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“I leave my house [proper legal description] to Bill Smith.  I leave the rest of my estate to Margaret.” </a:t>
            </a:r>
          </a:p>
        </p:txBody>
      </p:sp>
    </p:spTree>
    <p:extLst>
      <p:ext uri="{BB962C8B-B14F-4D97-AF65-F5344CB8AC3E}">
        <p14:creationId xmlns:p14="http://schemas.microsoft.com/office/powerpoint/2010/main" val="207606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 available to Beneficiary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Elect </a:t>
            </a:r>
            <a:r>
              <a:rPr lang="en-US" b="1" u="sng" dirty="0" smtClean="0"/>
              <a:t>against</a:t>
            </a:r>
            <a:r>
              <a:rPr lang="en-US" b="1" dirty="0" smtClean="0"/>
              <a:t> the </a:t>
            </a:r>
            <a:r>
              <a:rPr lang="en-US" b="1" dirty="0" smtClean="0"/>
              <a:t>will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Beneficiary retains all of beneficiary’s property.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Beneficiary may not receive any property under the will.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0452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 available to Beneficiary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Elect </a:t>
            </a:r>
            <a:r>
              <a:rPr lang="en-US" b="1" u="sng" dirty="0" smtClean="0"/>
              <a:t>under</a:t>
            </a:r>
            <a:r>
              <a:rPr lang="en-US" b="1" dirty="0" smtClean="0"/>
              <a:t> the will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Beneficiary consents to disposition of beneficiary’s property in the will.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Beneficiary receives devise/bequest under the will.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344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 will which states that it is effective only if a stated event occurs (or does not occur).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“This will is effective only if I die in 2012.”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“This will is effective only if  Gladys Knight wins DWTS in 2012.”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3930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2672"/>
            <a:ext cx="8583904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by “Controlling” Spouse </a:t>
            </a:r>
            <a:br>
              <a:rPr lang="en-US" dirty="0" smtClean="0"/>
            </a:br>
            <a:r>
              <a:rPr lang="en-US" dirty="0" smtClean="0"/>
              <a:t>in Community Property Jurisdictions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5638800" cy="48542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The wage-earning spouse wants to control where wages go upon death but normally can only control ½ because it is community property.</a:t>
            </a:r>
          </a:p>
          <a:p>
            <a:endParaRPr lang="en-US" b="1" dirty="0"/>
          </a:p>
          <a:p>
            <a:r>
              <a:rPr lang="en-US" b="1" dirty="0" smtClean="0"/>
              <a:t>So, wage-earning spouse gives away all the community but leaves property (e.g., a life estate in entire community and separate) to spouse.</a:t>
            </a:r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1026" name="Picture 2" descr="http://www.pcanonib.info/board/M/src/1275491936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048" y="2362200"/>
            <a:ext cx="3110056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30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 for married testators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 not create an election will by mistake.</a:t>
            </a:r>
          </a:p>
          <a:p>
            <a:endParaRPr lang="en-US" b="1" dirty="0"/>
          </a:p>
          <a:p>
            <a:r>
              <a:rPr lang="en-US" b="1" dirty="0" smtClean="0"/>
              <a:t>E.g., by describing a specific gift so that it includes the surviving spouse’s community share.</a:t>
            </a:r>
          </a:p>
          <a:p>
            <a:endParaRPr lang="en-US" b="1" dirty="0"/>
          </a:p>
          <a:p>
            <a:r>
              <a:rPr lang="en-US" b="1" dirty="0" smtClean="0"/>
              <a:t>Advice – include anti-election provision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4292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Disclaimer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78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Determining if a will is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Presumption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Will is general, not conditional.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Events presumed to be inducements, not condition precedents.</a:t>
            </a:r>
          </a:p>
        </p:txBody>
      </p:sp>
    </p:spTree>
    <p:extLst>
      <p:ext uri="{BB962C8B-B14F-4D97-AF65-F5344CB8AC3E}">
        <p14:creationId xmlns:p14="http://schemas.microsoft.com/office/powerpoint/2010/main" val="156442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Determining if a will is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Examples – Inducements only</a:t>
            </a:r>
          </a:p>
          <a:p>
            <a:pPr marL="118872" indent="0">
              <a:buNone/>
            </a:pPr>
            <a:endParaRPr lang="en-US" b="1" i="1" dirty="0"/>
          </a:p>
          <a:p>
            <a:pPr lvl="1"/>
            <a:r>
              <a:rPr lang="en-US" b="1" dirty="0"/>
              <a:t>“I am going on a journey and I may never come back alive so I make this </a:t>
            </a:r>
            <a:r>
              <a:rPr lang="en-US" b="1" dirty="0" smtClean="0"/>
              <a:t>will.”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“I am going into open heart surgery tomorrow from which I might die so I make this will.”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683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Determining if a will is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Example – Conditional</a:t>
            </a:r>
            <a:endParaRPr lang="en-US" b="1" dirty="0"/>
          </a:p>
          <a:p>
            <a:endParaRPr lang="en-US" b="1" dirty="0"/>
          </a:p>
          <a:p>
            <a:pPr lvl="1"/>
            <a:r>
              <a:rPr lang="en-US" b="1" dirty="0"/>
              <a:t>“Because I am sick and waiting for a heart surgery, and providing ahead of any emergency, I make the following disposition to be fulfilled in case my death occurs during the surgery</a:t>
            </a:r>
            <a:r>
              <a:rPr lang="en-US" b="1" dirty="0" smtClean="0"/>
              <a:t>.”</a:t>
            </a:r>
          </a:p>
          <a:p>
            <a:pPr lvl="2"/>
            <a:r>
              <a:rPr lang="en-US" b="1" dirty="0" smtClean="0"/>
              <a:t>Testator survives the surgery and dies later.</a:t>
            </a:r>
          </a:p>
        </p:txBody>
      </p:sp>
    </p:spTree>
    <p:extLst>
      <p:ext uri="{BB962C8B-B14F-4D97-AF65-F5344CB8AC3E}">
        <p14:creationId xmlns:p14="http://schemas.microsoft.com/office/powerpoint/2010/main" val="45820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Conditional Gifts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20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Precedent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Event must occur </a:t>
            </a:r>
            <a:r>
              <a:rPr lang="en-US" b="1" i="1" dirty="0" smtClean="0"/>
              <a:t>before</a:t>
            </a:r>
            <a:r>
              <a:rPr lang="en-US" b="1" dirty="0" smtClean="0"/>
              <a:t> beneficiary may claim the gift.</a:t>
            </a:r>
          </a:p>
          <a:p>
            <a:endParaRPr lang="en-US" b="1" dirty="0"/>
          </a:p>
          <a:p>
            <a:r>
              <a:rPr lang="en-US" b="1" dirty="0" smtClean="0"/>
              <a:t>“I leave $10,000 to X if she is a law school graduate at the time of my death.”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392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Subsequent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Beneficiary receives and retains the gift until the condition is violated.</a:t>
            </a:r>
          </a:p>
          <a:p>
            <a:endParaRPr lang="en-US" b="1" dirty="0"/>
          </a:p>
          <a:p>
            <a:r>
              <a:rPr lang="en-US" b="1" dirty="0" smtClean="0"/>
              <a:t>“I leave my house to X but if X is convicted of a crime, then the house goes to Y.”</a:t>
            </a:r>
          </a:p>
          <a:p>
            <a:pPr lvl="1"/>
            <a:r>
              <a:rPr lang="en-US" b="1" dirty="0" smtClean="0"/>
              <a:t>X has a fee simple subject to a shifting </a:t>
            </a:r>
            <a:r>
              <a:rPr lang="en-US" b="1" dirty="0" err="1" smtClean="0"/>
              <a:t>executory</a:t>
            </a:r>
            <a:r>
              <a:rPr lang="en-US" b="1" dirty="0" smtClean="0"/>
              <a:t> limitation.</a:t>
            </a:r>
          </a:p>
          <a:p>
            <a:pPr lvl="1"/>
            <a:r>
              <a:rPr lang="en-US" b="1" dirty="0" smtClean="0"/>
              <a:t>Y has a shifting executory interest.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5396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575</TotalTime>
  <Words>784</Words>
  <Application>Microsoft Office PowerPoint</Application>
  <PresentationFormat>On-screen Show (4:3)</PresentationFormat>
  <Paragraphs>133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Module</vt:lpstr>
      <vt:lpstr>Other Will Issues</vt:lpstr>
      <vt:lpstr>Conditional Wills</vt:lpstr>
      <vt:lpstr>Defined</vt:lpstr>
      <vt:lpstr>Determining if a will is conditional</vt:lpstr>
      <vt:lpstr>Determining if a will is conditional</vt:lpstr>
      <vt:lpstr>Determining if a will is conditional</vt:lpstr>
      <vt:lpstr>Conditional Gifts</vt:lpstr>
      <vt:lpstr>Condition Precedent</vt:lpstr>
      <vt:lpstr>Condition Subsequent</vt:lpstr>
      <vt:lpstr>Validity of Conditions</vt:lpstr>
      <vt:lpstr>Validity of Conditions</vt:lpstr>
      <vt:lpstr>Validity of Conditions</vt:lpstr>
      <vt:lpstr>Validity of Conditions</vt:lpstr>
      <vt:lpstr>Validity of Conditions</vt:lpstr>
      <vt:lpstr>Validity of Conditions</vt:lpstr>
      <vt:lpstr>Recommendations</vt:lpstr>
      <vt:lpstr>Combination Wills</vt:lpstr>
      <vt:lpstr>1.  Joint Wills</vt:lpstr>
      <vt:lpstr>2.  Reciprocal Wills</vt:lpstr>
      <vt:lpstr>3.  Contractual Wills</vt:lpstr>
      <vt:lpstr>3.  Contractual Wills</vt:lpstr>
      <vt:lpstr>3.  Contractual Wills</vt:lpstr>
      <vt:lpstr>3.  Contractual Wills</vt:lpstr>
      <vt:lpstr>3.  Contractual Wills</vt:lpstr>
      <vt:lpstr>3.  Contractual Wills</vt:lpstr>
      <vt:lpstr>Election Wills</vt:lpstr>
      <vt:lpstr>Basic Idea</vt:lpstr>
      <vt:lpstr>Choices available to Beneficiary</vt:lpstr>
      <vt:lpstr>Choices available to Beneficiary</vt:lpstr>
      <vt:lpstr>Use by “Controlling” Spouse  in Community Property Jurisdictions</vt:lpstr>
      <vt:lpstr>Warning for married testators</vt:lpstr>
      <vt:lpstr>Disclaimer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Gerry W. Beyer</dc:creator>
  <cp:lastModifiedBy>Gerry W. Beyer</cp:lastModifiedBy>
  <cp:revision>25</cp:revision>
  <dcterms:created xsi:type="dcterms:W3CDTF">2012-02-25T21:14:13Z</dcterms:created>
  <dcterms:modified xsi:type="dcterms:W3CDTF">2012-03-12T21:31:28Z</dcterms:modified>
</cp:coreProperties>
</file>