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4" r:id="rId5"/>
    <p:sldId id="268" r:id="rId6"/>
    <p:sldId id="275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46" r:id="rId25"/>
    <p:sldId id="347" r:id="rId26"/>
    <p:sldId id="287" r:id="rId27"/>
    <p:sldId id="288" r:id="rId28"/>
    <p:sldId id="290" r:id="rId29"/>
    <p:sldId id="291" r:id="rId30"/>
    <p:sldId id="292" r:id="rId31"/>
    <p:sldId id="294" r:id="rId32"/>
    <p:sldId id="296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48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9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4" autoAdjust="0"/>
    <p:restoredTop sz="94660"/>
  </p:normalViewPr>
  <p:slideViewPr>
    <p:cSldViewPr>
      <p:cViewPr varScale="1">
        <p:scale>
          <a:sx n="70" d="100"/>
          <a:sy n="70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EA3FF3-C52C-458D-A7CA-B644BFDA0936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3872FB-82F3-4D3E-8A55-C778BD6FC7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0772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Will Contests: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</a:t>
            </a:r>
            <a:r>
              <a:rPr lang="en-US" b="1" i="1" dirty="0" smtClean="0"/>
              <a:t>Gulf Oil </a:t>
            </a:r>
            <a:endParaRPr lang="en-US" b="1" dirty="0"/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 smtClean="0"/>
              <a:t>2.  </a:t>
            </a:r>
            <a:r>
              <a:rPr lang="en-US" b="1" i="1" dirty="0" err="1" smtClean="0"/>
              <a:t>Maringo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231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 classic definition a good test?</a:t>
            </a:r>
          </a:p>
          <a:p>
            <a:endParaRPr lang="en-US" b="1" dirty="0"/>
          </a:p>
          <a:p>
            <a:r>
              <a:rPr lang="en-US" b="1" dirty="0" smtClean="0"/>
              <a:t>How tell an insane delusion from a false belief?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919413" cy="20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2.gstatic.com/images?q=tbn:ANd9GcT5XOU45D8lpiiAUFD1jadC_SiNNzppWX5mWaKPg7I0GcV0NBw&amp;t=1&amp;usg=__IM0-P3N7CagsOYiAOPkwD_E4WPY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733800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Even if testator had an insane delusion, will remains valid unless insane delusion impacts property disposition.</a:t>
            </a:r>
            <a:endParaRPr lang="en-US" b="1" dirty="0"/>
          </a:p>
        </p:txBody>
      </p:sp>
      <p:pic>
        <p:nvPicPr>
          <p:cNvPr id="4098" name="Picture 2" descr="http://t3.gstatic.com/images?q=tbn:ANd9GcQNQFt4FAjWMHXECBWUMnN1kSXWSMWBoT1_PvB5_TvAiSOaqvk&amp;t=1&amp;usg=__DULQpCWt-QjejgeVatUDXoaCh7U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68299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Undue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Influence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Existence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Be exerted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0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Subvert testator’s mind</a:t>
            </a:r>
            <a:endParaRPr lang="en-US" b="1" dirty="0"/>
          </a:p>
          <a:p>
            <a:pPr lvl="1"/>
            <a:r>
              <a:rPr lang="en-US" b="1" dirty="0" smtClean="0"/>
              <a:t>“Resistance is futile”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523017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Causation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Testator executed a will testator would not have executed but for the influence.</a:t>
            </a:r>
          </a:p>
        </p:txBody>
      </p:sp>
    </p:spTree>
    <p:extLst>
      <p:ext uri="{BB962C8B-B14F-4D97-AF65-F5344CB8AC3E}">
        <p14:creationId xmlns:p14="http://schemas.microsoft.com/office/powerpoint/2010/main" val="17057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Undue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Direct Evidence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Rare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49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Undue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Circumstantial Evidence</a:t>
            </a:r>
          </a:p>
          <a:p>
            <a:pPr lvl="1"/>
            <a:r>
              <a:rPr lang="en-US" b="1" dirty="0" smtClean="0"/>
              <a:t>a.  Unnatural disposition</a:t>
            </a:r>
          </a:p>
          <a:p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9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Undue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Circumstantial Evidence</a:t>
            </a:r>
          </a:p>
          <a:p>
            <a:pPr lvl="1"/>
            <a:r>
              <a:rPr lang="en-US" b="1" dirty="0" smtClean="0"/>
              <a:t>a.  Unnatural disposition</a:t>
            </a:r>
          </a:p>
          <a:p>
            <a:pPr lvl="1"/>
            <a:r>
              <a:rPr lang="en-US" b="1" dirty="0" smtClean="0"/>
              <a:t>b.  Opportunity (access)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8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motive to contest?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Heirs who would benefit by an intestate distribution.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79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Undue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Circumstantial Evidence</a:t>
            </a:r>
          </a:p>
          <a:p>
            <a:pPr lvl="1"/>
            <a:r>
              <a:rPr lang="en-US" b="1" dirty="0" smtClean="0"/>
              <a:t>a.  Unnatural disposition</a:t>
            </a:r>
          </a:p>
          <a:p>
            <a:pPr lvl="1"/>
            <a:r>
              <a:rPr lang="en-US" b="1" dirty="0" smtClean="0"/>
              <a:t>b.  Opportunity (access)</a:t>
            </a:r>
          </a:p>
          <a:p>
            <a:pPr lvl="1"/>
            <a:r>
              <a:rPr lang="en-US" b="1" dirty="0" smtClean="0"/>
              <a:t>c.  </a:t>
            </a:r>
            <a:r>
              <a:rPr lang="en-US" b="1" dirty="0"/>
              <a:t> </a:t>
            </a:r>
            <a:r>
              <a:rPr lang="en-US" b="1" dirty="0" smtClean="0"/>
              <a:t>Relationship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0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Undue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Circumstantial Evidence</a:t>
            </a:r>
          </a:p>
          <a:p>
            <a:pPr lvl="1"/>
            <a:r>
              <a:rPr lang="en-US" b="1" dirty="0" smtClean="0"/>
              <a:t>a.  Unnatural disposition</a:t>
            </a:r>
          </a:p>
          <a:p>
            <a:pPr lvl="1"/>
            <a:r>
              <a:rPr lang="en-US" b="1" dirty="0" smtClean="0"/>
              <a:t>b.  Opportunity (access)</a:t>
            </a:r>
          </a:p>
          <a:p>
            <a:pPr lvl="1"/>
            <a:r>
              <a:rPr lang="en-US" b="1" dirty="0" smtClean="0"/>
              <a:t>c.  </a:t>
            </a:r>
            <a:r>
              <a:rPr lang="en-US" b="1" dirty="0"/>
              <a:t> </a:t>
            </a:r>
            <a:r>
              <a:rPr lang="en-US" b="1" dirty="0" smtClean="0"/>
              <a:t>Relationship</a:t>
            </a:r>
          </a:p>
          <a:p>
            <a:pPr lvl="1"/>
            <a:r>
              <a:rPr lang="en-US" b="1" dirty="0" smtClean="0"/>
              <a:t>d.  Susceptibility/ability to resist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9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Undue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Circumstantial Evidence</a:t>
            </a:r>
          </a:p>
          <a:p>
            <a:pPr lvl="1"/>
            <a:r>
              <a:rPr lang="en-US" b="1" dirty="0" smtClean="0"/>
              <a:t>a.  Unnatural disposition</a:t>
            </a:r>
          </a:p>
          <a:p>
            <a:pPr lvl="1"/>
            <a:r>
              <a:rPr lang="en-US" b="1" dirty="0" smtClean="0"/>
              <a:t>b.  Opportunity (access)</a:t>
            </a:r>
          </a:p>
          <a:p>
            <a:pPr lvl="1"/>
            <a:r>
              <a:rPr lang="en-US" b="1" dirty="0" smtClean="0"/>
              <a:t>c.  </a:t>
            </a:r>
            <a:r>
              <a:rPr lang="en-US" b="1" dirty="0"/>
              <a:t> </a:t>
            </a:r>
            <a:r>
              <a:rPr lang="en-US" b="1" dirty="0" smtClean="0"/>
              <a:t>Relationship</a:t>
            </a:r>
          </a:p>
          <a:p>
            <a:pPr lvl="1"/>
            <a:r>
              <a:rPr lang="en-US" b="1" dirty="0" smtClean="0"/>
              <a:t>d.  Susceptibility/ability to resist</a:t>
            </a:r>
          </a:p>
          <a:p>
            <a:pPr lvl="1"/>
            <a:r>
              <a:rPr lang="en-US" b="1" dirty="0" smtClean="0"/>
              <a:t>e.  Beneficiary connected with will preparation or execution.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20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Mere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6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Mere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51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p7-RAcwOt5b-oYCN-GKHZPCnDTQVmBZZn4pvkpxDJAplr6o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82183" cy="64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Mortmain Statute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Statute which limits gifts to charity under specified circumstances.</a:t>
            </a:r>
          </a:p>
          <a:p>
            <a:endParaRPr lang="en-US" b="1" dirty="0"/>
          </a:p>
          <a:p>
            <a:r>
              <a:rPr lang="en-US" b="1" dirty="0" smtClean="0"/>
              <a:t>Often held to be unconstitutional under 14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Amendment’s equal protection clause.</a:t>
            </a:r>
          </a:p>
        </p:txBody>
      </p:sp>
    </p:spTree>
    <p:extLst>
      <p:ext uri="{BB962C8B-B14F-4D97-AF65-F5344CB8AC3E}">
        <p14:creationId xmlns:p14="http://schemas.microsoft.com/office/powerpoint/2010/main" val="2986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Attorney as Will Drafter and Beneficiary -- Impact on </a:t>
            </a:r>
            <a:r>
              <a:rPr lang="en-US" dirty="0" smtClean="0"/>
              <a:t>Gift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Gift deemed or presumed void?</a:t>
            </a:r>
          </a:p>
          <a:p>
            <a:endParaRPr lang="en-US" b="1" dirty="0"/>
          </a:p>
          <a:p>
            <a:r>
              <a:rPr lang="en-US" b="1" dirty="0" smtClean="0"/>
              <a:t>Scope?</a:t>
            </a:r>
          </a:p>
          <a:p>
            <a:endParaRPr lang="en-US" b="1" dirty="0"/>
          </a:p>
          <a:p>
            <a:r>
              <a:rPr lang="en-US" b="1" dirty="0" smtClean="0"/>
              <a:t>Exceptions?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25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Attorney as Will Drafter and Beneficiary -- Impact on </a:t>
            </a:r>
            <a:r>
              <a:rPr lang="en-US" sz="4400" dirty="0" smtClean="0"/>
              <a:t>Law License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Rules of Professional Conduct 1.8(c)</a:t>
            </a:r>
          </a:p>
          <a:p>
            <a:endParaRPr lang="en-US" b="1" dirty="0"/>
          </a:p>
          <a:p>
            <a:r>
              <a:rPr lang="en-US" b="1" dirty="0" smtClean="0"/>
              <a:t>Presumption – violates Rules</a:t>
            </a:r>
          </a:p>
          <a:p>
            <a:endParaRPr lang="en-US" b="1" dirty="0"/>
          </a:p>
          <a:p>
            <a:r>
              <a:rPr lang="en-US" b="1" dirty="0" smtClean="0"/>
              <a:t>Impact – Gift not automatically voided but attorney subject to discipline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56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Attorney as Will Drafter and Beneficiary -- Impact on </a:t>
            </a:r>
            <a:r>
              <a:rPr lang="en-US" sz="4400" dirty="0" smtClean="0"/>
              <a:t>Law License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Beneficiaries within scope of prohibition:</a:t>
            </a:r>
          </a:p>
          <a:p>
            <a:pPr lvl="1"/>
            <a:r>
              <a:rPr lang="en-US" b="1" dirty="0" smtClean="0"/>
              <a:t>Attorney</a:t>
            </a:r>
          </a:p>
          <a:p>
            <a:pPr lvl="1"/>
            <a:r>
              <a:rPr lang="en-US" b="1" dirty="0" smtClean="0"/>
              <a:t>Parent of attorney</a:t>
            </a:r>
          </a:p>
          <a:p>
            <a:pPr lvl="1"/>
            <a:r>
              <a:rPr lang="en-US" b="1" dirty="0" smtClean="0"/>
              <a:t>Child of attorney</a:t>
            </a:r>
          </a:p>
          <a:p>
            <a:pPr lvl="1"/>
            <a:r>
              <a:rPr lang="en-US" b="1" dirty="0" smtClean="0"/>
              <a:t>Sibling of attorney</a:t>
            </a:r>
          </a:p>
          <a:p>
            <a:pPr lvl="1"/>
            <a:r>
              <a:rPr lang="en-US" b="1" dirty="0" smtClean="0"/>
              <a:t>Spouse of attorney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2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motive to contest?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Beneficiary of prior will who would take if new will is invalid.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Attorney as Will Drafter and Beneficiary -- Impact on </a:t>
            </a:r>
            <a:r>
              <a:rPr lang="en-US" sz="4400" dirty="0" smtClean="0"/>
              <a:t>Law License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Exceptions: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1.  Gift not substantial.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2.  Testator related to beneficiary.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3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Attorney as Will Drafter and Beneficiary -- </a:t>
            </a:r>
            <a:r>
              <a:rPr lang="en-US" sz="4400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Don’t do it, even for family members.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9AMQDASIAAhEBAxEB/8QAHAABAAICAwEAAAAAAAAAAAAAAAcIAQIDBQYE/8QAQxAAAQMBAwYIDQMDBAMAAAAAAQACAwQFBhETITFBUbESFDNSYXKBkggXIiMyNFNUcXOTwdIHkdFiofBCouHxFSTC/8QAGwEBAAIDAQEAAAAAAAAAAAAAAAUGAQIEAwf/xAAsEQACAgICAgEDAgYDAAAAAAAAAQIDBBEFMRIhQRMioVHwBjJxgcHRFEKx/9oADAMBAAIRAxEAPwCEM/COdb5GfmSd0rWPl29Yb1dSjp4TSw+aj5Np9EZ8w6EBS3Iz8yTulMjPzJO6Vdji8Pso+6E4vD7KPuhAUnyM/Mk7pTIz8yTulXY4vD7KPuhOLw+yj7o/hAUnyM/Mk7pTIz8yTulXX4vD7KPuj+Fni8Pso+6EBSfIz8yTulMjPzJO6Vdji8Pso+6E4vD7KPuhAUnyM/Mk7pTIz8yTulXY4vD7KPuhOLw+yj7oQFJ8jPzJO6UyM/Mk7pV2OLw+yj7oTi8Pso+6EBSfIz8yTulMjPzJO6Vdji8Pso+6E4vD7KPuhAUnyM/Mk7pTIz8yTulXY4vD7KPuhOLw+yj7oQFJ8jPzJO6UyM/Mk7pV2OLw+yj7o/hYyEPso+6P4QFKMjPzJO6UyM/Mk7pV2OLw+yj7o/hOLw+yj7oQFJ8jPzJO6Vq5kjPTa5vxGCu1xeH2UfdCg3wkWMjnsMMYG4tmx4IAxztQEMN4WGlFhmjtRAGcs3rDersUXqkHy27lSdnLN6w3q7NH6pB8tu5AcyItXODQS4gADOSgNloXAFdXUWu2F7pXuaynYMXuccABrOKjO8f6iV1Ra0b7HfkqSnd5Ie31jpcNPB2D4HTmWts1VryOzDwLsyTjUuiYsVldDdW8lJeOz+M0xDJmYCaEnPG77jYda70FZTUltHLOuVcnCa00ZRYBWVk1CIiAIiIAiIgCIsEoAdC14X911tbbVPRtfLO5rKeMEySE6AoovDf60K22IaizJHU1LSv4UMZHK6Ri8a8Rjm1fFaW2Kr+Y7sLj78yTVa/uTU0rZeeuleakvHZ+WgwjmjwE0BOeM/dp1Fd+HHoWyakto5LK5VScJrTRsoK8JX1iwupNvap1UFeEpy9hdSbe1ZNCFWEYZzrRZjJAOG1EBhnLN6w3q7NH6pB8tu5UmZyzesN6uzR+qQfLbuQHKSumtCrMzzE3MwHPiNK7pfBX0QlBfGAJMM/9S3raUvYe/gh6/ttVtTXyWY6N9PTQnOx2YzbHHo2D98+YeRxUwXksCntqlycoEdRHjkpsM7DsO0HZ91E9oUNRZ1XJS1kZZKw5xtG0HWOlRefTYpuTe0Xz+H83HnT9KC1JfvZzWPa1ZYtfHW0EnAkZpB9F7dbXDWFOd1rx0l4aIT054ErQBNAfSjd9xsOtV+wX3WLatXYtoR1tDJwJGZi0+i9utrhsXhj5Lren0e3McRDMj5w9TX5/qWOC2XRXWvHSXioRPTO4MrABNC4+VG77jYda7vFS6akto+fzrlXJwmtNGyLA0LKyahERAERauOCAyThnOjWV01r2rDBFI58zYoYwXSSu0D/P76NK1tm1ooIJHvlEUEbcZJXHAAKHb1XjltqoyUQMVDG7GOM6XnnO6dg1fFYttjRHyl3+hI8dx1mbZ4x6+WL1XkmtuoyUfCjoIz5uMnO8853TsGr4rz+KaU+OHaoKy2VsvKR9GxsarFqVda0kfbY9q1ljV0dbQycCSPMQdD262u2gqfbu2p/5iyKevEEkGWbiY5AQR8No2HWozuBch1ollp2vHhR5jDC4Z5v6nbG7BrUuRtaxoa1oAGgAKTw4TjH7ik/xDlY99yjUvuXb/wAG40KC/CU5ewupNvap1CgrwlOXsLqTb2rrK8QqzR2ojNHaiAM5ZvWG9XZo/VIPlt3KkzOWb1hvV2aP1SD5bdyA5lgrKID4LQoss0vjHnB/deOvLYMFtUuSlAiqIwclNhnYdh6No+69+V8FfQ5YcOIASDVtXompLwn0b12TqmpwemivVoUVRZ1XJS1cZZKw529Gog6x0r5/ipevHYMFtUuTlwjqIx5mXDOw6wdoOsKKq6ins+qkpauMxys0g6xqIOsHUVC5eJKl7XR9A4nl45sPGXqa/fo5bFtWrsWvjraCTgytzEH0Xt1tcNinK614aS8NAKilPBkbmlhJ8qN33GwqAAvusa1ayxbQjrKCXgSN9IHQ9utrhs/wLXGyXW9Po05fiY5kPqQWpr8ljQVldFde8dJeCzxUU7uDK3ATQk543bPhsK7sHFS6aa2igzhKuThNaaNkRYJGCyamHHDWF0ls2rHDDM50jY4IxjJK44DAJbFqxRQSOMrYoIgXSSuOAwUP3pvHJbU+Si4UdDGfIjOYvI0Od/fAavitbbY0R8pdkhx/H2ZtnjHpdsxeq8k1tT5KMuioY3Ysj0F55zvsNXx0dCmoIcAM+ZQdtsrZbkfQ8bHqxa1XWtJGCMNKkH9P7jmvdHalsRkUw8qCncMMrsc7+nYNenQs/p9cjjxjtW14yKYYOgp3jlNjnDm7Br06MylhrQ0AAYBduNjf9plZ5rm97oof9X/oNHBzAYADDALOGdZCypEqQCgrwlOXsLqTb2qdVBXhKcvYXUm3tQEKs0dqIzR2ogDOWb1hvV2aP1SD5bdypMzlm9Yb1dmj9Ug+W3cgOZERAFjBZRAdbaNniYGSIASAZxzl5C8VgwW3TGKTzdTHjkpcMS0nUdoOzt1KQCMV11pUGWxliAyg0jD0l6JqS8J9G9dk6pqcHpor7X0c9n1UlNWRmOVmGIOcYaiDrGwrgwUtXisOC2aXgSebqIsclNhnadYI1g6wotraOegqpKWqj4ErDnGOYjUQdYOoqEy8SVL2ui+cVysMyHjL1JfvZzWLa1ZYtfHW0EhbI3MWn0Xt5pGsKcbsXio7wUAqKU8GRuaWFx8qN3T0bDrUAr7rFtarsW0GVlDJwXtzOafRe3W13RuWuNkut6fRry3FRy4+cPU//SxRcADjoXR2xakccMrnSiOnjbjJI44DD/Psuqpr4Ulr2W6qZIII42/+y17hjEcM+PRsOtRrei8Mlsz5GLhR0TDixjtMh5zvsNWOsqVsvhVDyb9/BVMPjLsi76eta7f6C8145LaqBHFwmUMbsWMIwLzzndOwauk6OhwWT05ztTtChbbZ2y8n8l9xsevGrVcOkY1KQf0/uSat0Vq2vDhTjB0FO8Z5Dqc4c3YNek5ln9P7kOq3R2rbER4t6UFO8cpsc4bNg1/BSs1obozLtxcXX3TK1zPM+W6KH6+X/gNbhoAWyLKkSqhERAFBXhKcvYXUm3tU6qCvCU5ewupNvagIVZo7URmjtRAGcs3rDers0fqkHy27lSZnLN6w3q7NH6pB8tu5AcyIiAIiIAsEZllEB1lpUGUxmiHljSBr/wCV4+8VhQW1TcCUZOoj5KXg52nYdo6P2UhFdXadAJPPQgB4zkc7/lb+px8JdG9dk6pKcHpogGto5qCqkpqpmTlj0gnMdhB2HauDBSleiyqO0bOkkqnsp3wNJZUOHodDujoUW/DA9KhMvG+jL10Xzi+R/wCZV7WmuxqIxIB0gHTrz7c+dERce2SiST2hq2dJUg3AuRxsxWrbMRyAPCgp3DlNj3DZsGv4L5/00u5Q2vUSV1bJFKKZwDaXSeFznjZsHxx2KXmAAZlJYmMmvORVeZ5aW3j1f3Ya0BuGpbYIshSRVgiIgCIiAKCvCU5ewupNvap1UFeEpy9hdSbe1AQqzR2ojNHaiAM5ZvWG9XZo/VIPlt3KkzOWb1hvV2aP1SD5bdyA5kREAREQBEWrnADEoA8gacO1eetq1YxFL50RU8QxkkccMw+29LbtaMRPOVbHTxgufK44Aj+FE15LfltabJRl0dHGfIjOYvI/1O+w1fFaW2xpj5Pv9DtwsGzLs8V18sXmvBNbEhiiL2UbD5DD5Jeec77DVp06OjITPgExwUFbbO2XlIvWPRXjVqEF6RjBMF6mxLozV1G+ornupi9pyDCM4z48Ig6ujXp2Lz9fSVFDVvpaphbKw6McQRqIOsHUtp49kIKTXpnnTn0XWOqMvaOSybTq7HrmVtBJwJmaj6LhraRrB/50gKbbq3kpLw0Ilg83OwATQOPlRn7g6j/BUDZ19dlWnWWTXR1lBKY5mfs8a2kawcF6Y2S6np9HHyfGwyl5R9TX5LFjQtgugureSkvDQ5WHzc7M00JOdh+42H74hd63QpiMlJbRSp1yrk4yWmjZFjFZWxqEREAUFeEpy9hdSbe1TqoK8JTl7C6k29qAhVmjtRGaO1EAZyzesN6uzR+qQfLbuVJmcs3rDers0fqkHy27kBzIiIAiLVzsBjqQBxAaT0Yrz1tWvGIpPOCOmYMZJHHAEfxvWLatmNkUnClbFTxjGSQnAf8ASie8lvS2xNk4w6OiYSY2EYFx5zvsNWOs6PO66NEfJ9nbg4U8qzS6+WYvJeCS2ZeBFwo6NruExmgvOpzunYNXxXSfBbHOcTpQ5gTmUFZbK2W2XWimvHrUIL0Y/t0qRrg3JLxHa1sxeRmfT0zxp2OcNw/fYs3CuRwjFatsQ5sQ6npnj9nvG4dqk0MA0ZlIYuLr75lf5TlXLdNL9fLPgtCzm1DeHHgJQP36F4y37EitamMM4MVRHjk5cM7DsO0HYpEwzZ119qWeKpnDiwEw/wB3QVJbTXjLor9dk65KUHplf62jmoKl9PUs4ErNIxzEaiDrHSuBSleGxYrWgyUwEVTHycmGdh2H+noUa1tLNRVL6epZwJWYYtJxzaiDrB2qGy8V1Pa6Lnx3JRyY+MvUl3/s3sq0aqya6OtoZTFMw6RnDhrBGsKbLp3mpbw0GUj83Ux4CaAnEsO0bWnUdxzKCiM6+qzLQqrLrY6yhlMc8ZzHSCNYI1g7FpjZLren0OS46GVHyj6kixQOJWy89dO89LeKiMkZEVVHhl4Cc7DtG0HUV34KmoyUltFMnCVcnGS00bIiLJqFBXhKcvYXUm3tU6qCvCU5ewupNvagIVZo7URmjtRAGcs3rDers0fqkHy27lSZnLN6w3q7NH6pB8tu5AcyItXHDScBggMk4LzluWzGyKTCUMp4wXSSHMMP43pbtsxxwyYyiOmYMZJCcAVEt4bcltefgtLmUjDi2Pnf1O6dg1LyuvjStvs7cLCsyp6j1+pm8Nuy2vNwI+FHRxnyIzpcec7p2DV8V0+GbBZOdY+JwUFZbK2W2XKimuitQh6Rg5hiTgFJFwbkl2Sta2IsND6eneNGxzh/cDVpW1wbleVHatswnU6npnjRsc8bh+6klrQpHExdffPsr/J8p57qqfr5YaBqWyAYLKkSvhYIWUQyddadnNqW5SPATDQed0FeJvBYkNqQGKbGKpjxychbnYdh2tKkYhddalnCqblI/JmGg7ehZ9SXjLo3rnKuSlF6ZANVSz0dS+nqmGOZnpNOg9IOsbCuLBSXeCworUgLJAY6qLEMkOlvQdo/7Cjmpp5qSofT1LCyZhwc0nN2H7qDycV1Pa6Lhx3IxyY6f8yOSza+qsutjrKGUxzxnMRoI1gjWDsU1XSvNTXho+E3CKrjAy8BOdp2ja07f3UGjFfRZ1dU2bWx1lFKYp4zi1w19B2g7FjGyXU9PoxyGBHKj5R9SX5LFNOJWy85dG89NeCjxaBDVRgCaDHHg9I2t6ewr0IJU1GSktop84Srk4yWmbKCvCU5ewupNvap1UFeEpy9hdSbe1bGpCrNHaiM0dqIAzlm9Yb1dmj9Ug+W3cqTM5ZvWG9XZo/VIPlt3IDlOhdDbde7hmmiDmAemdBd0fBd+vhtGgZWMz4NkHouw3rK7BDV86utkr+K1DTHTN8qJuqT+o6jrGGrtxPncNYz9KlK27Jir4JKOsjLXNztfpLHbRt+4Uc2pZ1VZdRka2JzCRwmuIzSNxzOb0blEZ1E1Lz7RZ+Ly6pV/T6a/J8ebSdCkm4Vyc8Vq2xFgfSp6Zw0bHOG3YNWtbXCuUWmK1rYi85iHU9O8ejsc7p2DVrz6JIaMF64uJr75nLyXJuTdVT9fLDRgtkRSJBBERAEREAWDpWUQHW2pZzappkjAEwGnndC8NeKw47UhLHgRVcWIjkIz9V3QpKwXXWpZoq2mSIATDRsd8f5RpSj4y6N67JVyUovTIBqaeWmnfBURujmY7BzT/mjYVxYKSLxWGy1IyxzRHWR5o3kf7TtB/tq1qP6ujqaSrdSVUEkVSxwa6M6cToww045sNqhMnFlVLfwy24XIwyIfd6aNrMq6uhr4aiz3uZUtdgzgjEux/04awdin+y5amez4JK2EQVLmAyRtdwg07MV5C4VzRZjWWhabAa9w83HpEAP/wBbdmhe5AwUhiVSrh9zIHk8qu+37F18mwUFeEpy9hdSbe1TqFBXhKcvYXUm3tXWRpCrNHaiM0dqIAzlm9Yb1dmj9Ug+W3cqTM5ZvWG9XZo/VIPlt3IDmWMFlEB8tTRQ1L2OmYHOYcx29BWlXZtJWPhfVU0MroH8OMvbjwHbR/mzYvtRAvXRqG4LZEQBERAEREAREQBERAFhZRAfM+ihfUCcsBlaMA5cU9l0dRWwVs1NE+pgBEUpb5TR8f3/AHX3Ij99mU2ujVrcNiysohgKCvCU5ewupNvap1UFeEpy9hdSbe1AQqzR2ojNHaiANIbKCdAcFYaD9dLtxwxsNFaR4LQDgxmodZV3PpFYQFjPHvdr3G0/ps/JPHvdr3G0/ps/JVzRAWM8e92vcbT+mz8k8e92vcbT+mz8lXNEBYzx73a9xtP6bPyTx73a9xtP6bPyVc0QFjPHvdr3G0/ps/JPHvdr3G0/ps/JVzRAWM8e92vcbT+mz8k8e92vcbT+mz8lXNEBYzx73a9xtP6bPyTx73a9xtP6bPyVc0QFjPHvdr3G0/ps/JPHvdr3G0/ps/JVzRAWM8e92vcbT+mz8k8e92vcbT+mz8lXNEBYzx73a9xtP6bPyTx73a9xtP6bPyVc0QFjPHvdr3G0/ps/JPHvdr3G0/ps/JVzRAWM8e92vcbT+mz8lHH6uX5sy+klmus2Gpi4q2QPy4Ax4WGGGBOxR0iA3Zo7URmjtRAf/9k="/>
          <p:cNvSpPr>
            <a:spLocks noChangeAspect="1" noChangeArrowheads="1"/>
          </p:cNvSpPr>
          <p:nvPr/>
        </p:nvSpPr>
        <p:spPr bwMode="auto">
          <a:xfrm>
            <a:off x="155575" y="-617538"/>
            <a:ext cx="13430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9AMQDASIAAhEBAxEB/8QAHAABAAICAwEAAAAAAAAAAAAAAAcIAQIDBQYE/8QAQxAAAQMBAwYIDQMDBAMAAAAAAQACAwQFBhETITFBUbESFDNSYXKBkggXIiMyNFNUcXOTwdIHkdFiofBCouHxFSTC/8QAGwEBAAIDAQEAAAAAAAAAAAAAAAUGAQIEAwf/xAAsEQACAgICAgEDAgYDAAAAAAAAAQIDBBEFMRIhQRMioVHwBjJxgcHRFEKx/9oADAMBAAIRAxEAPwCEM/COdb5GfmSd0rWPl29Yb1dSjp4TSw+aj5Np9EZ8w6EBS3Iz8yTulMjPzJO6Vdji8Pso+6E4vD7KPuhAUnyM/Mk7pTIz8yTulXY4vD7KPuhOLw+yj7o/hAUnyM/Mk7pTIz8yTulXX4vD7KPuj+Fni8Pso+6EBSfIz8yTulMjPzJO6Vdji8Pso+6E4vD7KPuhAUnyM/Mk7pTIz8yTulXY4vD7KPuhOLw+yj7oQFJ8jPzJO6UyM/Mk7pV2OLw+yj7oTi8Pso+6EBSfIz8yTulMjPzJO6Vdji8Pso+6E4vD7KPuhAUnyM/Mk7pTIz8yTulXY4vD7KPuhOLw+yj7oQFJ8jPzJO6UyM/Mk7pV2OLw+yj7o/hYyEPso+6P4QFKMjPzJO6UyM/Mk7pV2OLw+yj7o/hOLw+yj7oQFJ8jPzJO6Vq5kjPTa5vxGCu1xeH2UfdCg3wkWMjnsMMYG4tmx4IAxztQEMN4WGlFhmjtRAGcs3rDersUXqkHy27lSdnLN6w3q7NH6pB8tu5AcyItXODQS4gADOSgNloXAFdXUWu2F7pXuaynYMXuccABrOKjO8f6iV1Ra0b7HfkqSnd5Ie31jpcNPB2D4HTmWts1VryOzDwLsyTjUuiYsVldDdW8lJeOz+M0xDJmYCaEnPG77jYda70FZTUltHLOuVcnCa00ZRYBWVk1CIiAIiIAiIgCIsEoAdC14X911tbbVPRtfLO5rKeMEySE6AoovDf60K22IaizJHU1LSv4UMZHK6Ri8a8Rjm1fFaW2Kr+Y7sLj78yTVa/uTU0rZeeuleakvHZ+WgwjmjwE0BOeM/dp1Fd+HHoWyakto5LK5VScJrTRsoK8JX1iwupNvap1UFeEpy9hdSbe1ZNCFWEYZzrRZjJAOG1EBhnLN6w3q7NH6pB8tu5UmZyzesN6uzR+qQfLbuQHKSumtCrMzzE3MwHPiNK7pfBX0QlBfGAJMM/9S3raUvYe/gh6/ttVtTXyWY6N9PTQnOx2YzbHHo2D98+YeRxUwXksCntqlycoEdRHjkpsM7DsO0HZ91E9oUNRZ1XJS1kZZKw5xtG0HWOlRefTYpuTe0Xz+H83HnT9KC1JfvZzWPa1ZYtfHW0EnAkZpB9F7dbXDWFOd1rx0l4aIT054ErQBNAfSjd9xsOtV+wX3WLatXYtoR1tDJwJGZi0+i9utrhsXhj5Lren0e3McRDMj5w9TX5/qWOC2XRXWvHSXioRPTO4MrABNC4+VG77jYda7vFS6akto+fzrlXJwmtNGyLA0LKyahERAERauOCAyThnOjWV01r2rDBFI58zYoYwXSSu0D/P76NK1tm1ooIJHvlEUEbcZJXHAAKHb1XjltqoyUQMVDG7GOM6XnnO6dg1fFYttjRHyl3+hI8dx1mbZ4x6+WL1XkmtuoyUfCjoIz5uMnO8853TsGr4rz+KaU+OHaoKy2VsvKR9GxsarFqVda0kfbY9q1ljV0dbQycCSPMQdD262u2gqfbu2p/5iyKevEEkGWbiY5AQR8No2HWozuBch1ollp2vHhR5jDC4Z5v6nbG7BrUuRtaxoa1oAGgAKTw4TjH7ik/xDlY99yjUvuXb/wAG40KC/CU5ewupNvap1CgrwlOXsLqTb2rrK8QqzR2ojNHaiAM5ZvWG9XZo/VIPlt3KkzOWb1hvV2aP1SD5bdyA5lgrKID4LQoss0vjHnB/deOvLYMFtUuSlAiqIwclNhnYdh6No+69+V8FfQ5YcOIASDVtXompLwn0b12TqmpwemivVoUVRZ1XJS1cZZKw529Gog6x0r5/ipevHYMFtUuTlwjqIx5mXDOw6wdoOsKKq6ins+qkpauMxys0g6xqIOsHUVC5eJKl7XR9A4nl45sPGXqa/fo5bFtWrsWvjraCTgytzEH0Xt1tcNinK614aS8NAKilPBkbmlhJ8qN33GwqAAvusa1ayxbQjrKCXgSN9IHQ9utrhs/wLXGyXW9Po05fiY5kPqQWpr8ljQVldFde8dJeCzxUU7uDK3ATQk543bPhsK7sHFS6aa2igzhKuThNaaNkRYJGCyamHHDWF0ls2rHDDM50jY4IxjJK44DAJbFqxRQSOMrYoIgXSSuOAwUP3pvHJbU+Si4UdDGfIjOYvI0Od/fAavitbbY0R8pdkhx/H2ZtnjHpdsxeq8k1tT5KMuioY3Ysj0F55zvsNXx0dCmoIcAM+ZQdtsrZbkfQ8bHqxa1XWtJGCMNKkH9P7jmvdHalsRkUw8qCncMMrsc7+nYNenQs/p9cjjxjtW14yKYYOgp3jlNjnDm7Br06MylhrQ0AAYBduNjf9plZ5rm97oof9X/oNHBzAYADDALOGdZCypEqQCgrwlOXsLqTb2qdVBXhKcvYXUm3tQEKs0dqIzR2ogDOWb1hvV2aP1SD5bdypMzlm9Yb1dmj9Ug+W3cgOZERAFjBZRAdbaNniYGSIASAZxzl5C8VgwW3TGKTzdTHjkpcMS0nUdoOzt1KQCMV11pUGWxliAyg0jD0l6JqS8J9G9dk6pqcHpor7X0c9n1UlNWRmOVmGIOcYaiDrGwrgwUtXisOC2aXgSebqIsclNhnadYI1g6wotraOegqpKWqj4ErDnGOYjUQdYOoqEy8SVL2ui+cVysMyHjL1JfvZzWLa1ZYtfHW0EhbI3MWn0Xt5pGsKcbsXio7wUAqKU8GRuaWFx8qN3T0bDrUAr7rFtarsW0GVlDJwXtzOafRe3W13RuWuNkut6fRry3FRy4+cPU//SxRcADjoXR2xakccMrnSiOnjbjJI44DD/Psuqpr4Ulr2W6qZIII42/+y17hjEcM+PRsOtRrei8Mlsz5GLhR0TDixjtMh5zvsNWOsqVsvhVDyb9/BVMPjLsi76eta7f6C8145LaqBHFwmUMbsWMIwLzzndOwauk6OhwWT05ztTtChbbZ2y8n8l9xsevGrVcOkY1KQf0/uSat0Vq2vDhTjB0FO8Z5Dqc4c3YNek5ln9P7kOq3R2rbER4t6UFO8cpsc4bNg1/BSs1obozLtxcXX3TK1zPM+W6KH6+X/gNbhoAWyLKkSqhERAFBXhKcvYXUm3tU6qCvCU5ewupNvagIVZo7URmjtRAGcs3rDers0fqkHy27lSZnLN6w3q7NH6pB8tu5AcyIiAIiIAsEZllEB1lpUGUxmiHljSBr/wCV4+8VhQW1TcCUZOoj5KXg52nYdo6P2UhFdXadAJPPQgB4zkc7/lb+px8JdG9dk6pKcHpogGto5qCqkpqpmTlj0gnMdhB2HauDBSleiyqO0bOkkqnsp3wNJZUOHodDujoUW/DA9KhMvG+jL10Xzi+R/wCZV7WmuxqIxIB0gHTrz7c+dERce2SiST2hq2dJUg3AuRxsxWrbMRyAPCgp3DlNj3DZsGv4L5/00u5Q2vUSV1bJFKKZwDaXSeFznjZsHxx2KXmAAZlJYmMmvORVeZ5aW3j1f3Ya0BuGpbYIshSRVgiIgCIiAKCvCU5ewupNvap1UFeEpy9hdSbe1AQqzR2ojNHaiAM5ZvWG9XZo/VIPlt3KkzOWb1hvV2aP1SD5bdyA5kREAREQBEWrnADEoA8gacO1eetq1YxFL50RU8QxkkccMw+29LbtaMRPOVbHTxgufK44Aj+FE15LfltabJRl0dHGfIjOYvI/1O+w1fFaW2xpj5Pv9DtwsGzLs8V18sXmvBNbEhiiL2UbD5DD5Jeec77DVp06OjITPgExwUFbbO2XlIvWPRXjVqEF6RjBMF6mxLozV1G+ornupi9pyDCM4z48Ig6ujXp2Lz9fSVFDVvpaphbKw6McQRqIOsHUtp49kIKTXpnnTn0XWOqMvaOSybTq7HrmVtBJwJmaj6LhraRrB/50gKbbq3kpLw0Ilg83OwATQOPlRn7g6j/BUDZ19dlWnWWTXR1lBKY5mfs8a2kawcF6Y2S6np9HHyfGwyl5R9TX5LFjQtgugureSkvDQ5WHzc7M00JOdh+42H74hd63QpiMlJbRSp1yrk4yWmjZFjFZWxqEREAUFeEpy9hdSbe1TqoK8JTl7C6k29qAhVmjtRGaO1EAZyzesN6uzR+qQfLbuVJmcs3rDers0fqkHy27kBzIiIAiLVzsBjqQBxAaT0Yrz1tWvGIpPOCOmYMZJHHAEfxvWLatmNkUnClbFTxjGSQnAf8ASie8lvS2xNk4w6OiYSY2EYFx5zvsNWOs6PO66NEfJ9nbg4U8qzS6+WYvJeCS2ZeBFwo6NruExmgvOpzunYNXxXSfBbHOcTpQ5gTmUFZbK2W2XWimvHrUIL0Y/t0qRrg3JLxHa1sxeRmfT0zxp2OcNw/fYs3CuRwjFatsQ5sQ6npnj9nvG4dqk0MA0ZlIYuLr75lf5TlXLdNL9fLPgtCzm1DeHHgJQP36F4y37EitamMM4MVRHjk5cM7DsO0HYpEwzZ119qWeKpnDiwEw/wB3QVJbTXjLor9dk65KUHplf62jmoKl9PUs4ErNIxzEaiDrHSuBSleGxYrWgyUwEVTHycmGdh2H+noUa1tLNRVL6epZwJWYYtJxzaiDrB2qGy8V1Pa6Lnx3JRyY+MvUl3/s3sq0aqya6OtoZTFMw6RnDhrBGsKbLp3mpbw0GUj83Ux4CaAnEsO0bWnUdxzKCiM6+qzLQqrLrY6yhlMc8ZzHSCNYI1g7FpjZLren0OS46GVHyj6kixQOJWy89dO89LeKiMkZEVVHhl4Cc7DtG0HUV34KmoyUltFMnCVcnGS00bIiLJqFBXhKcvYXUm3tU6qCvCU5ewupNvagIVZo7URmjtRAGcs3rDers0fqkHy27lSZnLN6w3q7NH6pB8tu5AcyItXHDScBggMk4LzluWzGyKTCUMp4wXSSHMMP43pbtsxxwyYyiOmYMZJCcAVEt4bcltefgtLmUjDi2Pnf1O6dg1LyuvjStvs7cLCsyp6j1+pm8Nuy2vNwI+FHRxnyIzpcec7p2DV8V0+GbBZOdY+JwUFZbK2W2XKimuitQh6Rg5hiTgFJFwbkl2Sta2IsND6eneNGxzh/cDVpW1wbleVHatswnU6npnjRsc8bh+6klrQpHExdffPsr/J8p57qqfr5YaBqWyAYLKkSvhYIWUQyddadnNqW5SPATDQed0FeJvBYkNqQGKbGKpjxychbnYdh2tKkYhddalnCqblI/JmGg7ehZ9SXjLo3rnKuSlF6ZANVSz0dS+nqmGOZnpNOg9IOsbCuLBSXeCworUgLJAY6qLEMkOlvQdo/7Cjmpp5qSofT1LCyZhwc0nN2H7qDycV1Pa6Lhx3IxyY6f8yOSza+qsutjrKGUxzxnMRoI1gjWDsU1XSvNTXho+E3CKrjAy8BOdp2ja07f3UGjFfRZ1dU2bWx1lFKYp4zi1w19B2g7FjGyXU9PoxyGBHKj5R9SX5LFNOJWy85dG89NeCjxaBDVRgCaDHHg9I2t6ewr0IJU1GSktop84Srk4yWmbKCvCU5ewupNvap1UFeEpy9hdSbe1bGpCrNHaiM0dqIAzlm9Yb1dmj9Ug+W3cqTM5ZvWG9XZo/VIPlt3IDlOhdDbde7hmmiDmAemdBd0fBd+vhtGgZWMz4NkHouw3rK7BDV86utkr+K1DTHTN8qJuqT+o6jrGGrtxPncNYz9KlK27Jir4JKOsjLXNztfpLHbRt+4Uc2pZ1VZdRka2JzCRwmuIzSNxzOb0blEZ1E1Lz7RZ+Ly6pV/T6a/J8ebSdCkm4Vyc8Vq2xFgfSp6Zw0bHOG3YNWtbXCuUWmK1rYi85iHU9O8ejsc7p2DVrz6JIaMF64uJr75nLyXJuTdVT9fLDRgtkRSJBBERAEREAWDpWUQHW2pZzappkjAEwGnndC8NeKw47UhLHgRVcWIjkIz9V3QpKwXXWpZoq2mSIATDRsd8f5RpSj4y6N67JVyUovTIBqaeWmnfBURujmY7BzT/mjYVxYKSLxWGy1IyxzRHWR5o3kf7TtB/tq1qP6ujqaSrdSVUEkVSxwa6M6cToww045sNqhMnFlVLfwy24XIwyIfd6aNrMq6uhr4aiz3uZUtdgzgjEux/04awdin+y5amez4JK2EQVLmAyRtdwg07MV5C4VzRZjWWhabAa9w83HpEAP/wBbdmhe5AwUhiVSrh9zIHk8qu+37F18mwUFeEpy9hdSbe1TqFBXhKcvYXUm3tXWRpCrNHaiM0dqIAzlm9Yb1dmj9Ug+W3cqTM5ZvWG9XZo/VIPlt3IDmWMFlEB8tTRQ1L2OmYHOYcx29BWlXZtJWPhfVU0MroH8OMvbjwHbR/mzYvtRAvXRqG4LZEQBERAEREAREQBERAFhZRAfM+ihfUCcsBlaMA5cU9l0dRWwVs1NE+pgBEUpb5TR8f3/AHX3Ij99mU2ujVrcNiysohgKCvCU5ewupNvap1UFeEpy9hdSbe1AQqzR2ojNHaiANIbKCdAcFYaD9dLtxwxsNFaR4LQDgxmodZV3PpFYQFjPHvdr3G0/ps/JPHvdr3G0/ps/JVzRAWM8e92vcbT+mz8k8e92vcbT+mz8lXNEBYzx73a9xtP6bPyTx73a9xtP6bPyVc0QFjPHvdr3G0/ps/JPHvdr3G0/ps/JVzRAWM8e92vcbT+mz8k8e92vcbT+mz8lXNEBYzx73a9xtP6bPyTx73a9xtP6bPyVc0QFjPHvdr3G0/ps/JPHvdr3G0/ps/JVzRAWM8e92vcbT+mz8k8e92vcbT+mz8lXNEBYzx73a9xtP6bPyTx73a9xtP6bPyVc0QFjPHvdr3G0/ps/JPHvdr3G0/ps/JVzRAWM8e92vcbT+mz8lHH6uX5sy+klmus2Gpi4q2QPy4Ax4WGGGBOxR0iA3Zo7URmjtRAf/9k="/>
          <p:cNvSpPr>
            <a:spLocks noChangeAspect="1" noChangeArrowheads="1"/>
          </p:cNvSpPr>
          <p:nvPr/>
        </p:nvSpPr>
        <p:spPr bwMode="auto">
          <a:xfrm>
            <a:off x="307975" y="-465138"/>
            <a:ext cx="13430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 descr="http://t2.gstatic.com/images?q=tbn:ANd9GcQTNWKjSArMG_17l505jXGm_Z7UxC6azRCVm22CIE2gx8JaHEs&amp;t=1&amp;usg=__XZw6Reo093odQSIHu_XnFAM1Gc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714750" cy="37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Duress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96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761"/>
            <a:ext cx="8229600" cy="4625609"/>
          </a:xfrm>
        </p:spPr>
        <p:txBody>
          <a:bodyPr/>
          <a:lstStyle/>
          <a:p>
            <a:r>
              <a:rPr lang="en-US" b="1" dirty="0" smtClean="0"/>
              <a:t>Same as undue influence but connotes physical (as compared to cerebral) pressure.</a:t>
            </a:r>
            <a:endParaRPr lang="en-US" b="1" dirty="0"/>
          </a:p>
        </p:txBody>
      </p:sp>
      <p:pic>
        <p:nvPicPr>
          <p:cNvPr id="8194" name="Picture 2" descr="http://t1.gstatic.com/images?q=tbn:ANd9GcTTZ5b51gAWkw7ftqpbmBrykea7KUxgoUH-svJbsrviVkXkGsM&amp;t=1&amp;usg=__ko-yqAcAJWzHD220ZyK1knS_QY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16" y="2743007"/>
            <a:ext cx="2550577" cy="2060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1.gstatic.com/images?q=tbn:ANd9GcSiSbZbfizGlU4dBKRqGzTmcs8hCV_qD0_iRitN-MxBYzOFRXY&amp;t=1&amp;usg=__TMKmu3A2Oe1V_KZRl-PdcLRpD3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68" y="4802737"/>
            <a:ext cx="2619375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rtyharry.jpg image thehousenextd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3501678"/>
            <a:ext cx="3767069" cy="229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9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False representation to testator.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False representation to testator.</a:t>
            </a:r>
          </a:p>
          <a:p>
            <a:r>
              <a:rPr lang="en-US" b="1" dirty="0" smtClean="0"/>
              <a:t>2.  Knowledge of falsity.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52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False representation to testator.</a:t>
            </a:r>
          </a:p>
          <a:p>
            <a:r>
              <a:rPr lang="en-US" b="1" dirty="0" smtClean="0"/>
              <a:t>2.  Knowledge of falsity.</a:t>
            </a:r>
          </a:p>
          <a:p>
            <a:r>
              <a:rPr lang="en-US" b="1" dirty="0" smtClean="0"/>
              <a:t>3.  Testator reasonably believed representation.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False representation to testator.</a:t>
            </a:r>
          </a:p>
          <a:p>
            <a:r>
              <a:rPr lang="en-US" b="1" dirty="0" smtClean="0"/>
              <a:t>2.  Knowledge of falsity.</a:t>
            </a:r>
          </a:p>
          <a:p>
            <a:r>
              <a:rPr lang="en-US" b="1" dirty="0" smtClean="0"/>
              <a:t>3.  Testator reasonably believed representation.</a:t>
            </a:r>
          </a:p>
          <a:p>
            <a:r>
              <a:rPr lang="en-US" b="1" dirty="0"/>
              <a:t>4</a:t>
            </a:r>
            <a:r>
              <a:rPr lang="en-US" b="1" dirty="0" smtClean="0"/>
              <a:t>.  Causation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Fraud in the Factum (Fraud in the Execution)</a:t>
            </a:r>
            <a:endParaRPr lang="en-US" b="1" dirty="0"/>
          </a:p>
          <a:p>
            <a:pPr lvl="1"/>
            <a:r>
              <a:rPr lang="en-US" b="1" dirty="0" smtClean="0"/>
              <a:t>Testator deceived as to </a:t>
            </a:r>
            <a:r>
              <a:rPr lang="en-US" b="1" smtClean="0"/>
              <a:t>identity or </a:t>
            </a:r>
            <a:r>
              <a:rPr lang="en-US" b="1" dirty="0" smtClean="0"/>
              <a:t>contents of instrument.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“I did not know I was signing a will.”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[actually, no testamentary intent]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73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of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Tremendous state differences</a:t>
            </a:r>
          </a:p>
        </p:txBody>
      </p:sp>
    </p:spTree>
    <p:extLst>
      <p:ext uri="{BB962C8B-B14F-4D97-AF65-F5344CB8AC3E}">
        <p14:creationId xmlns:p14="http://schemas.microsoft.com/office/powerpoint/2010/main" val="39632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Fraud in the Inducement</a:t>
            </a:r>
            <a:endParaRPr lang="en-US" b="1" dirty="0"/>
          </a:p>
          <a:p>
            <a:pPr lvl="1"/>
            <a:r>
              <a:rPr lang="en-US" b="1" dirty="0" smtClean="0"/>
              <a:t>Testator deceived as to extrinsic fact and makes will based on that fact.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“I knew I was signing a will but would not have done so if I knew the truth.”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[actually, no testamentary intent]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99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Mistake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Mistake in the Factum/Execution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Testator did not know testator was signing a will but not because of someone’s evil conduct.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No testamentary intent.</a:t>
            </a:r>
          </a:p>
        </p:txBody>
      </p:sp>
    </p:spTree>
    <p:extLst>
      <p:ext uri="{BB962C8B-B14F-4D97-AF65-F5344CB8AC3E}">
        <p14:creationId xmlns:p14="http://schemas.microsoft.com/office/powerpoint/2010/main" val="41519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Mistake in the Inducement</a:t>
            </a:r>
          </a:p>
          <a:p>
            <a:endParaRPr lang="en-US" b="1" dirty="0"/>
          </a:p>
          <a:p>
            <a:pPr lvl="1"/>
            <a:r>
              <a:rPr lang="en-US" b="1" dirty="0"/>
              <a:t>Testator </a:t>
            </a:r>
            <a:r>
              <a:rPr lang="en-US" b="1" dirty="0" smtClean="0"/>
              <a:t>mistaken as </a:t>
            </a:r>
            <a:r>
              <a:rPr lang="en-US" b="1" dirty="0"/>
              <a:t>to extrinsic fact and makes will based on that fact.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“</a:t>
            </a:r>
            <a:r>
              <a:rPr lang="en-US" b="1" dirty="0"/>
              <a:t>I knew I was signing a will but would not have done so if I </a:t>
            </a:r>
            <a:r>
              <a:rPr lang="en-US" b="1" dirty="0" smtClean="0"/>
              <a:t>wasn’t mistaken.”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0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Remedy for mistake in the inducement</a:t>
            </a:r>
          </a:p>
          <a:p>
            <a:pPr marL="457200" lvl="1" indent="0">
              <a:buNone/>
            </a:pPr>
            <a:endParaRPr lang="en-US" b="1" i="1" dirty="0"/>
          </a:p>
          <a:p>
            <a:pPr lvl="1"/>
            <a:r>
              <a:rPr lang="en-US" b="1" dirty="0" smtClean="0"/>
              <a:t>Typically, no remedy.  Courts usually have no right to vary or modify the terms of a will or to reform it on the grounds of mistake.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Some courts/statutes may permit reformation if evidence is sufficient.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9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Will Contest Remedies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Denial of Probate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Most common remedy.</a:t>
            </a:r>
          </a:p>
          <a:p>
            <a:endParaRPr lang="en-US" b="1" dirty="0"/>
          </a:p>
          <a:p>
            <a:r>
              <a:rPr lang="en-US" b="1" dirty="0" smtClean="0"/>
              <a:t>Partial invalidity is possible, but rare.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91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Constructive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Equitable remedy to  prevent unjust enrichment.</a:t>
            </a:r>
          </a:p>
        </p:txBody>
      </p:sp>
    </p:spTree>
    <p:extLst>
      <p:ext uri="{BB962C8B-B14F-4D97-AF65-F5344CB8AC3E}">
        <p14:creationId xmlns:p14="http://schemas.microsoft.com/office/powerpoint/2010/main" val="8803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-domain-image.com/public-domain-images-pictures-free-stock-photos/interiors-and-exteriors-design-public-domain-images-pictures/amsterdam-main-train-s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6" y="304800"/>
            <a:ext cx="8208433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Will Contest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Should you contest will before or after its admission to probate?   Why?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73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Anticipate Will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Exclusion of natural objects of bounty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1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Anticipate Will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Exclusion of natural objects of bounty</a:t>
            </a:r>
          </a:p>
          <a:p>
            <a:r>
              <a:rPr lang="en-US" b="1" dirty="0" smtClean="0"/>
              <a:t>2.  Unequal treatment of children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31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Anticipate Will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Exclusion of natural objects of bounty</a:t>
            </a:r>
          </a:p>
          <a:p>
            <a:r>
              <a:rPr lang="en-US" b="1" dirty="0" smtClean="0"/>
              <a:t>2.  Unequal treatment of children</a:t>
            </a:r>
          </a:p>
          <a:p>
            <a:r>
              <a:rPr lang="en-US" b="1" dirty="0" smtClean="0"/>
              <a:t>3.  Sudden or significant change in disposition plan</a:t>
            </a:r>
          </a:p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05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Anticipate Will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Exclusion of natural objects of bounty</a:t>
            </a:r>
          </a:p>
          <a:p>
            <a:r>
              <a:rPr lang="en-US" b="1" dirty="0" smtClean="0"/>
              <a:t>2.  Unequal treatment of children</a:t>
            </a:r>
          </a:p>
          <a:p>
            <a:r>
              <a:rPr lang="en-US" b="1" dirty="0" smtClean="0"/>
              <a:t>3.  Sudden or significant change in disposition plan</a:t>
            </a:r>
          </a:p>
          <a:p>
            <a:r>
              <a:rPr lang="en-US" b="1" dirty="0" smtClean="0"/>
              <a:t>4.  Excessive restrictions on gifts to beneficiaries who are also heirs</a:t>
            </a:r>
          </a:p>
        </p:txBody>
      </p:sp>
    </p:spTree>
    <p:extLst>
      <p:ext uri="{BB962C8B-B14F-4D97-AF65-F5344CB8AC3E}">
        <p14:creationId xmlns:p14="http://schemas.microsoft.com/office/powerpoint/2010/main" val="3531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Anticipate Will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Exclusion of natural objects of bounty</a:t>
            </a:r>
          </a:p>
          <a:p>
            <a:r>
              <a:rPr lang="en-US" b="1" dirty="0" smtClean="0"/>
              <a:t>2.  Unequal treatment of children</a:t>
            </a:r>
          </a:p>
          <a:p>
            <a:r>
              <a:rPr lang="en-US" b="1" dirty="0" smtClean="0"/>
              <a:t>3.  Sudden or significant change in disposition plan</a:t>
            </a:r>
          </a:p>
          <a:p>
            <a:r>
              <a:rPr lang="en-US" b="1" dirty="0" smtClean="0"/>
              <a:t>4.  Excessive restrictions on gifts to beneficiaries who are also heirs</a:t>
            </a:r>
          </a:p>
          <a:p>
            <a:r>
              <a:rPr lang="en-US" b="1" dirty="0" smtClean="0"/>
              <a:t>5.  Elderly or disabled testator</a:t>
            </a:r>
          </a:p>
        </p:txBody>
      </p:sp>
    </p:spTree>
    <p:extLst>
      <p:ext uri="{BB962C8B-B14F-4D97-AF65-F5344CB8AC3E}">
        <p14:creationId xmlns:p14="http://schemas.microsoft.com/office/powerpoint/2010/main" val="6368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Anticipate Will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Exclusion of natural objects of bounty</a:t>
            </a:r>
          </a:p>
          <a:p>
            <a:r>
              <a:rPr lang="en-US" b="1" dirty="0" smtClean="0"/>
              <a:t>2.  Unequal treatment of children</a:t>
            </a:r>
          </a:p>
          <a:p>
            <a:r>
              <a:rPr lang="en-US" b="1" dirty="0" smtClean="0"/>
              <a:t>3.  Sudden or significant change in disposition plan</a:t>
            </a:r>
          </a:p>
          <a:p>
            <a:r>
              <a:rPr lang="en-US" b="1" dirty="0" smtClean="0"/>
              <a:t>4.  Excessive restrictions on gifts to beneficiaries who are also heirs</a:t>
            </a:r>
          </a:p>
          <a:p>
            <a:r>
              <a:rPr lang="en-US" b="1" dirty="0" smtClean="0"/>
              <a:t>5.  Elderly or disabled testator</a:t>
            </a:r>
          </a:p>
          <a:p>
            <a:r>
              <a:rPr lang="en-US" b="1" dirty="0" smtClean="0"/>
              <a:t>6.  Testator who behaves strangely </a:t>
            </a:r>
          </a:p>
        </p:txBody>
      </p:sp>
    </p:spTree>
    <p:extLst>
      <p:ext uri="{BB962C8B-B14F-4D97-AF65-F5344CB8AC3E}">
        <p14:creationId xmlns:p14="http://schemas.microsoft.com/office/powerpoint/2010/main" val="3962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Include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terrorem</a:t>
            </a:r>
            <a:r>
              <a:rPr lang="en-US" b="1" dirty="0" smtClean="0"/>
              <a:t> (no contest) (forfeiture) provision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Beneficiary who contests and loses forfeits testamentary gift.</a:t>
            </a:r>
          </a:p>
        </p:txBody>
      </p:sp>
    </p:spTree>
    <p:extLst>
      <p:ext uri="{BB962C8B-B14F-4D97-AF65-F5344CB8AC3E}">
        <p14:creationId xmlns:p14="http://schemas.microsoft.com/office/powerpoint/2010/main" val="40622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Include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terrorem</a:t>
            </a:r>
            <a:r>
              <a:rPr lang="en-US" b="1" dirty="0" smtClean="0"/>
              <a:t> (no contest) (forfeiture) provision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Strictly construed</a:t>
            </a:r>
            <a:r>
              <a:rPr lang="en-US" b="1" dirty="0" smtClean="0"/>
              <a:t>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Good faith/probable cause exception is common.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04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Include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terrorem</a:t>
            </a:r>
            <a:r>
              <a:rPr lang="en-US" b="1" dirty="0" smtClean="0"/>
              <a:t> (no contest) (forfeiture) provision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Drafting guidelines:</a:t>
            </a:r>
          </a:p>
          <a:p>
            <a:pPr lvl="2"/>
            <a:r>
              <a:rPr lang="en-US" b="1" dirty="0" smtClean="0"/>
              <a:t>Create substantial risk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6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Include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terrorem</a:t>
            </a:r>
            <a:r>
              <a:rPr lang="en-US" b="1" dirty="0" smtClean="0"/>
              <a:t> (no contest) (forfeiture) provision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Drafting guidelines:</a:t>
            </a:r>
          </a:p>
          <a:p>
            <a:pPr lvl="2"/>
            <a:r>
              <a:rPr lang="en-US" b="1" dirty="0" smtClean="0"/>
              <a:t>Create substantial risk</a:t>
            </a:r>
          </a:p>
          <a:p>
            <a:pPr lvl="2"/>
            <a:r>
              <a:rPr lang="en-US" b="1" dirty="0" smtClean="0"/>
              <a:t>Describe triggering conduct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82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Failure to Satisfy Will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Include </a:t>
            </a:r>
            <a:r>
              <a:rPr lang="en-US" b="1" i="1" dirty="0" smtClean="0"/>
              <a:t>in </a:t>
            </a:r>
            <a:r>
              <a:rPr lang="en-US" b="1" i="1" dirty="0" err="1" smtClean="0"/>
              <a:t>terrorem</a:t>
            </a:r>
            <a:r>
              <a:rPr lang="en-US" b="1" dirty="0" smtClean="0"/>
              <a:t> (no contest) (forfeiture) provision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Drafting guidelines:</a:t>
            </a:r>
          </a:p>
          <a:p>
            <a:pPr lvl="2"/>
            <a:r>
              <a:rPr lang="en-US" b="1" dirty="0" smtClean="0"/>
              <a:t>Create substantial risk</a:t>
            </a:r>
          </a:p>
          <a:p>
            <a:pPr lvl="2"/>
            <a:r>
              <a:rPr lang="en-US" b="1" dirty="0" smtClean="0"/>
              <a:t>Describe triggering conduct</a:t>
            </a:r>
          </a:p>
          <a:p>
            <a:pPr lvl="2"/>
            <a:r>
              <a:rPr lang="en-US" b="1" dirty="0" smtClean="0"/>
              <a:t>Indicate beneficiary of forfeited property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31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Do not explain reasons for property disposition.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20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Avoid bitter or hateful language.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02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Use holographic “back up” will.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3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  Enhance will execution ceremony.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51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6.  Video-record will execution ceremony.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55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7.  Select witnesses thoughtfully.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62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8.  Obtain affidavits of individuals familiar with testator.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68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9.  Document transactions with testator verifying intent.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83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10.  Obtain other evidence to document testator’s actions.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06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to satisfy will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Lack of legal capacity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Lack of testamentary capacity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Lack of testamentary intent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Failure to comply with formalities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2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11.  Preserve prior will if better than intestacy.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89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12.  </a:t>
            </a:r>
            <a:r>
              <a:rPr lang="en-US" b="1" dirty="0" err="1" smtClean="0"/>
              <a:t>Reexecute</a:t>
            </a:r>
            <a:r>
              <a:rPr lang="en-US" b="1" dirty="0" smtClean="0"/>
              <a:t> same will on regular basis.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13.  Consider a more “traditional” disposition.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8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14.  “Trick” disinherited potential heir with inter vivos gift.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15.  Use non-probate techniques.</a:t>
            </a:r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– The “Tool Box”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16.  Convince disinherited potential heir to agree not </a:t>
            </a:r>
            <a:r>
              <a:rPr lang="en-US" b="1" smtClean="0"/>
              <a:t>to contest (contract).</a:t>
            </a:r>
            <a:endParaRPr lang="en-US" b="1" dirty="0" smtClean="0"/>
          </a:p>
          <a:p>
            <a:pPr marL="768096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7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Ante-Mortem Probate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Obtain declaratory judgment while testator is alive that will is valid.</a:t>
            </a:r>
          </a:p>
          <a:p>
            <a:endParaRPr lang="en-US" b="1" dirty="0"/>
          </a:p>
          <a:p>
            <a:r>
              <a:rPr lang="en-US" b="1" dirty="0" smtClean="0"/>
              <a:t>Thus, cannot contest after testator dies.</a:t>
            </a:r>
          </a:p>
          <a:p>
            <a:endParaRPr lang="en-US" b="1" dirty="0"/>
          </a:p>
          <a:p>
            <a:r>
              <a:rPr lang="en-US" b="1" dirty="0" smtClean="0"/>
              <a:t>Allowed in Alaska, Arkansas, North Dakota, and Ohio.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43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Testator available for observation and to testify.</a:t>
            </a:r>
          </a:p>
          <a:p>
            <a:endParaRPr lang="en-US" b="1" dirty="0"/>
          </a:p>
          <a:p>
            <a:r>
              <a:rPr lang="en-US" b="1" dirty="0" smtClean="0"/>
              <a:t>Reduces will contests.</a:t>
            </a:r>
          </a:p>
          <a:p>
            <a:endParaRPr lang="en-US" b="1" dirty="0"/>
          </a:p>
          <a:p>
            <a:r>
              <a:rPr lang="en-US" b="1" dirty="0" smtClean="0"/>
              <a:t>Carries out testator’s intent.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1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Disruptive to family.</a:t>
            </a:r>
          </a:p>
          <a:p>
            <a:endParaRPr lang="en-US" b="1" dirty="0"/>
          </a:p>
          <a:p>
            <a:r>
              <a:rPr lang="en-US" b="1" dirty="0" smtClean="0"/>
              <a:t>Contents of will revealed.</a:t>
            </a:r>
          </a:p>
          <a:p>
            <a:endParaRPr lang="en-US" b="1" dirty="0"/>
          </a:p>
          <a:p>
            <a:r>
              <a:rPr lang="en-US" b="1" dirty="0" smtClean="0"/>
              <a:t>Potential for testator embarrassment.</a:t>
            </a:r>
          </a:p>
          <a:p>
            <a:endParaRPr lang="en-US" b="1" dirty="0"/>
          </a:p>
          <a:p>
            <a:r>
              <a:rPr lang="en-US" b="1" dirty="0" smtClean="0"/>
              <a:t>Cost.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42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065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Insane Delusions</a:t>
            </a:r>
            <a:endParaRPr lang="en-US" dirty="0"/>
          </a:p>
        </p:txBody>
      </p:sp>
      <p:pic>
        <p:nvPicPr>
          <p:cNvPr id="2050" name="Picture 2" descr="http://4.bp.blogspot.com/_IlH0VeTJce8/TH6KNYges4I/AAAAAAAAAWE/mzmn51PEMvI/s1600/tin-foil-ha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819400"/>
            <a:ext cx="27432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Family Settlement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heirs and beneficiaries contractually agree on distribution of testator’s property.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5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Tortious Interference with Expectancy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“Classic”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5795"/>
            <a:ext cx="8229600" cy="4625609"/>
          </a:xfrm>
        </p:spPr>
        <p:txBody>
          <a:bodyPr/>
          <a:lstStyle/>
          <a:p>
            <a:r>
              <a:rPr lang="en-US" b="1" dirty="0" smtClean="0"/>
              <a:t>Testator believes a state of supposed facts that:</a:t>
            </a:r>
            <a:endParaRPr lang="en-US" b="1" dirty="0"/>
          </a:p>
          <a:p>
            <a:pPr lvl="1"/>
            <a:r>
              <a:rPr lang="en-US" b="1" dirty="0" smtClean="0"/>
              <a:t>1.  Do not exist, and</a:t>
            </a:r>
            <a:endParaRPr lang="en-US" b="1" dirty="0"/>
          </a:p>
          <a:p>
            <a:pPr lvl="1"/>
            <a:r>
              <a:rPr lang="en-US" b="1" dirty="0" smtClean="0"/>
              <a:t>2.  No rational person would believe.</a:t>
            </a:r>
            <a:endParaRPr lang="en-US" b="1" dirty="0"/>
          </a:p>
        </p:txBody>
      </p:sp>
      <p:pic>
        <p:nvPicPr>
          <p:cNvPr id="1026" name="Picture 2" descr="http://t0.gstatic.com/images?q=tbn:ANd9GcSEoOzqVLzf9JTisFFlZLrdVm7g5cXv9YYfXziKvw09XSTEuuc&amp;t=1&amp;usg=__RUwwWEGEDuFx9ajrcUrGntPCKj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228975" cy="24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406</TotalTime>
  <Words>1487</Words>
  <Application>Microsoft Office PowerPoint</Application>
  <PresentationFormat>On-screen Show (4:3)</PresentationFormat>
  <Paragraphs>277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Module</vt:lpstr>
      <vt:lpstr>Will Contests: Introduction</vt:lpstr>
      <vt:lpstr>Who has motive to contest?</vt:lpstr>
      <vt:lpstr>Who has motive to contest?</vt:lpstr>
      <vt:lpstr>Statute of Limitations</vt:lpstr>
      <vt:lpstr>Practice Tip</vt:lpstr>
      <vt:lpstr>Failure to Satisfy Will Requirements</vt:lpstr>
      <vt:lpstr>Failure to satisfy will requirements</vt:lpstr>
      <vt:lpstr>Insane Delusions</vt:lpstr>
      <vt:lpstr>“Classic” Definition</vt:lpstr>
      <vt:lpstr>Examples</vt:lpstr>
      <vt:lpstr>Analysis of Definition</vt:lpstr>
      <vt:lpstr>Nexus Requirement</vt:lpstr>
      <vt:lpstr>Undue Influence</vt:lpstr>
      <vt:lpstr>Basic Elements</vt:lpstr>
      <vt:lpstr>Basic Elements</vt:lpstr>
      <vt:lpstr>Basic Elements</vt:lpstr>
      <vt:lpstr>Proving Undue Influence</vt:lpstr>
      <vt:lpstr>Proving Undue Influence</vt:lpstr>
      <vt:lpstr>Proving Undue Influence</vt:lpstr>
      <vt:lpstr>Proving Undue Influence</vt:lpstr>
      <vt:lpstr>Proving Undue Influence</vt:lpstr>
      <vt:lpstr>Proving Undue Influence</vt:lpstr>
      <vt:lpstr>Effect of Mere Influence</vt:lpstr>
      <vt:lpstr>Effect of Mere Opportunity</vt:lpstr>
      <vt:lpstr>PowerPoint Presentation</vt:lpstr>
      <vt:lpstr>Mortmain Statute</vt:lpstr>
      <vt:lpstr>Attorney as Will Drafter and Beneficiary -- Impact on Gift </vt:lpstr>
      <vt:lpstr>Attorney as Will Drafter and Beneficiary -- Impact on Law License </vt:lpstr>
      <vt:lpstr>Attorney as Will Drafter and Beneficiary -- Impact on Law License </vt:lpstr>
      <vt:lpstr>Attorney as Will Drafter and Beneficiary -- Impact on Law License </vt:lpstr>
      <vt:lpstr>Attorney as Will Drafter and Beneficiary -- Advice</vt:lpstr>
      <vt:lpstr>Duress</vt:lpstr>
      <vt:lpstr>Duress</vt:lpstr>
      <vt:lpstr>Fraud</vt:lpstr>
      <vt:lpstr>Elements</vt:lpstr>
      <vt:lpstr>Elements</vt:lpstr>
      <vt:lpstr>Elements</vt:lpstr>
      <vt:lpstr>Elements</vt:lpstr>
      <vt:lpstr>Types of Fraud</vt:lpstr>
      <vt:lpstr>Types of Fraud</vt:lpstr>
      <vt:lpstr>Mistake</vt:lpstr>
      <vt:lpstr>Types of Mistake</vt:lpstr>
      <vt:lpstr>Types of Mistake</vt:lpstr>
      <vt:lpstr>Types of Mistake</vt:lpstr>
      <vt:lpstr>Will Contest Remedies</vt:lpstr>
      <vt:lpstr>1.  Denial of Probate</vt:lpstr>
      <vt:lpstr>2.  Constructive Trust</vt:lpstr>
      <vt:lpstr>PowerPoint Presentation</vt:lpstr>
      <vt:lpstr>Will Contest Prevention</vt:lpstr>
      <vt:lpstr>Reasons to Anticipate Will Contest</vt:lpstr>
      <vt:lpstr>Reasons to Anticipate Will Contest</vt:lpstr>
      <vt:lpstr>Reasons to Anticipate Will Contest</vt:lpstr>
      <vt:lpstr>Reasons to Anticipate Will Contest</vt:lpstr>
      <vt:lpstr>Reasons to Anticipate Will Contest</vt:lpstr>
      <vt:lpstr>Reasons to Anticipate Will Contest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Techniques – The “Tool Box”</vt:lpstr>
      <vt:lpstr>Ante-Mortem Probate</vt:lpstr>
      <vt:lpstr>Basic Idea</vt:lpstr>
      <vt:lpstr>Advantages</vt:lpstr>
      <vt:lpstr>Disadvantages</vt:lpstr>
      <vt:lpstr>Family Settlement Agreements</vt:lpstr>
      <vt:lpstr>Basic Idea</vt:lpstr>
      <vt:lpstr>Tortious Interference with Expectancy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W. Beyer</dc:creator>
  <cp:lastModifiedBy>Gerry W. Beyer</cp:lastModifiedBy>
  <cp:revision>16</cp:revision>
  <dcterms:created xsi:type="dcterms:W3CDTF">2012-02-25T21:14:13Z</dcterms:created>
  <dcterms:modified xsi:type="dcterms:W3CDTF">2012-03-04T23:11:21Z</dcterms:modified>
</cp:coreProperties>
</file>