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335" r:id="rId25"/>
    <p:sldId id="293" r:id="rId26"/>
    <p:sldId id="294" r:id="rId27"/>
    <p:sldId id="295" r:id="rId28"/>
    <p:sldId id="297" r:id="rId29"/>
    <p:sldId id="298" r:id="rId30"/>
    <p:sldId id="299" r:id="rId31"/>
    <p:sldId id="300" r:id="rId32"/>
    <p:sldId id="301" r:id="rId33"/>
    <p:sldId id="334" r:id="rId34"/>
    <p:sldId id="302" r:id="rId35"/>
    <p:sldId id="336" r:id="rId36"/>
    <p:sldId id="303" r:id="rId37"/>
    <p:sldId id="304" r:id="rId38"/>
    <p:sldId id="305" r:id="rId39"/>
    <p:sldId id="306" r:id="rId40"/>
    <p:sldId id="307" r:id="rId41"/>
    <p:sldId id="308" r:id="rId42"/>
    <p:sldId id="309" r:id="rId43"/>
    <p:sldId id="310" r:id="rId44"/>
    <p:sldId id="311" r:id="rId45"/>
    <p:sldId id="312" r:id="rId46"/>
    <p:sldId id="313" r:id="rId47"/>
    <p:sldId id="314" r:id="rId48"/>
    <p:sldId id="315" r:id="rId49"/>
    <p:sldId id="316" r:id="rId50"/>
    <p:sldId id="317" r:id="rId51"/>
    <p:sldId id="318" r:id="rId52"/>
    <p:sldId id="337" r:id="rId53"/>
    <p:sldId id="319" r:id="rId54"/>
    <p:sldId id="320" r:id="rId55"/>
    <p:sldId id="321" r:id="rId56"/>
    <p:sldId id="322" r:id="rId57"/>
    <p:sldId id="323" r:id="rId58"/>
    <p:sldId id="324" r:id="rId59"/>
    <p:sldId id="325" r:id="rId60"/>
    <p:sldId id="326" r:id="rId61"/>
    <p:sldId id="327" r:id="rId62"/>
    <p:sldId id="328" r:id="rId6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4660"/>
  </p:normalViewPr>
  <p:slideViewPr>
    <p:cSldViewPr>
      <p:cViewPr varScale="1">
        <p:scale>
          <a:sx n="70" d="100"/>
          <a:sy n="70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2/20/2012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2/20/2012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2/20/2012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2/20/2012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2/20/2012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06D6032-A980-4A11-BA41-2D02F7289D76}" type="datetimeFigureOut">
              <a:rPr lang="en-US" smtClean="0"/>
              <a:pPr/>
              <a:t>2/20/2012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06D6032-A980-4A11-BA41-2D02F7289D76}" type="datetimeFigureOut">
              <a:rPr lang="en-US" smtClean="0"/>
              <a:pPr/>
              <a:t>2/20/2012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1.bp.blogspot.com/-sXDg_VkX6sI/TWLGca2DqLI/AAAAAAAACJY/ULdeoeAA5jo/s1600/presidents-da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2331"/>
            <a:ext cx="8280400" cy="621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323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No Apparent Ambiguity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Meaning is clear but can extrinsic evidence be used to “create” an ambiguity?</a:t>
            </a:r>
          </a:p>
          <a:p>
            <a:endParaRPr lang="en-US" b="1" dirty="0"/>
          </a:p>
          <a:p>
            <a:r>
              <a:rPr lang="en-US" b="1" dirty="0" smtClean="0"/>
              <a:t>Jurisdictions are divided:</a:t>
            </a:r>
            <a:endParaRPr lang="en-US" b="1" dirty="0"/>
          </a:p>
          <a:p>
            <a:pPr lvl="1"/>
            <a:r>
              <a:rPr lang="en-US" b="1" dirty="0" smtClean="0"/>
              <a:t>Clear meaning rule, or</a:t>
            </a:r>
          </a:p>
          <a:p>
            <a:pPr lvl="1"/>
            <a:r>
              <a:rPr lang="en-US" b="1" dirty="0" smtClean="0"/>
              <a:t>Admit extrinsic evidence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9201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Integration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11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External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Putting together different documents to create testator’s will.</a:t>
            </a:r>
          </a:p>
          <a:p>
            <a:endParaRPr lang="en-US" b="1" dirty="0"/>
          </a:p>
          <a:p>
            <a:r>
              <a:rPr lang="en-US" b="1" dirty="0" smtClean="0"/>
              <a:t>How to avoid problems?</a:t>
            </a:r>
          </a:p>
          <a:p>
            <a:pPr lvl="1"/>
            <a:r>
              <a:rPr lang="en-US" dirty="0" smtClean="0"/>
              <a:t> </a:t>
            </a:r>
          </a:p>
          <a:p>
            <a:pPr lvl="1"/>
            <a:r>
              <a:rPr lang="en-US" b="1" dirty="0"/>
              <a:t> </a:t>
            </a:r>
            <a:endParaRPr lang="en-US" b="1" dirty="0" smtClean="0"/>
          </a:p>
          <a:p>
            <a:pPr lvl="1"/>
            <a:r>
              <a:rPr lang="en-US" b="1" dirty="0"/>
              <a:t> 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7152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.  Internal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Continuity within instrument.</a:t>
            </a:r>
          </a:p>
          <a:p>
            <a:endParaRPr lang="en-US" b="1" dirty="0"/>
          </a:p>
          <a:p>
            <a:r>
              <a:rPr lang="en-US" b="1" dirty="0" smtClean="0"/>
              <a:t>Goal = avoid fraudulent page insertion/substitution</a:t>
            </a:r>
          </a:p>
          <a:p>
            <a:endParaRPr lang="en-US" b="1" dirty="0"/>
          </a:p>
          <a:p>
            <a:r>
              <a:rPr lang="en-US" b="1" dirty="0" smtClean="0"/>
              <a:t>How to avoid problems?</a:t>
            </a:r>
          </a:p>
          <a:p>
            <a:pPr lvl="1"/>
            <a:r>
              <a:rPr lang="en-US" dirty="0" smtClean="0"/>
              <a:t> </a:t>
            </a:r>
            <a:r>
              <a:rPr lang="en-US" b="1" dirty="0" smtClean="0"/>
              <a:t>See pp. 182-183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3613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Incorporation by Reference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64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Treat written material that is not physically part of the text of the will text as being in the will.</a:t>
            </a:r>
          </a:p>
          <a:p>
            <a:endParaRPr lang="en-US" b="1" dirty="0"/>
          </a:p>
          <a:p>
            <a:r>
              <a:rPr lang="en-US" b="1" dirty="0" smtClean="0"/>
              <a:t>A “legal fiction” (pretending).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186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Testator must intend to incorporate.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1096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Incorporated writing must be in existence when testator executes the will.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9820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Incorporated writing must be reasonably identified.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7346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Validity of incorporated writing irrelevant.</a:t>
            </a:r>
          </a:p>
        </p:txBody>
      </p:sp>
    </p:spTree>
    <p:extLst>
      <p:ext uri="{BB962C8B-B14F-4D97-AF65-F5344CB8AC3E}">
        <p14:creationId xmlns:p14="http://schemas.microsoft.com/office/powerpoint/2010/main" val="82762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8077200" cy="2895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Interpretation</a:t>
            </a:r>
            <a:br>
              <a:rPr lang="en-US" dirty="0" smtClean="0"/>
            </a:br>
            <a:r>
              <a:rPr lang="en-US" dirty="0" smtClean="0"/>
              <a:t>and </a:t>
            </a:r>
            <a:br>
              <a:rPr lang="en-US" dirty="0" smtClean="0"/>
            </a:br>
            <a:r>
              <a:rPr lang="en-US" dirty="0" smtClean="0"/>
              <a:t>Construction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28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Codicil incorporates will (basis of republication)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63069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Codicil incorporates will (basis of republication)</a:t>
            </a:r>
          </a:p>
          <a:p>
            <a:pPr marL="457200" lvl="1" indent="0">
              <a:buNone/>
            </a:pPr>
            <a:endParaRPr lang="en-US" b="1" dirty="0" smtClean="0"/>
          </a:p>
          <a:p>
            <a:pPr marL="457200" lvl="1" indent="0">
              <a:buNone/>
            </a:pPr>
            <a:r>
              <a:rPr lang="en-US" b="1" dirty="0" smtClean="0"/>
              <a:t>What result if:</a:t>
            </a:r>
          </a:p>
          <a:p>
            <a:endParaRPr lang="en-US" b="1" i="1" dirty="0"/>
          </a:p>
          <a:p>
            <a:pPr lvl="1"/>
            <a:r>
              <a:rPr lang="en-US" b="1" dirty="0" smtClean="0"/>
              <a:t>a.  Valid will + Valid codicil</a:t>
            </a:r>
          </a:p>
        </p:txBody>
      </p:sp>
    </p:spTree>
    <p:extLst>
      <p:ext uri="{BB962C8B-B14F-4D97-AF65-F5344CB8AC3E}">
        <p14:creationId xmlns:p14="http://schemas.microsoft.com/office/powerpoint/2010/main" val="97788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Codicil incorporates will (basis of republication)</a:t>
            </a:r>
          </a:p>
          <a:p>
            <a:pPr marL="457200" lvl="1" indent="0">
              <a:buNone/>
            </a:pPr>
            <a:endParaRPr lang="en-US" b="1" dirty="0" smtClean="0"/>
          </a:p>
          <a:p>
            <a:pPr marL="457200" lvl="1" indent="0">
              <a:buNone/>
            </a:pPr>
            <a:r>
              <a:rPr lang="en-US" b="1" dirty="0" smtClean="0"/>
              <a:t>What result if:</a:t>
            </a:r>
          </a:p>
          <a:p>
            <a:endParaRPr lang="en-US" b="1" i="1" dirty="0"/>
          </a:p>
          <a:p>
            <a:pPr lvl="1"/>
            <a:r>
              <a:rPr lang="en-US" b="1" dirty="0"/>
              <a:t>b</a:t>
            </a:r>
            <a:r>
              <a:rPr lang="en-US" b="1" dirty="0" smtClean="0"/>
              <a:t>.  Valid will + Invalid codicil</a:t>
            </a:r>
          </a:p>
        </p:txBody>
      </p:sp>
    </p:spTree>
    <p:extLst>
      <p:ext uri="{BB962C8B-B14F-4D97-AF65-F5344CB8AC3E}">
        <p14:creationId xmlns:p14="http://schemas.microsoft.com/office/powerpoint/2010/main" val="33306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Codicil incorporates will (basis of republication)</a:t>
            </a:r>
          </a:p>
          <a:p>
            <a:pPr marL="457200" lvl="1" indent="0">
              <a:buNone/>
            </a:pPr>
            <a:endParaRPr lang="en-US" b="1" dirty="0" smtClean="0"/>
          </a:p>
          <a:p>
            <a:pPr marL="457200" lvl="1" indent="0">
              <a:buNone/>
            </a:pPr>
            <a:r>
              <a:rPr lang="en-US" b="1" dirty="0" smtClean="0"/>
              <a:t>What result if:</a:t>
            </a:r>
          </a:p>
          <a:p>
            <a:endParaRPr lang="en-US" b="1" i="1" dirty="0"/>
          </a:p>
          <a:p>
            <a:pPr lvl="1"/>
            <a:r>
              <a:rPr lang="en-US" b="1" dirty="0" smtClean="0"/>
              <a:t>c.  Invalid will + valid codicil</a:t>
            </a:r>
          </a:p>
        </p:txBody>
      </p:sp>
    </p:spTree>
    <p:extLst>
      <p:ext uri="{BB962C8B-B14F-4D97-AF65-F5344CB8AC3E}">
        <p14:creationId xmlns:p14="http://schemas.microsoft.com/office/powerpoint/2010/main" val="140580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62000"/>
            <a:ext cx="8077200" cy="3886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Interpretation</a:t>
            </a:r>
            <a:br>
              <a:rPr lang="en-US" dirty="0" smtClean="0"/>
            </a:br>
            <a:r>
              <a:rPr lang="en-US" dirty="0" smtClean="0"/>
              <a:t>and </a:t>
            </a:r>
            <a:br>
              <a:rPr lang="en-US" dirty="0" smtClean="0"/>
            </a:br>
            <a:r>
              <a:rPr lang="en-US" dirty="0" smtClean="0"/>
              <a:t>Construction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[continued]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5371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Facts of Independent Significance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74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Can we look outside the four corners of the will to ascertain at-death property distribution</a:t>
            </a:r>
            <a:r>
              <a:rPr lang="en-US" b="1" dirty="0" smtClean="0"/>
              <a:t>?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16477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Something which has a legal purpose independent of disposing of property at death</a:t>
            </a:r>
            <a:r>
              <a:rPr lang="en-US" b="1" dirty="0" smtClean="0"/>
              <a:t>.</a:t>
            </a:r>
          </a:p>
          <a:p>
            <a:endParaRPr lang="en-US" b="1" dirty="0"/>
          </a:p>
          <a:p>
            <a:r>
              <a:rPr lang="en-US" b="1" dirty="0" smtClean="0"/>
              <a:t>Thus, can be effective to impact new owner of property without compliance with will formalities.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3617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</a:t>
            </a:r>
            <a:r>
              <a:rPr lang="en-US" b="1" dirty="0" smtClean="0"/>
              <a:t>.  Safe deposit box contents</a:t>
            </a:r>
            <a:endParaRPr lang="en-US" b="1" dirty="0"/>
          </a:p>
        </p:txBody>
      </p:sp>
      <p:pic>
        <p:nvPicPr>
          <p:cNvPr id="1026" name="Picture 2" descr="http://crisisboom.files.wordpress.com/2011/02/safety-deposit-box-crisisboom.jpg?w=6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590800"/>
            <a:ext cx="3924300" cy="392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157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Note in desk drawer</a:t>
            </a:r>
            <a:endParaRPr lang="en-US" b="1" dirty="0"/>
          </a:p>
        </p:txBody>
      </p:sp>
      <p:pic>
        <p:nvPicPr>
          <p:cNvPr id="2050" name="Picture 2" descr="http://cache.abovethelaw.com/uploads/2010/08/drawer-open-desk-draw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667000"/>
            <a:ext cx="3914775" cy="3914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043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Determine testator’s </a:t>
            </a:r>
            <a:r>
              <a:rPr lang="en-US" b="1" i="1" u="sng" dirty="0" smtClean="0"/>
              <a:t>actual intent</a:t>
            </a:r>
            <a:r>
              <a:rPr lang="en-US" b="1" u="sng" dirty="0" smtClean="0"/>
              <a:t> </a:t>
            </a:r>
            <a:r>
              <a:rPr lang="en-US" b="1" dirty="0" smtClean="0"/>
              <a:t>from will or permissible extrinsic evidence.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1949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Identity of class gift members</a:t>
            </a:r>
            <a:endParaRPr lang="en-US" b="1" dirty="0"/>
          </a:p>
        </p:txBody>
      </p:sp>
      <p:pic>
        <p:nvPicPr>
          <p:cNvPr id="5124" name="Picture 4" descr="http://coloringtown.com/images/children-coloring-pages/children-coloring-p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622645"/>
            <a:ext cx="2801978" cy="3629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640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</a:t>
            </a:r>
            <a:r>
              <a:rPr lang="en-US" b="1" dirty="0" smtClean="0"/>
              <a:t>.  Evidence to resolve ambiguities</a:t>
            </a:r>
            <a:endParaRPr lang="en-US" b="1" dirty="0"/>
          </a:p>
        </p:txBody>
      </p:sp>
      <p:pic>
        <p:nvPicPr>
          <p:cNvPr id="4098" name="Picture 2" descr="http://3.bp.blogspot.com/-2V8he549It4/TcLvEQ0F9JI/AAAAAAAAAi0/uFFY5ChU3d8/s320/ambiguit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667000"/>
            <a:ext cx="4514850" cy="392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60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</a:t>
            </a:r>
            <a:r>
              <a:rPr lang="en-US" b="1" smtClean="0"/>
              <a:t>.  </a:t>
            </a:r>
            <a:r>
              <a:rPr lang="en-US" b="1" dirty="0" smtClean="0"/>
              <a:t>Non-probate transfers</a:t>
            </a:r>
            <a:endParaRPr lang="en-US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0800"/>
            <a:ext cx="7147473" cy="3976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170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6.  Tagging items of personal property</a:t>
            </a:r>
            <a:endParaRPr lang="en-US" b="1" dirty="0"/>
          </a:p>
        </p:txBody>
      </p:sp>
      <p:pic>
        <p:nvPicPr>
          <p:cNvPr id="4098" name="Picture 2" descr="http://t3.gstatic.com/images?q=tbn:ANd9GcRAEAQcr95s8zhd9oaWNXbLUbPER4yyM3_oRXG71edPrWgKB8E6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592696"/>
            <a:ext cx="4876800" cy="387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0" y="3276600"/>
            <a:ext cx="2505494" cy="36933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To my daughter,  Doris.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3795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Tangible Personal Property Document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53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coloradobeneficiarydeed.com/images/sample_docs/TANGIBLE_PERSONAL_PROPERTY_MEMORANDUM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3" t="8136" r="11687" b="11245"/>
          <a:stretch/>
        </p:blipFill>
        <p:spPr bwMode="auto">
          <a:xfrm>
            <a:off x="2053432" y="228600"/>
            <a:ext cx="4844641" cy="640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14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Pour Over Provisions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01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Will provision leaving property to inter vivos trust</a:t>
            </a:r>
            <a:r>
              <a:rPr lang="en-US" b="1" dirty="0" smtClean="0"/>
              <a:t>.</a:t>
            </a:r>
          </a:p>
          <a:p>
            <a:endParaRPr lang="en-US" b="1" dirty="0"/>
          </a:p>
          <a:p>
            <a:r>
              <a:rPr lang="en-US" b="1" dirty="0" smtClean="0"/>
              <a:t>Why used?</a:t>
            </a:r>
          </a:p>
          <a:p>
            <a:pPr lvl="1"/>
            <a:r>
              <a:rPr lang="en-US" b="1" dirty="0" smtClean="0"/>
              <a:t>__________</a:t>
            </a:r>
          </a:p>
          <a:p>
            <a:pPr lvl="1"/>
            <a:r>
              <a:rPr lang="en-US" b="1" dirty="0" smtClean="0"/>
              <a:t>__________</a:t>
            </a:r>
          </a:p>
          <a:p>
            <a:pPr lvl="1"/>
            <a:r>
              <a:rPr lang="en-US" b="1" dirty="0" smtClean="0"/>
              <a:t>__________</a:t>
            </a:r>
          </a:p>
          <a:p>
            <a:pPr lvl="1"/>
            <a:r>
              <a:rPr lang="en-US" b="1" dirty="0" smtClean="0"/>
              <a:t>__________</a:t>
            </a:r>
            <a:endParaRPr lang="en-US" b="1" dirty="0" smtClean="0"/>
          </a:p>
          <a:p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AutoShape 2" descr="data:image/jpeg;base64,/9j/4AAQSkZJRgABAQAAAQABAAD/2wCEAAkGBhQPEBAQEBAQDxQUEBIUFRUUFA8UEBYQFhQVFRQUFxIXGyYeFxkjGRQVIC8gJycpLCwsFR4xNTAqNSYrLCkBCQoKDgwNFw8PFSkcFxwpNSksKSkpKSkpKSkpKSksKSksKSkpKSkpKSkpKSkpKSkpKSk2KTUpKSwpLCkpKSkpKf/AABEIAK4AxwMBIgACEQEDEQH/xAAbAAACAgMBAAAAAAAAAAAAAAAAAQQFAgMGB//EADwQAAEDAgMFBgMGBQQDAAAAAAEAAhEDIQQSMQUTQVFhBhQicYGRMqGxQlJiwdHwFiNy4fEHkqKzJDNE/8QAGQEBAQEBAQEAAAAAAAAAAAAAAAECAwQF/8QAIhEBAAIBBQEAAgMAAAAAAAAAAAERAgMSEyExQSJhBFFx/9oADAMBAAIRAxEAPwDuIRCcJwvtvlkAmAmmilCcITCilCYCcJwoCEwEBZKKUJgJgJqLQATARCYCjQATRCZRYQ8VtWnSe2m4uzFpcAGuNhzdoNfkssFtWnVs11+ThBVQKgc+rUqDOPC1jCTElocSbi2ie0djGm0VKQjL4nMBJykXzNOsjl7aLFuu2PProUKv2RtLfMEkFwFzoCOfzU9aibc5ipo0JIVQ0JIQNCSEEFNOE4XRyJACYCYCLQhNMBOFBjCYCyAThRaIBZQgBOFFILKEALKFAgnCcIhFJRsdjm0mybk2DeJPBPGYwUwb3hcjjNqF9XM6A0MdxuBxOn+NVmZnyHXDC5uUmk8ZmT94OMfda4GOui639/srhqu1aZovcxwd4bRoQRaCNdefBRthbbquq02tL3NbILc0+EDWdBw+Wi54zN1TrlhbpXUe7YiWNIZUl1ps4WqN+hHmr1cozbDcWcrXvYKdUTk3jZqNPwmB4myCDfgrmhiiTZx0GvzkH96LpMbEywuFkhY0qocA4afnyWa089USE0IhITQghwnCcJwtsFCYCYWQClqUIhZAJwoEAnCYCcKLRAJgLKEItCEIQoBaMRisnMn6DmT+XFQsdtxtMCJ+KCeDbG/X/CrSSaQ/mGoPtF0Au/EeazOUOuGPfaNtXFbx0NJDb+Ln1P6KNgdmNqODQ0QSS6dSALCeVhZFPDmq8FoG7BmTxOgERzAPunjdqDDBwYZqmw5NBtm89Vz3V29KB2nqtzCk3KAyGmLCQCMo6BR+xGz6tWrXcHBjGBwFocC6LyZBFp00hV7nc/2f8rqNjY3dYUADxPc4kamdAeghoWcMpj9iazFHO1j4L8kmPgsQPii2ot58FjSxZfUqtdSezd5YeYyvBEy0zeI/5KBitrsosNR8AAT8QzOM8PeNFJ2ZiqtVhfUptoujwicwLZJabQRc6cI4rtlFxumOvBZ7Lxu7cxrjAqGGzxfeI84PyV8uXxIG58bvsG4MEHjB4cgea6HA4jeU2uOsX/qH6pjPThq4/W9CELbgEIQgjwnCyhACrNEAsgE4RCjQhMBMBNAIQhFCEIQCh7RrwwtEEm14+nkpip9onNUbEWJJ56Rr68VmRV1MOXQGgOu2XH7WUWAjjdvz5LaaRrAsw7cwa4h9SWgEC7qbb+UnorfDbPY6nD2teHTYjwwTNlOp0w0Q0Bo5AANHoFmcbaxzp57traNSi51HJu3iJJINokZYVKKZgcZ85Vv20Ye+VLH4KZH+wC3SZVNQrglwkW/SdPIhefLrx6om4bWUpc0ExJA97Srp20KdN4ZmAzNho4ACJvygqswXiOlgQrA7PYS5xaPLpHDkmnV9qx2hshuKa1riQJmWxeRGsaXXU4HDNp0gA0tDQBEWgCBHSFWbIxLM7aUEEARIdlIAHwu0cBIB5WXVtcysz+WWuHQgguFiJBXoyvbGM/Fc3isLvQ0yQGuLoPwvghwBnqNVP2TXLahYdIHEakmPoRPMgJ4jFMY5rKgyy4hrdS4gE2HkJP8AdZ0mhzXtd4JsDxaYsZ6TP5rMTMRVM5RcLZCibMxgq0wZktJY4xHjb4XfMKWuzxzFBCEINayCQThENAQhFZIWKEGSEpRKBpIlKUA8wCVUFuZ4EiTlnTQeIa89P8q1rG2se/v9FFwmGvm6mFiRKo0sggSfO6zRKJW0hzvbHYZrsbUY3M9kggalmtuZBkx1K4NjYsRxuYPzXr0qt2lsCliDmc3K/wC+yzvXgfWVxz078dsdSupeesZumueLwJiR8lP2bi98A8NvcQ4ReOmuqlbQ7KYilJp5awm5aBvI5ZCfofRQsLVLPAdQfECIcJOjrdTr0WarHuO3eMonxbYPCF1QVMwiCIAvc3h06W5K9wfhMNtqSGjjF/MrmqL4gNOXl0k3iFb4TFANiQ46AXAB4plM00lY7DioWOBALH5hNzoQZ9CUjVMsED44dNhli8cytZcGAeEmL+EFziYsIAlb61JzmhzWgE6SdPOFu7iIGdKpFSWiGyJEhrcptJ8irQ2sudxuJLW7tkudUc1ouCYvmJ5Cbeq6SuZcTaTExz4j0Wo9pw1cYq2EoRKFt5ylNbN0jdKXCtaFnu0t2rYxQssiMiWMUJliWVAIRlRCDRjDDdJOnLX6rLD/AArRjMQAcpEmJ/RbsI4uY0+fv+Sx9G1NGVGVbAhGVGVAlGxuzadb/wBjASBZwkPHk4XUrKnkUk7hx2J7KVaRJpVDiGfdflFYdA4fH9bKLhMSxhyECmQDIu1w5kiLR1+S7vIVD2lsZmIaWuADos8AZ2kaQeXTqueWF+S7Y6k/VJh8YXEhgY4wY3hcGesAn2Eoxm0CwZajw5xbdrCc1xo3TKNbmCoH8E4pjnZa7Xtd1LCDe0AAcgrfZPZEUjmqEOMzAvfjJKkXDruirYbDwJc5td4ALYDW34CG36Aam5tHFdAP35rNmHgQNFlulvGKcM85yakLaKSFq4c6Td2lulJ7o7p7o7o7p7rx8j0bEbdI3Kk90d090d0d0905TjRdyjcqV3N34fdHc3fh91eU40XcpGgpfdHfh90d0d+H3TlONE3CxdSiTyE+11N7o7m33UbaNJzaTzY+ExEa6gX6hI1bTYo8VgzNM+ElzxoJsYa256R5eiuG4eAAqmhiWVa9JoDgBIHwxmBhot0XR91dzb7q5Z1KRhaJuEbhS+6u5t90u7O5t91OVrjRNwnuFL7q78Pujurvw+6cpxom4T3Kld0d+H3R3R34fdOU40Xco3Kldzd+FHc3fh905TjRd0nulJ7o7p7o7m7p7qcpxo26T3akdzd090dzd0905TYj7tCkd0d090JyrsG+KN8VolQNs7XGFp7wsfUvAa3Uk3uToF5/8dVrvijfFeZ4/t9iHiaYZRF/sl7tY1Ij5Koq7SxFWN5iKtSPxOA9gukYT9Let19rU6d6lamwTEue1t/UqurdtcK3/wChp/pD3fMCOPNeTnCmRbrMcVtoUS5/l9FdiPSHf6g0NGis4/0gD3JWH8fN4UKnmXMAXGV2NosNR5DRqSSPS5UvZbzUY1xa1uZjXWmLgH81qNKa3V0Ogo9vqjp/8YDlNTU+WXRYVu0FTE0wXsbSyvBGV7nBw5XAg3F9FAp4CLga2y2i9rX5lY4l1w1hIyzmEXzXiJFzppchdMcItnLqG/BbVbTLgHgHhHh4OtPGSA6Veu7WubE0f+f9lzLMKHOPhJMNy3dOcHkLaFx/yrjFYMkNcNDe/AESNCFrLDdLOnFQl/xs0P3bqNUO4gQ6BYzwtB1/RT2dpKZiS9k6Zmuj5SuR2XVaa1emKTwG5Glzg4NcXlxJZOgHzJCs61DOQA3MJBHwgNPn52WdTRiJp0dPR2kyoYZUa4jgHSfUa/Jbt6uD2lgCRmaQ1wtNyB1gfu66Ts7iC6hBcXFj3MkmSQIIM66EcVxywqLVcb0o3q1Ilcht3qe+WmUIN+9RvloCaDdvkb9aUSg379C0ShBhK5jtdtQUnAGBlpl0nhLiD/1rpZXE/wCoGHc6pQIaHNLXNMm2j9OZBc0rvoRG+LFH2exja9OpWcG5n1nl0jQCAwZfs+ENsrfD4elA8DT5gT6rl+zzd0+vSMgl4qtHE03MaAR6tI6RdXbKpBBNp58LL6H8iMd814i3ZhKcAmlT9gs6eBpNMimwHyUMVra8Ag4rgTC8E/pEutg6bhBYyOWUETz81UY4P/ltoubRDXDOQBmNMcGiI1hSa+OytJUWnWze/wAl008px/cKtsNXdImYExPy+gWOMrDKQIkm0fvoo4xHVR6bpnTUpE92i2owwAjgOfQSsK+MnmTabHjHFQqdfUSliKsgCYM+wSJ/LtVnszGNqGzgWzAgg+IWcD+iu6mGDWF06AmDyt8l55svZDMLWa6hvJIdml7nNgARY2ueOvhXSHaD3tDeZv1XTVq/xnoScbUDibi8/TUK37PUQ2k6ONQu9SGz8wqEU7yecenFdbs+jkptB1Nzzk3/ADXl1JqKVuhELOE8q4jWAgj0VFtfaFQVHMBLANIkEjnPJVjnuOrnHzJ+iK6/OPvD3CTqgAkuAHORC4/d9Pojd+iDrWYhrvhl3UNeW/7ohOhVD2hzTmB438uK5QOd953u6PZbKWIewQ17m+RICDq8qFz9HbFUcQ/zb+kIRFyVSdr8CauGLmTmpnPbXKPiE+Qn0V0iFrHKpseWYas3Kx4iCwQ4C8ajqtxxQqMt+eotHyU7tPsI4Ul9Np3LiPhEikfum85Tw9uKpsM4QL+slendfaJeci4183eWiw7wSROhK1ZyFqfWjylSxY1n2Mnh7LAODQYMfv8AwoNfEyLnio9LEhvrqpEC1p1p8vkh2Pgxqq7EY/Kwua1zzwa3LJPDWFowjnuAzgBx1ymWzxIkfJbr7IshVc4zPGBdS6Rym5LiTCrcLg4cSHOnqSQPISY9lPZS4kz0UyyEo1ACI9T5fmpVN2kcPr+yq6tUIAiBfTmVJwTHl2g0BmTqZuRw4efup5CrIO0GpAv/AFEaKwobaqs+3m/qE/3Ve1sfvjxKyAXnymx0eD7QtdZ4yHnq3+ysd6T8MRz1EeYXGgK22HjC14pk+F1hPB3CPPT1WVXL9n7wfzQ117QCCB56rS7s3SP3x5ER8wVZsatoCCnHZmn96p7t/RZfwzS51B6t/RXACyARFKOzFP7z/dv6LbT7N0hqHO83H8oVshC2ijhWsENaGjoAPomtyFEUSEIVVjVpB4LXAOBsQRII42XFbZ7CuYS/CGQbmk4iRzyOOvkfdduhW6Hj+IL2HK9jmuGocCCorq51Xru19msr03B7GuMGCQCQeh1HovPK3Z5pux5b0PiF+tiF0xygUrpMWMKFiWVd5TFNgLJ8ZcW2FtLzw5aq9qbAqCYew3iZc35QVEfSLCQ4zEafqukZ0hU8MBFpPXmpdJ4FzAMLTQa585ctuf8AYK0o7De4SXtb5An9Fi/7VW4faGaXQ5l4gg6CYUig9zjLWuJMQOunVW1HYbGxJc7zsPYKxp0w2wAA6QmWpEeFK/CbLM56kF0WA+yOQ5KzYwAQLBJZBc5ymVMLILELILIYVpsHBbyoH/ZZc/1fZHv9Fq2Vsvfky7KBrz4ae66qhRaxoa0QAoNwCyAWIWYQZJpBNGQhCEAhCEH/2Q=="/>
          <p:cNvSpPr>
            <a:spLocks noChangeAspect="1" noChangeArrowheads="1"/>
          </p:cNvSpPr>
          <p:nvPr/>
        </p:nvSpPr>
        <p:spPr bwMode="auto">
          <a:xfrm>
            <a:off x="63500" y="-804863"/>
            <a:ext cx="1895475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hQPEBAQEBAQDxQUEBIUFRUUFA8UEBYQFhQVFRQUFxIXGyYeFxkjGRQVIC8gJycpLCwsFR4xNTAqNSYrLCkBCQoKDgwNFw8PFSkcFxwpNSksKSkpKSkpKSkpKSksKSksKSkpKSkpKSkpKSkpKSkpKSk2KTUpKSwpLCkpKSkpKf/AABEIAK4AxwMBIgACEQEDEQH/xAAbAAACAgMBAAAAAAAAAAAAAAAAAQQFAgMGB//EADwQAAEDAgMFBgMGBQQDAAAAAAEAAhEDIQQSMQUTQVFhBhQicYGRMqGxQlJiwdHwFiNy4fEHkqKzJDNE/8QAGQEBAQEBAQEAAAAAAAAAAAAAAAECAwQF/8QAIhEBAAIBBQEAAgMAAAAAAAAAAAERAgMSEyExQSJhBFFx/9oADAMBAAIRAxEAPwDuIRCcJwvtvlkAmAmmilCcITCilCYCcJwoCEwEBZKKUJgJgJqLQATARCYCjQATRCZRYQ8VtWnSe2m4uzFpcAGuNhzdoNfkssFtWnVs11+ThBVQKgc+rUqDOPC1jCTElocSbi2ie0djGm0VKQjL4nMBJykXzNOsjl7aLFuu2PProUKv2RtLfMEkFwFzoCOfzU9aibc5ipo0JIVQ0JIQNCSEEFNOE4XRyJACYCYCLQhNMBOFBjCYCyAThRaIBZQgBOFFILKEALKFAgnCcIhFJRsdjm0mybk2DeJPBPGYwUwb3hcjjNqF9XM6A0MdxuBxOn+NVmZnyHXDC5uUmk8ZmT94OMfda4GOui639/srhqu1aZovcxwd4bRoQRaCNdefBRthbbquq02tL3NbILc0+EDWdBw+Wi54zN1TrlhbpXUe7YiWNIZUl1ps4WqN+hHmr1cozbDcWcrXvYKdUTk3jZqNPwmB4myCDfgrmhiiTZx0GvzkH96LpMbEywuFkhY0qocA4afnyWa089USE0IhITQghwnCcJwtsFCYCYWQClqUIhZAJwoEAnCYCcKLRAJgLKEItCEIQoBaMRisnMn6DmT+XFQsdtxtMCJ+KCeDbG/X/CrSSaQ/mGoPtF0Au/EeazOUOuGPfaNtXFbx0NJDb+Ln1P6KNgdmNqODQ0QSS6dSALCeVhZFPDmq8FoG7BmTxOgERzAPunjdqDDBwYZqmw5NBtm89Vz3V29KB2nqtzCk3KAyGmLCQCMo6BR+xGz6tWrXcHBjGBwFocC6LyZBFp00hV7nc/2f8rqNjY3dYUADxPc4kamdAeghoWcMpj9iazFHO1j4L8kmPgsQPii2ot58FjSxZfUqtdSezd5YeYyvBEy0zeI/5KBitrsosNR8AAT8QzOM8PeNFJ2ZiqtVhfUptoujwicwLZJabQRc6cI4rtlFxumOvBZ7Lxu7cxrjAqGGzxfeI84PyV8uXxIG58bvsG4MEHjB4cgea6HA4jeU2uOsX/qH6pjPThq4/W9CELbgEIQgjwnCyhACrNEAsgE4RCjQhMBMBNAIQhFCEIQCh7RrwwtEEm14+nkpip9onNUbEWJJ56Rr68VmRV1MOXQGgOu2XH7WUWAjjdvz5LaaRrAsw7cwa4h9SWgEC7qbb+UnorfDbPY6nD2teHTYjwwTNlOp0w0Q0Bo5AANHoFmcbaxzp57traNSi51HJu3iJJINokZYVKKZgcZ85Vv20Ye+VLH4KZH+wC3SZVNQrglwkW/SdPIhefLrx6om4bWUpc0ExJA97Srp20KdN4ZmAzNho4ACJvygqswXiOlgQrA7PYS5xaPLpHDkmnV9qx2hshuKa1riQJmWxeRGsaXXU4HDNp0gA0tDQBEWgCBHSFWbIxLM7aUEEARIdlIAHwu0cBIB5WXVtcysz+WWuHQgguFiJBXoyvbGM/Fc3isLvQ0yQGuLoPwvghwBnqNVP2TXLahYdIHEakmPoRPMgJ4jFMY5rKgyy4hrdS4gE2HkJP8AdZ0mhzXtd4JsDxaYsZ6TP5rMTMRVM5RcLZCibMxgq0wZktJY4xHjb4XfMKWuzxzFBCEINayCQThENAQhFZIWKEGSEpRKBpIlKUA8wCVUFuZ4EiTlnTQeIa89P8q1rG2se/v9FFwmGvm6mFiRKo0sggSfO6zRKJW0hzvbHYZrsbUY3M9kggalmtuZBkx1K4NjYsRxuYPzXr0qt2lsCliDmc3K/wC+yzvXgfWVxz078dsdSupeesZumueLwJiR8lP2bi98A8NvcQ4ReOmuqlbQ7KYilJp5awm5aBvI5ZCfofRQsLVLPAdQfECIcJOjrdTr0WarHuO3eMonxbYPCF1QVMwiCIAvc3h06W5K9wfhMNtqSGjjF/MrmqL4gNOXl0k3iFb4TFANiQ46AXAB4plM00lY7DioWOBALH5hNzoQZ9CUjVMsED44dNhli8cytZcGAeEmL+EFziYsIAlb61JzmhzWgE6SdPOFu7iIGdKpFSWiGyJEhrcptJ8irQ2sudxuJLW7tkudUc1ouCYvmJ5Cbeq6SuZcTaTExz4j0Wo9pw1cYq2EoRKFt5ylNbN0jdKXCtaFnu0t2rYxQssiMiWMUJliWVAIRlRCDRjDDdJOnLX6rLD/AArRjMQAcpEmJ/RbsI4uY0+fv+Sx9G1NGVGVbAhGVGVAlGxuzadb/wBjASBZwkPHk4XUrKnkUk7hx2J7KVaRJpVDiGfdflFYdA4fH9bKLhMSxhyECmQDIu1w5kiLR1+S7vIVD2lsZmIaWuADos8AZ2kaQeXTqueWF+S7Y6k/VJh8YXEhgY4wY3hcGesAn2Eoxm0CwZajw5xbdrCc1xo3TKNbmCoH8E4pjnZa7Xtd1LCDe0AAcgrfZPZEUjmqEOMzAvfjJKkXDruirYbDwJc5td4ALYDW34CG36Aam5tHFdAP35rNmHgQNFlulvGKcM85yakLaKSFq4c6Td2lulJ7o7p7o7o7p7rx8j0bEbdI3Kk90d090d0d0905TjRdyjcqV3N34fdHc3fh91eU40XcpGgpfdHfh90d0d+H3TlONE3CxdSiTyE+11N7o7m33UbaNJzaTzY+ExEa6gX6hI1bTYo8VgzNM+ElzxoJsYa256R5eiuG4eAAqmhiWVa9JoDgBIHwxmBhot0XR91dzb7q5Z1KRhaJuEbhS+6u5t90u7O5t91OVrjRNwnuFL7q78Pujurvw+6cpxom4T3Kld0d+H3R3R34fdOU40Xco3Kldzd+FHc3fh905TjRd0nulJ7o7p7o7m7p7qcpxo26T3akdzd090dzd0905TYj7tCkd0d090JyrsG+KN8VolQNs7XGFp7wsfUvAa3Uk3uToF5/8dVrvijfFeZ4/t9iHiaYZRF/sl7tY1Ij5Koq7SxFWN5iKtSPxOA9gukYT9Let19rU6d6lamwTEue1t/UqurdtcK3/wChp/pD3fMCOPNeTnCmRbrMcVtoUS5/l9FdiPSHf6g0NGis4/0gD3JWH8fN4UKnmXMAXGV2NosNR5DRqSSPS5UvZbzUY1xa1uZjXWmLgH81qNKa3V0Ogo9vqjp/8YDlNTU+WXRYVu0FTE0wXsbSyvBGV7nBw5XAg3F9FAp4CLga2y2i9rX5lY4l1w1hIyzmEXzXiJFzppchdMcItnLqG/BbVbTLgHgHhHh4OtPGSA6Veu7WubE0f+f9lzLMKHOPhJMNy3dOcHkLaFx/yrjFYMkNcNDe/AESNCFrLDdLOnFQl/xs0P3bqNUO4gQ6BYzwtB1/RT2dpKZiS9k6Zmuj5SuR2XVaa1emKTwG5Glzg4NcXlxJZOgHzJCs61DOQA3MJBHwgNPn52WdTRiJp0dPR2kyoYZUa4jgHSfUa/Jbt6uD2lgCRmaQ1wtNyB1gfu66Ts7iC6hBcXFj3MkmSQIIM66EcVxywqLVcb0o3q1Ilcht3qe+WmUIN+9RvloCaDdvkb9aUSg379C0ShBhK5jtdtQUnAGBlpl0nhLiD/1rpZXE/wCoGHc6pQIaHNLXNMm2j9OZBc0rvoRG+LFH2exja9OpWcG5n1nl0jQCAwZfs+ENsrfD4elA8DT5gT6rl+zzd0+vSMgl4qtHE03MaAR6tI6RdXbKpBBNp58LL6H8iMd814i3ZhKcAmlT9gs6eBpNMimwHyUMVra8Ag4rgTC8E/pEutg6bhBYyOWUETz81UY4P/ltoubRDXDOQBmNMcGiI1hSa+OytJUWnWze/wAl008px/cKtsNXdImYExPy+gWOMrDKQIkm0fvoo4xHVR6bpnTUpE92i2owwAjgOfQSsK+MnmTabHjHFQqdfUSliKsgCYM+wSJ/LtVnszGNqGzgWzAgg+IWcD+iu6mGDWF06AmDyt8l55svZDMLWa6hvJIdml7nNgARY2ueOvhXSHaD3tDeZv1XTVq/xnoScbUDibi8/TUK37PUQ2k6ONQu9SGz8wqEU7yecenFdbs+jkptB1Nzzk3/ADXl1JqKVuhELOE8q4jWAgj0VFtfaFQVHMBLANIkEjnPJVjnuOrnHzJ+iK6/OPvD3CTqgAkuAHORC4/d9Pojd+iDrWYhrvhl3UNeW/7ohOhVD2hzTmB438uK5QOd953u6PZbKWIewQ17m+RICDq8qFz9HbFUcQ/zb+kIRFyVSdr8CauGLmTmpnPbXKPiE+Qn0V0iFrHKpseWYas3Kx4iCwQ4C8ajqtxxQqMt+eotHyU7tPsI4Ul9Np3LiPhEikfum85Tw9uKpsM4QL+slendfaJeci4183eWiw7wSROhK1ZyFqfWjylSxY1n2Mnh7LAODQYMfv8AwoNfEyLnio9LEhvrqpEC1p1p8vkh2Pgxqq7EY/Kwua1zzwa3LJPDWFowjnuAzgBx1ymWzxIkfJbr7IshVc4zPGBdS6Rym5LiTCrcLg4cSHOnqSQPISY9lPZS4kz0UyyEo1ACI9T5fmpVN2kcPr+yq6tUIAiBfTmVJwTHl2g0BmTqZuRw4efup5CrIO0GpAv/AFEaKwobaqs+3m/qE/3Ve1sfvjxKyAXnymx0eD7QtdZ4yHnq3+ysd6T8MRz1EeYXGgK22HjC14pk+F1hPB3CPPT1WVXL9n7wfzQ117QCCB56rS7s3SP3x5ER8wVZsatoCCnHZmn96p7t/RZfwzS51B6t/RXACyARFKOzFP7z/dv6LbT7N0hqHO83H8oVshC2ijhWsENaGjoAPomtyFEUSEIVVjVpB4LXAOBsQRII42XFbZ7CuYS/CGQbmk4iRzyOOvkfdduhW6Hj+IL2HK9jmuGocCCorq51Xru19msr03B7GuMGCQCQeh1HovPK3Z5pux5b0PiF+tiF0xygUrpMWMKFiWVd5TFNgLJ8ZcW2FtLzw5aq9qbAqCYew3iZc35QVEfSLCQ4zEafqukZ0hU8MBFpPXmpdJ4FzAMLTQa585ctuf8AYK0o7De4SXtb5An9Fi/7VW4faGaXQ5l4gg6CYUig9zjLWuJMQOunVW1HYbGxJc7zsPYKxp0w2wAA6QmWpEeFK/CbLM56kF0WA+yOQ5KzYwAQLBJZBc5ymVMLILELILIYVpsHBbyoH/ZZc/1fZHv9Fq2Vsvfky7KBrz4ae66qhRaxoa0QAoNwCyAWIWYQZJpBNGQhCEAhCEH/2Q=="/>
          <p:cNvSpPr>
            <a:spLocks noChangeAspect="1" noChangeArrowheads="1"/>
          </p:cNvSpPr>
          <p:nvPr/>
        </p:nvSpPr>
        <p:spPr bwMode="auto">
          <a:xfrm>
            <a:off x="215900" y="-652463"/>
            <a:ext cx="1895475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8" name="Picture 6" descr="http://www.varian.net/dreamview/dreamdesign/evd/pour/Pour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619" y="2568054"/>
            <a:ext cx="4548668" cy="398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 rot="2631200">
            <a:off x="7060007" y="3726584"/>
            <a:ext cx="567784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Will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953000" y="5791200"/>
            <a:ext cx="692562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Trust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0327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Not allowed.</a:t>
            </a:r>
          </a:p>
        </p:txBody>
      </p:sp>
    </p:spTree>
    <p:extLst>
      <p:ext uri="{BB962C8B-B14F-4D97-AF65-F5344CB8AC3E}">
        <p14:creationId xmlns:p14="http://schemas.microsoft.com/office/powerpoint/2010/main" val="180175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Incorporation by reference.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9056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1676400"/>
            <a:ext cx="8229600" cy="4625609"/>
          </a:xfrm>
        </p:spPr>
        <p:txBody>
          <a:bodyPr/>
          <a:lstStyle/>
          <a:p>
            <a:r>
              <a:rPr lang="en-US" b="1" dirty="0" smtClean="0"/>
              <a:t>Determine testator’s </a:t>
            </a:r>
            <a:r>
              <a:rPr lang="en-US" b="1" i="1" u="sng" dirty="0" smtClean="0"/>
              <a:t>presumed intent</a:t>
            </a:r>
            <a:r>
              <a:rPr lang="en-US" b="1" i="1" dirty="0" smtClean="0"/>
              <a:t> </a:t>
            </a:r>
            <a:r>
              <a:rPr lang="en-US" b="1" dirty="0"/>
              <a:t> f</a:t>
            </a:r>
            <a:r>
              <a:rPr lang="en-US" b="1" dirty="0" smtClean="0"/>
              <a:t>rom will or permissible extrinsic evidence.</a:t>
            </a:r>
          </a:p>
          <a:p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  <p:pic>
        <p:nvPicPr>
          <p:cNvPr id="1026" name="Picture 2" descr="http://www.terragalleria.com/images/canada/caab3399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048000"/>
            <a:ext cx="5232400" cy="3570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991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Facts of independent significance.</a:t>
            </a:r>
          </a:p>
        </p:txBody>
      </p:sp>
    </p:spTree>
    <p:extLst>
      <p:ext uri="{BB962C8B-B14F-4D97-AF65-F5344CB8AC3E}">
        <p14:creationId xmlns:p14="http://schemas.microsoft.com/office/powerpoint/2010/main" val="354854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</a:t>
            </a:r>
            <a:r>
              <a:rPr lang="en-US" b="1" dirty="0" smtClean="0"/>
              <a:t>Codification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Uniform </a:t>
            </a:r>
            <a:r>
              <a:rPr lang="en-US" b="1" dirty="0" smtClean="0"/>
              <a:t>Testamentary Additions to Trusts Act (1960</a:t>
            </a:r>
            <a:r>
              <a:rPr lang="en-US" b="1" dirty="0" smtClean="0"/>
              <a:t>)</a:t>
            </a:r>
          </a:p>
          <a:p>
            <a:pPr lvl="1"/>
            <a:r>
              <a:rPr lang="en-US" b="1" dirty="0" smtClean="0"/>
              <a:t>Uniform Testamentary Additions to Trusts Act</a:t>
            </a:r>
            <a:r>
              <a:rPr lang="en-US" b="1" dirty="0" smtClean="0"/>
              <a:t> </a:t>
            </a:r>
            <a:r>
              <a:rPr lang="en-US" b="1" dirty="0" smtClean="0"/>
              <a:t>(1991</a:t>
            </a:r>
            <a:r>
              <a:rPr lang="en-US" b="1" dirty="0" smtClean="0"/>
              <a:t>)</a:t>
            </a:r>
          </a:p>
          <a:p>
            <a:pPr lvl="1"/>
            <a:r>
              <a:rPr lang="en-US" b="1" dirty="0" smtClean="0"/>
              <a:t>State tinkering with Uniform Act</a:t>
            </a:r>
            <a:br>
              <a:rPr lang="en-US" b="1" dirty="0" smtClean="0"/>
            </a:br>
            <a:r>
              <a:rPr lang="en-US" b="1" dirty="0" smtClean="0"/>
              <a:t>(Ohio § 2107.03)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11666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Authorization of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Expressly authorizes pour over technique.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3138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trusts into which pour overs allowed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Trust created by </a:t>
            </a:r>
            <a:r>
              <a:rPr lang="en-US" b="1" dirty="0" smtClean="0"/>
              <a:t>testator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Before or at time of will execution = OK</a:t>
            </a:r>
          </a:p>
          <a:p>
            <a:pPr lvl="1"/>
            <a:r>
              <a:rPr lang="en-US" b="1" dirty="0" smtClean="0"/>
              <a:t>After will execution = ??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2629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trusts into which pour overs allowed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Trust created by another </a:t>
            </a:r>
            <a:r>
              <a:rPr lang="en-US" b="1" dirty="0" smtClean="0"/>
              <a:t>person</a:t>
            </a:r>
          </a:p>
          <a:p>
            <a:endParaRPr lang="en-US" b="1" dirty="0"/>
          </a:p>
          <a:p>
            <a:pPr lvl="1"/>
            <a:r>
              <a:rPr lang="en-US" b="1" dirty="0"/>
              <a:t>Before </a:t>
            </a:r>
            <a:r>
              <a:rPr lang="en-US" b="1" dirty="0" smtClean="0"/>
              <a:t>or at </a:t>
            </a:r>
            <a:r>
              <a:rPr lang="en-US" b="1" dirty="0"/>
              <a:t>time of will execution = OK</a:t>
            </a:r>
          </a:p>
          <a:p>
            <a:pPr lvl="1"/>
            <a:r>
              <a:rPr lang="en-US" b="1" dirty="0"/>
              <a:t>After will execution = ??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1207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trusts into which pour overs allowed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3.  </a:t>
            </a:r>
            <a:r>
              <a:rPr lang="en-US" b="1" dirty="0" smtClean="0"/>
              <a:t>Can pour over funds be the initial trust funding?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Traditional/Ohio view = no</a:t>
            </a:r>
          </a:p>
          <a:p>
            <a:pPr lvl="1"/>
            <a:r>
              <a:rPr lang="en-US" b="1" dirty="0" smtClean="0"/>
              <a:t>Modern view =yes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904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trusts into which pour overs allowed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Cannot pour over into revoked or terminated trust.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7005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Governance of poured-over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Amendments made after will execution: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Before the testator’s death?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After the testator’s death?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228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Precatory Language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3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Serious request but not legally binding.</a:t>
            </a:r>
          </a:p>
          <a:p>
            <a:endParaRPr lang="en-US" b="1" dirty="0"/>
          </a:p>
          <a:p>
            <a:r>
              <a:rPr lang="en-US" b="1" dirty="0" smtClean="0"/>
              <a:t>Examples:</a:t>
            </a:r>
          </a:p>
          <a:p>
            <a:pPr lvl="1"/>
            <a:r>
              <a:rPr lang="en-US" b="1" dirty="0" smtClean="0"/>
              <a:t>“I hope”</a:t>
            </a:r>
          </a:p>
          <a:p>
            <a:pPr lvl="1"/>
            <a:r>
              <a:rPr lang="en-US" b="1" dirty="0" smtClean="0"/>
              <a:t>“I would like”</a:t>
            </a:r>
          </a:p>
          <a:p>
            <a:pPr lvl="1"/>
            <a:r>
              <a:rPr lang="en-US" b="1" dirty="0" smtClean="0"/>
              <a:t>“I recommend”</a:t>
            </a:r>
          </a:p>
          <a:p>
            <a:pPr lvl="1"/>
            <a:r>
              <a:rPr lang="en-US" b="1" dirty="0" smtClean="0"/>
              <a:t>“I wish”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3500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issue arises?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Before probate (not often)</a:t>
            </a:r>
          </a:p>
          <a:p>
            <a:endParaRPr lang="en-US" b="1" dirty="0"/>
          </a:p>
          <a:p>
            <a:r>
              <a:rPr lang="en-US" b="1" dirty="0" smtClean="0"/>
              <a:t>2.  After probate (most common)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4567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Ramifications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To restrict or limit gifts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Generally ineffective.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7400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Ramifications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To instruct personal representative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Likely to be effective.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3851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______________________________</a:t>
            </a:r>
          </a:p>
          <a:p>
            <a:endParaRPr lang="en-US" b="1" dirty="0"/>
          </a:p>
          <a:p>
            <a:r>
              <a:rPr lang="en-US" b="1" dirty="0" smtClean="0"/>
              <a:t>______________________________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6313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Class Gifts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5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Beneficiaries described generically.</a:t>
            </a:r>
          </a:p>
          <a:p>
            <a:endParaRPr lang="en-US" b="1" dirty="0"/>
          </a:p>
          <a:p>
            <a:r>
              <a:rPr lang="en-US" b="1" dirty="0" smtClean="0"/>
              <a:t>Examples:</a:t>
            </a:r>
          </a:p>
          <a:p>
            <a:pPr lvl="1"/>
            <a:r>
              <a:rPr lang="en-US" b="1" dirty="0" smtClean="0"/>
              <a:t>“Children”</a:t>
            </a:r>
          </a:p>
          <a:p>
            <a:pPr lvl="1"/>
            <a:r>
              <a:rPr lang="en-US" b="1" dirty="0" smtClean="0"/>
              <a:t>“Grandchildren”</a:t>
            </a:r>
          </a:p>
          <a:p>
            <a:pPr lvl="1"/>
            <a:r>
              <a:rPr lang="en-US" b="1" dirty="0" smtClean="0"/>
              <a:t>“Brothers”</a:t>
            </a:r>
          </a:p>
          <a:p>
            <a:pPr lvl="1"/>
            <a:r>
              <a:rPr lang="en-US" b="1" dirty="0" smtClean="0"/>
              <a:t>“Siblings”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231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or Class Gift?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“I leave all my estate to my children,</a:t>
            </a:r>
          </a:p>
          <a:p>
            <a:pPr marL="118872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A and B.”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821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 of Determining Class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Express language in will.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4770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 of Determining Class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05800" cy="4625609"/>
          </a:xfrm>
        </p:spPr>
        <p:txBody>
          <a:bodyPr/>
          <a:lstStyle/>
          <a:p>
            <a:r>
              <a:rPr lang="en-US" b="1" dirty="0" smtClean="0"/>
              <a:t>2.  Earlier of: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a.  Natural closing of class, and 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b.  When first class member entitled to property.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7847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 of Determining Class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05800" cy="4625609"/>
          </a:xfrm>
        </p:spPr>
        <p:txBody>
          <a:bodyPr/>
          <a:lstStyle/>
          <a:p>
            <a:r>
              <a:rPr lang="en-US" b="1" dirty="0" smtClean="0"/>
              <a:t>3.  Examples:</a:t>
            </a:r>
          </a:p>
          <a:p>
            <a:pPr marL="118872" indent="0">
              <a:buNone/>
            </a:pPr>
            <a:endParaRPr lang="en-US" b="1" dirty="0" smtClean="0"/>
          </a:p>
          <a:p>
            <a:pPr marL="1188720" lvl="1"/>
            <a:r>
              <a:rPr lang="en-US" b="1" dirty="0" smtClean="0"/>
              <a:t>“to all of my grandchildren”</a:t>
            </a:r>
          </a:p>
          <a:p>
            <a:pPr marL="1188720" lvl="1"/>
            <a:r>
              <a:rPr lang="en-US" b="1" dirty="0" smtClean="0"/>
              <a:t>“income to A for life, upon A’s death, remainder to A’s children”</a:t>
            </a:r>
          </a:p>
          <a:p>
            <a:pPr marL="1188720" lvl="1"/>
            <a:r>
              <a:rPr lang="en-US" b="1" dirty="0" smtClean="0"/>
              <a:t>“income to A’s children until last child dies”</a:t>
            </a:r>
          </a:p>
          <a:p>
            <a:pPr marL="1188720" lvl="1"/>
            <a:endParaRPr lang="en-US" b="1" dirty="0" smtClean="0"/>
          </a:p>
          <a:p>
            <a:pPr marL="1188720"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5998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Adopted children as class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Generally</a:t>
            </a:r>
            <a:r>
              <a:rPr lang="en-US" b="1" dirty="0"/>
              <a:t> </a:t>
            </a:r>
            <a:r>
              <a:rPr lang="en-US" b="1" dirty="0" smtClean="0"/>
              <a:t>included.</a:t>
            </a:r>
          </a:p>
          <a:p>
            <a:endParaRPr lang="en-US" b="1" dirty="0"/>
          </a:p>
          <a:p>
            <a:r>
              <a:rPr lang="en-US" b="1" dirty="0" smtClean="0"/>
              <a:t>But, some states may exclude if adopted as adult.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942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raises issue?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Personal Representative</a:t>
            </a:r>
          </a:p>
          <a:p>
            <a:endParaRPr lang="en-US" b="1" dirty="0"/>
          </a:p>
          <a:p>
            <a:r>
              <a:rPr lang="en-US" b="1" dirty="0" smtClean="0"/>
              <a:t>2.  Beneficiaries and heirs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1564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Tip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Explain how testator wants class membership determined: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Adopted individuals?</a:t>
            </a:r>
          </a:p>
          <a:p>
            <a:pPr lvl="2"/>
            <a:r>
              <a:rPr lang="en-US" b="1" dirty="0" smtClean="0"/>
              <a:t>If yes, by what age?</a:t>
            </a:r>
          </a:p>
          <a:p>
            <a:pPr lvl="1"/>
            <a:r>
              <a:rPr lang="en-US" b="1" dirty="0" smtClean="0"/>
              <a:t>Non-marital individuals?</a:t>
            </a:r>
          </a:p>
          <a:p>
            <a:pPr lvl="1"/>
            <a:r>
              <a:rPr lang="en-US" b="1" dirty="0" smtClean="0"/>
              <a:t>ART individuals?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8639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Dead Persons Statute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50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Can evidence of what testator said or did be used as evidence in will litigation</a:t>
            </a:r>
            <a:r>
              <a:rPr lang="en-US" b="1" dirty="0" smtClean="0"/>
              <a:t>?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Traditional approach</a:t>
            </a:r>
          </a:p>
          <a:p>
            <a:pPr lvl="1"/>
            <a:endParaRPr lang="en-US" b="1" dirty="0"/>
          </a:p>
          <a:p>
            <a:pPr lvl="1"/>
            <a:r>
              <a:rPr lang="en-US" b="1" smtClean="0"/>
              <a:t>Modern view</a:t>
            </a:r>
            <a:endParaRPr lang="en-US" b="1" dirty="0" smtClean="0"/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Ohio Rule of Evidence 601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5861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Ambiguity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85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Patent Ambiguity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Ambiguous on its face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“I leave &amp;^,#@( to Erica Evans.”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“I leave my zdcix to Chad Decker.”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“I leave _____________ to Ryan Nichols.”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4478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Latent Ambiguity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Makes sense on face but cannot be carried out as written.</a:t>
            </a:r>
          </a:p>
          <a:p>
            <a:pPr lvl="1"/>
            <a:r>
              <a:rPr lang="en-US" b="1" dirty="0" smtClean="0"/>
              <a:t>“To my sister Pat.”</a:t>
            </a:r>
          </a:p>
          <a:p>
            <a:pPr lvl="2"/>
            <a:r>
              <a:rPr lang="en-US" b="1" dirty="0" smtClean="0"/>
              <a:t>Testator has a sister named Chris and a brother named Pat.</a:t>
            </a:r>
          </a:p>
          <a:p>
            <a:pPr lvl="1"/>
            <a:r>
              <a:rPr lang="en-US" b="1" dirty="0" smtClean="0"/>
              <a:t>“I leave my car to X.”</a:t>
            </a:r>
          </a:p>
          <a:p>
            <a:pPr lvl="2"/>
            <a:r>
              <a:rPr lang="en-US" b="1" dirty="0" smtClean="0"/>
              <a:t>Testator owns three cars.</a:t>
            </a:r>
          </a:p>
          <a:p>
            <a:pPr lvl="1"/>
            <a:r>
              <a:rPr lang="en-US" b="1" dirty="0" smtClean="0"/>
              <a:t>“I leave my house at 15426 Comstock to X.”</a:t>
            </a:r>
          </a:p>
          <a:p>
            <a:pPr lvl="2"/>
            <a:r>
              <a:rPr lang="en-US" b="1" dirty="0" smtClean="0"/>
              <a:t>Testator owns a house at 15428 Comstock.</a:t>
            </a:r>
          </a:p>
          <a:p>
            <a:pPr lvl="2"/>
            <a:endParaRPr lang="en-US" b="1" dirty="0"/>
          </a:p>
          <a:p>
            <a:pPr lvl="1"/>
            <a:endParaRPr lang="en-US" dirty="0"/>
          </a:p>
          <a:p>
            <a:pPr lvl="1"/>
            <a:endParaRPr lang="en-US" b="1" i="1" dirty="0"/>
          </a:p>
          <a:p>
            <a:pPr lvl="1"/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82396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734</TotalTime>
  <Words>957</Words>
  <Application>Microsoft Office PowerPoint</Application>
  <PresentationFormat>On-screen Show (4:3)</PresentationFormat>
  <Paragraphs>223</Paragraphs>
  <Slides>62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3" baseType="lpstr">
      <vt:lpstr>Module</vt:lpstr>
      <vt:lpstr>PowerPoint Presentation</vt:lpstr>
      <vt:lpstr>Interpretation and  Construction</vt:lpstr>
      <vt:lpstr>Interpretation</vt:lpstr>
      <vt:lpstr>Construction</vt:lpstr>
      <vt:lpstr>When issue arises?</vt:lpstr>
      <vt:lpstr>Who raises issue?</vt:lpstr>
      <vt:lpstr>Ambiguity </vt:lpstr>
      <vt:lpstr>1.  Patent Ambiguity</vt:lpstr>
      <vt:lpstr>2.  Latent Ambiguity</vt:lpstr>
      <vt:lpstr>3.  No Apparent Ambiguity</vt:lpstr>
      <vt:lpstr>Integration </vt:lpstr>
      <vt:lpstr>1.  External Integration</vt:lpstr>
      <vt:lpstr>2.  Internal Integration</vt:lpstr>
      <vt:lpstr>Incorporation by Reference </vt:lpstr>
      <vt:lpstr>Basic Idea</vt:lpstr>
      <vt:lpstr>Requirements</vt:lpstr>
      <vt:lpstr>Requirements</vt:lpstr>
      <vt:lpstr>Requirements</vt:lpstr>
      <vt:lpstr>Issues</vt:lpstr>
      <vt:lpstr>Issues</vt:lpstr>
      <vt:lpstr>Issues</vt:lpstr>
      <vt:lpstr>Issues</vt:lpstr>
      <vt:lpstr>Issues</vt:lpstr>
      <vt:lpstr>Interpretation and  Construction  [continued]</vt:lpstr>
      <vt:lpstr>Facts of Independent Significance </vt:lpstr>
      <vt:lpstr>Basic Idea</vt:lpstr>
      <vt:lpstr>Defined</vt:lpstr>
      <vt:lpstr>Examples</vt:lpstr>
      <vt:lpstr>Examples</vt:lpstr>
      <vt:lpstr>Examples</vt:lpstr>
      <vt:lpstr>Examples</vt:lpstr>
      <vt:lpstr>Examples</vt:lpstr>
      <vt:lpstr>Examples</vt:lpstr>
      <vt:lpstr>Tangible Personal Property Document</vt:lpstr>
      <vt:lpstr>PowerPoint Presentation</vt:lpstr>
      <vt:lpstr>Pour Over Provisions</vt:lpstr>
      <vt:lpstr>Defined</vt:lpstr>
      <vt:lpstr>Historical Development</vt:lpstr>
      <vt:lpstr>Historical Development</vt:lpstr>
      <vt:lpstr>Historical Development</vt:lpstr>
      <vt:lpstr>Historical Development</vt:lpstr>
      <vt:lpstr>Authorization of Technique</vt:lpstr>
      <vt:lpstr>Types of trusts into which pour overs allowed</vt:lpstr>
      <vt:lpstr>Types of trusts into which pour overs allowed</vt:lpstr>
      <vt:lpstr>Types of trusts into which pour overs allowed</vt:lpstr>
      <vt:lpstr>Types of trusts into which pour overs allowed</vt:lpstr>
      <vt:lpstr>Governance of poured-over property</vt:lpstr>
      <vt:lpstr>Precatory Language</vt:lpstr>
      <vt:lpstr>Defined</vt:lpstr>
      <vt:lpstr>Ramifications</vt:lpstr>
      <vt:lpstr>Ramifications</vt:lpstr>
      <vt:lpstr>Advice</vt:lpstr>
      <vt:lpstr>Class Gifts</vt:lpstr>
      <vt:lpstr>Defined</vt:lpstr>
      <vt:lpstr>Individual or Class Gift?</vt:lpstr>
      <vt:lpstr>Time of Determining Class Membership</vt:lpstr>
      <vt:lpstr>Time of Determining Class Membership</vt:lpstr>
      <vt:lpstr>Time of Determining Class Membership</vt:lpstr>
      <vt:lpstr>Adopted children as class members</vt:lpstr>
      <vt:lpstr>Practice Tip</vt:lpstr>
      <vt:lpstr>Dead Persons Statute</vt:lpstr>
      <vt:lpstr>Issue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W. Beyer</cp:lastModifiedBy>
  <cp:revision>48</cp:revision>
  <dcterms:created xsi:type="dcterms:W3CDTF">2010-09-14T18:15:39Z</dcterms:created>
  <dcterms:modified xsi:type="dcterms:W3CDTF">2012-02-20T22:01:48Z</dcterms:modified>
</cp:coreProperties>
</file>