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9" r:id="rId4"/>
    <p:sldId id="270" r:id="rId5"/>
    <p:sldId id="271" r:id="rId6"/>
    <p:sldId id="272" r:id="rId7"/>
    <p:sldId id="273" r:id="rId8"/>
    <p:sldId id="275" r:id="rId9"/>
    <p:sldId id="276" r:id="rId10"/>
    <p:sldId id="277" r:id="rId11"/>
    <p:sldId id="278" r:id="rId12"/>
    <p:sldId id="279" r:id="rId13"/>
    <p:sldId id="314" r:id="rId14"/>
    <p:sldId id="280" r:id="rId15"/>
    <p:sldId id="281" r:id="rId16"/>
    <p:sldId id="282" r:id="rId17"/>
    <p:sldId id="283" r:id="rId18"/>
    <p:sldId id="285" r:id="rId19"/>
    <p:sldId id="286" r:id="rId20"/>
    <p:sldId id="287" r:id="rId21"/>
    <p:sldId id="288" r:id="rId22"/>
    <p:sldId id="289" r:id="rId23"/>
    <p:sldId id="290" r:id="rId24"/>
    <p:sldId id="291" r:id="rId25"/>
    <p:sldId id="292" r:id="rId26"/>
    <p:sldId id="293" r:id="rId27"/>
    <p:sldId id="294" r:id="rId28"/>
    <p:sldId id="295" r:id="rId29"/>
    <p:sldId id="296" r:id="rId30"/>
    <p:sldId id="301" r:id="rId31"/>
    <p:sldId id="302" r:id="rId32"/>
    <p:sldId id="303" r:id="rId33"/>
    <p:sldId id="304" r:id="rId34"/>
    <p:sldId id="305" r:id="rId35"/>
    <p:sldId id="307" r:id="rId36"/>
    <p:sldId id="308" r:id="rId37"/>
    <p:sldId id="309" r:id="rId38"/>
    <p:sldId id="310" r:id="rId39"/>
    <p:sldId id="312" r:id="rId40"/>
    <p:sldId id="313" r:id="rId41"/>
    <p:sldId id="311" r:id="rId4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91" autoAdjust="0"/>
    <p:restoredTop sz="94660"/>
  </p:normalViewPr>
  <p:slideViewPr>
    <p:cSldViewPr>
      <p:cViewPr varScale="1">
        <p:scale>
          <a:sx n="70" d="100"/>
          <a:sy n="70" d="100"/>
        </p:scale>
        <p:origin x="-13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06D6032-A980-4A11-BA41-2D02F7289D76}" type="datetimeFigureOut">
              <a:rPr lang="en-US" smtClean="0"/>
              <a:pPr/>
              <a:t>2/14/2012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3334DD2-D44A-4CEF-ABAF-3AD6530942A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8077200" cy="2895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Will Revocation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1289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to Revoke by Physical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Mental Capacity</a:t>
            </a:r>
            <a:endParaRPr lang="en-US" b="1" dirty="0"/>
          </a:p>
        </p:txBody>
      </p:sp>
      <p:pic>
        <p:nvPicPr>
          <p:cNvPr id="1026" name="Picture 2" descr="http://spacesuityoga.files.wordpress.com/2008/11/brain-763982-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654300"/>
            <a:ext cx="3838575" cy="38275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2087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to Revoke by Physical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Revocation Intent</a:t>
            </a:r>
            <a:endParaRPr lang="en-US" b="1" dirty="0"/>
          </a:p>
        </p:txBody>
      </p:sp>
      <p:pic>
        <p:nvPicPr>
          <p:cNvPr id="2050" name="Picture 2" descr="http://www.bassfishingguide.com/images/solar_t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7000" y="2743200"/>
            <a:ext cx="3676650" cy="3676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243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to Revoke by Physical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3</a:t>
            </a:r>
            <a:r>
              <a:rPr lang="en-US" b="1" dirty="0" smtClean="0"/>
              <a:t>.  Physical Act [Ohio]</a:t>
            </a:r>
          </a:p>
          <a:p>
            <a:pPr lvl="1"/>
            <a:r>
              <a:rPr lang="en-US" b="1" dirty="0" smtClean="0"/>
              <a:t>Tearing</a:t>
            </a:r>
          </a:p>
          <a:p>
            <a:pPr lvl="1"/>
            <a:r>
              <a:rPr lang="en-US" b="1" dirty="0" smtClean="0"/>
              <a:t>Canceling</a:t>
            </a:r>
          </a:p>
          <a:p>
            <a:pPr lvl="1"/>
            <a:r>
              <a:rPr lang="en-US" b="1" dirty="0" smtClean="0"/>
              <a:t>Obliterating</a:t>
            </a:r>
          </a:p>
          <a:p>
            <a:pPr lvl="1"/>
            <a:r>
              <a:rPr lang="en-US" b="1" dirty="0" smtClean="0"/>
              <a:t>Destroying</a:t>
            </a:r>
          </a:p>
          <a:p>
            <a:pPr marL="768096" lvl="2" indent="0">
              <a:buNone/>
            </a:pPr>
            <a:endParaRPr lang="en-US" b="1" dirty="0"/>
          </a:p>
        </p:txBody>
      </p:sp>
      <p:pic>
        <p:nvPicPr>
          <p:cNvPr id="3074" name="Picture 2" descr="http://www.nmsu.edu/~safety/images/fire_meaney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1752600"/>
            <a:ext cx="2400300" cy="2859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90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to Revoke by Physical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3</a:t>
            </a:r>
            <a:r>
              <a:rPr lang="en-US" b="1" dirty="0" smtClean="0"/>
              <a:t>.  Physical Act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By Proxy?</a:t>
            </a:r>
          </a:p>
          <a:p>
            <a:pPr lvl="2">
              <a:buClr>
                <a:srgbClr val="E66C7D"/>
              </a:buClr>
            </a:pPr>
            <a:r>
              <a:rPr lang="en-US" b="1" dirty="0">
                <a:solidFill>
                  <a:prstClr val="black"/>
                </a:solidFill>
              </a:rPr>
              <a:t>Proxy in testator’s presence?</a:t>
            </a:r>
          </a:p>
          <a:p>
            <a:pPr lvl="2">
              <a:buClr>
                <a:srgbClr val="E66C7D"/>
              </a:buClr>
            </a:pPr>
            <a:r>
              <a:rPr lang="en-US" b="1" dirty="0">
                <a:solidFill>
                  <a:prstClr val="black"/>
                </a:solidFill>
              </a:rPr>
              <a:t>Proxy upon testator’s </a:t>
            </a:r>
            <a:r>
              <a:rPr lang="en-US" b="1" dirty="0" smtClean="0">
                <a:solidFill>
                  <a:prstClr val="black"/>
                </a:solidFill>
              </a:rPr>
              <a:t>written</a:t>
            </a:r>
            <a:br>
              <a:rPr lang="en-US" b="1" dirty="0" smtClean="0">
                <a:solidFill>
                  <a:prstClr val="black"/>
                </a:solidFill>
              </a:rPr>
            </a:br>
            <a:r>
              <a:rPr lang="en-US" b="1" dirty="0" smtClean="0">
                <a:solidFill>
                  <a:prstClr val="black"/>
                </a:solidFill>
              </a:rPr>
              <a:t>instruction</a:t>
            </a:r>
            <a:r>
              <a:rPr lang="en-US" b="1" dirty="0">
                <a:solidFill>
                  <a:prstClr val="black"/>
                </a:solidFill>
              </a:rPr>
              <a:t>, even if not in testator’s presence?</a:t>
            </a:r>
          </a:p>
          <a:p>
            <a:pPr lvl="2"/>
            <a:endParaRPr lang="en-US" b="1" dirty="0" smtClean="0"/>
          </a:p>
          <a:p>
            <a:pPr marL="768096" lvl="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5086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Requirements to Revoke by Physical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4.  Concurrence of first three requirements.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592951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Remedy if intent and physical act do not mesh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If no evil conduct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No remedy – will is not revoked.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90869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Remedy if intent and physical act do not mesh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If evil conduct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Constructive trust.</a:t>
            </a:r>
          </a:p>
        </p:txBody>
      </p:sp>
    </p:spTree>
    <p:extLst>
      <p:ext uri="{BB962C8B-B14F-4D97-AF65-F5344CB8AC3E}">
        <p14:creationId xmlns:p14="http://schemas.microsoft.com/office/powerpoint/2010/main" val="3947209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Partial revocation by physical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Examples:</a:t>
            </a:r>
            <a:endParaRPr lang="en-US" b="1" dirty="0"/>
          </a:p>
          <a:p>
            <a:pPr lvl="1"/>
            <a:r>
              <a:rPr lang="en-US" b="1" strike="sngStrike" dirty="0" smtClean="0"/>
              <a:t>I leave $10,000 to Walter Bishop</a:t>
            </a:r>
            <a:endParaRPr lang="en-US" b="1" strike="sngStrike" dirty="0"/>
          </a:p>
          <a:p>
            <a:pPr lvl="1"/>
            <a:r>
              <a:rPr lang="en-US" b="1" dirty="0" smtClean="0"/>
              <a:t>I leave $10,000 to each of </a:t>
            </a:r>
            <a:r>
              <a:rPr lang="en-US" b="1" strike="dblStrike" dirty="0" smtClean="0"/>
              <a:t>Walter Bishop</a:t>
            </a:r>
            <a:r>
              <a:rPr lang="en-US" b="1" dirty="0" smtClean="0"/>
              <a:t> and Peter Bishop.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Approaches:</a:t>
            </a:r>
          </a:p>
          <a:p>
            <a:pPr lvl="1"/>
            <a:r>
              <a:rPr lang="en-US" b="1" dirty="0" smtClean="0"/>
              <a:t>Effective to revoke gift</a:t>
            </a:r>
          </a:p>
          <a:p>
            <a:pPr lvl="1"/>
            <a:r>
              <a:rPr lang="en-US" b="1" dirty="0" smtClean="0"/>
              <a:t>No effect on gift</a:t>
            </a:r>
          </a:p>
          <a:p>
            <a:pPr lvl="1"/>
            <a:endParaRPr lang="en-US" b="1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3829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Partial revocation by physical 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775191"/>
            <a:ext cx="7162800" cy="3101609"/>
          </a:xfr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457200" lvl="1" indent="0">
              <a:buNone/>
            </a:pPr>
            <a:r>
              <a:rPr lang="en-US" b="1" dirty="0" smtClean="0"/>
              <a:t>1.  I leave my house to X.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 smtClean="0"/>
              <a:t>2.  </a:t>
            </a:r>
            <a:r>
              <a:rPr lang="en-US" b="1" strike="dblStrike" dirty="0" smtClean="0"/>
              <a:t>I leave $10,000 to Y.</a:t>
            </a:r>
          </a:p>
          <a:p>
            <a:pPr marL="457200" lvl="1" indent="0">
              <a:buNone/>
            </a:pPr>
            <a:endParaRPr lang="en-US" b="1" dirty="0"/>
          </a:p>
          <a:p>
            <a:pPr marL="457200" lvl="1" indent="0">
              <a:buNone/>
            </a:pPr>
            <a:r>
              <a:rPr lang="en-US" b="1" dirty="0" smtClean="0"/>
              <a:t>3.  I leave the rest to Z.</a:t>
            </a:r>
            <a:endParaRPr lang="en-US" b="1" dirty="0"/>
          </a:p>
          <a:p>
            <a:pPr marL="457200" lvl="1" indent="0">
              <a:buNone/>
            </a:pPr>
            <a:endParaRPr lang="en-US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2603500"/>
            <a:ext cx="257947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752600" y="5517634"/>
            <a:ext cx="3124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/>
              <a:t>What result?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920084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Revocation by</a:t>
            </a:r>
            <a:br>
              <a:rPr lang="en-US" dirty="0" smtClean="0"/>
            </a:br>
            <a:r>
              <a:rPr lang="en-US" dirty="0" smtClean="0"/>
              <a:t>Subsequent Writing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947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Revocation by</a:t>
            </a:r>
            <a:br>
              <a:rPr lang="en-US" dirty="0" smtClean="0"/>
            </a:br>
            <a:r>
              <a:rPr lang="en-US" dirty="0" smtClean="0"/>
              <a:t>Operation of Law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3056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revocation writings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Will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646254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revocation writings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Codicil</a:t>
            </a:r>
            <a:endParaRPr lang="en-US" b="1" dirty="0"/>
          </a:p>
        </p:txBody>
      </p:sp>
      <p:pic>
        <p:nvPicPr>
          <p:cNvPr id="4" name="Picture 4" descr="http://www.megahowto.com/wp-content/uploads/2010/01/Wooden-Window-Sill-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49250" y="2535591"/>
            <a:ext cx="6233375" cy="4030917"/>
          </a:xfrm>
          <a:prstGeom prst="rect">
            <a:avLst/>
          </a:prstGeom>
          <a:noFill/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512092">
            <a:off x="3163836" y="4676394"/>
            <a:ext cx="3509974" cy="13636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986416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revocation writings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Declaration in writing with will formalities.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174557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Methods of revocation by subsequent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Express Revocation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01631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Methods of revocation by subsequent writing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Revocation by inc0nsistency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87804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Practice question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Client wants to make minor changes to an existing will.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New will?</a:t>
            </a:r>
          </a:p>
          <a:p>
            <a:pPr lvl="1"/>
            <a:endParaRPr lang="en-US" b="1" dirty="0"/>
          </a:p>
          <a:p>
            <a:pPr lvl="1"/>
            <a:r>
              <a:rPr lang="en-US" b="1" dirty="0" smtClean="0"/>
              <a:t>Codicil?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477250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Presumptions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4966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Proponent’s Burden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Applicant must prove testator did not revoke the will.</a:t>
            </a:r>
          </a:p>
          <a:p>
            <a:endParaRPr lang="en-US" b="1" dirty="0"/>
          </a:p>
          <a:p>
            <a:r>
              <a:rPr lang="en-US" b="1" dirty="0" smtClean="0"/>
              <a:t>How prove a negative?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40767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Presumption of Non-Revocation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Will found in “normal” location, and</a:t>
            </a:r>
          </a:p>
          <a:p>
            <a:endParaRPr lang="en-US" b="1" dirty="0"/>
          </a:p>
          <a:p>
            <a:r>
              <a:rPr lang="en-US" b="1" dirty="0" smtClean="0"/>
              <a:t>No </a:t>
            </a:r>
            <a:r>
              <a:rPr lang="en-US" b="1" dirty="0" smtClean="0"/>
              <a:t>suspicious circumstances.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56280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Presumption of Revocation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Testator </a:t>
            </a:r>
            <a:r>
              <a:rPr lang="en-US" b="1" dirty="0" smtClean="0"/>
              <a:t>possessed will when last seen and it cannot be found after death.</a:t>
            </a:r>
          </a:p>
          <a:p>
            <a:pPr lvl="1"/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6132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Ademption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36707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Revival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5134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Fact Pattern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Testator executed valid Will 1.</a:t>
            </a:r>
          </a:p>
          <a:p>
            <a:endParaRPr lang="en-US" b="1" dirty="0"/>
          </a:p>
          <a:p>
            <a:r>
              <a:rPr lang="en-US" b="1" dirty="0" smtClean="0"/>
              <a:t>2.  Testator executed valid Will 2 which expressly revoked Will 1.</a:t>
            </a:r>
          </a:p>
          <a:p>
            <a:endParaRPr lang="en-US" b="1" dirty="0"/>
          </a:p>
          <a:p>
            <a:r>
              <a:rPr lang="en-US" b="1" dirty="0" smtClean="0"/>
              <a:t>3.  Testator validly revokes Will 2 but does not execute a new will.</a:t>
            </a:r>
          </a:p>
          <a:p>
            <a:endParaRPr lang="en-US" b="1" dirty="0"/>
          </a:p>
          <a:p>
            <a:r>
              <a:rPr lang="en-US" b="1" dirty="0" smtClean="0"/>
              <a:t>4.  What result?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683189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</a:t>
            </a:r>
            <a:r>
              <a:rPr lang="en-US" b="1" dirty="0" smtClean="0"/>
              <a:t>Revival</a:t>
            </a:r>
            <a:endParaRPr lang="en-US" b="1" dirty="0"/>
          </a:p>
          <a:p>
            <a:pPr lvl="1"/>
            <a:r>
              <a:rPr lang="en-US" b="1" dirty="0" smtClean="0"/>
              <a:t>Will 1 takes effect.</a:t>
            </a:r>
            <a:endParaRPr lang="en-US" b="1" dirty="0"/>
          </a:p>
        </p:txBody>
      </p:sp>
      <p:pic>
        <p:nvPicPr>
          <p:cNvPr id="1026" name="Picture 2" descr="http://ericgarciaministries.org/wp-content/uploads/2011/06/Revival-Image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3276600"/>
            <a:ext cx="5476875" cy="30861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37099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No </a:t>
            </a:r>
            <a:r>
              <a:rPr lang="en-US" b="1" dirty="0" smtClean="0"/>
              <a:t>Revival</a:t>
            </a:r>
            <a:endParaRPr lang="en-US" b="1" dirty="0"/>
          </a:p>
          <a:p>
            <a:pPr lvl="1"/>
            <a:r>
              <a:rPr lang="en-US" b="1" dirty="0" smtClean="0"/>
              <a:t>Intestacy.</a:t>
            </a:r>
            <a:endParaRPr lang="en-US" b="1" dirty="0"/>
          </a:p>
        </p:txBody>
      </p:sp>
      <p:pic>
        <p:nvPicPr>
          <p:cNvPr id="2050" name="Picture 2" descr="http://thepursuitofgodandhisgrace.files.wordpress.com/2011/04/no-revival1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2514600"/>
            <a:ext cx="5029200" cy="3771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4011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Intent (UPC</a:t>
            </a:r>
            <a:r>
              <a:rPr lang="en-US" b="1" dirty="0" smtClean="0"/>
              <a:t>)</a:t>
            </a:r>
            <a:endParaRPr lang="en-US" b="1" dirty="0"/>
          </a:p>
          <a:p>
            <a:pPr lvl="1"/>
            <a:r>
              <a:rPr lang="en-US" b="1" dirty="0" smtClean="0"/>
              <a:t>Will 1 or intestacy, depending on evidence of testator’s intent.</a:t>
            </a:r>
            <a:endParaRPr lang="en-US" b="1" dirty="0"/>
          </a:p>
        </p:txBody>
      </p:sp>
      <p:pic>
        <p:nvPicPr>
          <p:cNvPr id="4" name="Picture 2" descr="http://www.bassfishingguide.com/images/solar_ten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19650" y="3352800"/>
            <a:ext cx="3200400" cy="3200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5674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Conditional Revocation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1085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1.  Express conditional revocation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“I revoke my will if [condition] occurs.”</a:t>
            </a:r>
          </a:p>
          <a:p>
            <a:endParaRPr lang="en-US" b="1" dirty="0"/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4023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2.  Implied conditional revocation</a:t>
            </a:r>
            <a:br>
              <a:rPr lang="en-US" dirty="0" smtClean="0"/>
            </a:br>
            <a:r>
              <a:rPr lang="en-US" dirty="0" smtClean="0"/>
              <a:t>(Dependent Relative Revocation)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Fact Pattern:</a:t>
            </a:r>
          </a:p>
          <a:p>
            <a:pPr lvl="1">
              <a:spcAft>
                <a:spcPts val="600"/>
              </a:spcAft>
            </a:pPr>
            <a:r>
              <a:rPr lang="en-US" b="1" dirty="0" smtClean="0"/>
              <a:t>1.  Testator executed valid Will 1.</a:t>
            </a:r>
          </a:p>
          <a:p>
            <a:pPr lvl="1">
              <a:spcAft>
                <a:spcPts val="600"/>
              </a:spcAft>
            </a:pPr>
            <a:r>
              <a:rPr lang="en-US" b="1" dirty="0" smtClean="0"/>
              <a:t>2.  Testator validly revoked Will 1.</a:t>
            </a:r>
          </a:p>
          <a:p>
            <a:pPr lvl="1"/>
            <a:r>
              <a:rPr lang="en-US" b="1" dirty="0" smtClean="0"/>
              <a:t>3.  Testator executed Will 2, but it is invalid.</a:t>
            </a:r>
          </a:p>
          <a:p>
            <a:endParaRPr lang="en-US" b="1" dirty="0"/>
          </a:p>
          <a:p>
            <a:r>
              <a:rPr lang="en-US" b="1" dirty="0" smtClean="0"/>
              <a:t>Was revocation of Will 1 impliedly conditioned (dependent) on Will 2 being valid?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30518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Multiple Originals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611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If cannot locate all originals, testator destroyed one original with intent to revoke.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71003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Ademption</a:t>
            </a:r>
          </a:p>
          <a:p>
            <a:r>
              <a:rPr lang="en-US" b="1" dirty="0" smtClean="0"/>
              <a:t>2.  Divorce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93432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Rebutting Presumption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Evidence may show testator destroyed “extra” originals realizing wisdom of having only one original.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888642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Apply “Cocaine Rule”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http://todaystatus.files.wordpress.com/2009/11/never.gif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784"/>
          <a:stretch/>
        </p:blipFill>
        <p:spPr bwMode="auto">
          <a:xfrm>
            <a:off x="1371600" y="2209800"/>
            <a:ext cx="6112299" cy="381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5322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Ademption</a:t>
            </a:r>
          </a:p>
          <a:p>
            <a:r>
              <a:rPr lang="en-US" b="1" dirty="0" smtClean="0"/>
              <a:t>2.  Divorce</a:t>
            </a:r>
          </a:p>
          <a:p>
            <a:r>
              <a:rPr lang="en-US" b="1" dirty="0" smtClean="0"/>
              <a:t>3.  Lapse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198160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Ademption</a:t>
            </a:r>
          </a:p>
          <a:p>
            <a:r>
              <a:rPr lang="en-US" b="1" dirty="0" smtClean="0"/>
              <a:t>2.  Divorce</a:t>
            </a:r>
          </a:p>
          <a:p>
            <a:r>
              <a:rPr lang="en-US" b="1" dirty="0" smtClean="0"/>
              <a:t>3.  Lapse</a:t>
            </a:r>
          </a:p>
          <a:p>
            <a:r>
              <a:rPr lang="en-US" b="1" dirty="0" smtClean="0"/>
              <a:t>4.  Failure to survive by 120 hours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590018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Ademption</a:t>
            </a:r>
          </a:p>
          <a:p>
            <a:r>
              <a:rPr lang="en-US" b="1" dirty="0" smtClean="0"/>
              <a:t>2.  Divorce</a:t>
            </a:r>
          </a:p>
          <a:p>
            <a:r>
              <a:rPr lang="en-US" b="1" dirty="0" smtClean="0"/>
              <a:t>3.  Lapse</a:t>
            </a:r>
          </a:p>
          <a:p>
            <a:r>
              <a:rPr lang="en-US" b="1" dirty="0" smtClean="0"/>
              <a:t>4.  Failure to survive by 120 hours</a:t>
            </a:r>
          </a:p>
          <a:p>
            <a:r>
              <a:rPr lang="en-US" b="1" dirty="0" smtClean="0"/>
              <a:t>5.  Pretermitted child</a:t>
            </a:r>
          </a:p>
          <a:p>
            <a:pPr marL="118872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57726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Ademption</a:t>
            </a:r>
          </a:p>
          <a:p>
            <a:r>
              <a:rPr lang="en-US" b="1" dirty="0" smtClean="0"/>
              <a:t>2.  Divorce</a:t>
            </a:r>
          </a:p>
          <a:p>
            <a:r>
              <a:rPr lang="en-US" b="1" dirty="0" smtClean="0"/>
              <a:t>3.  Lapse</a:t>
            </a:r>
          </a:p>
          <a:p>
            <a:r>
              <a:rPr lang="en-US" b="1" dirty="0" smtClean="0"/>
              <a:t>4.  Failure to survive by 120 hours</a:t>
            </a:r>
          </a:p>
          <a:p>
            <a:r>
              <a:rPr lang="en-US" b="1" dirty="0" smtClean="0"/>
              <a:t>5.  Pretermitted child</a:t>
            </a:r>
          </a:p>
          <a:p>
            <a:r>
              <a:rPr lang="en-US" b="1" dirty="0" smtClean="0"/>
              <a:t>6.  Murder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635752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828800"/>
            <a:ext cx="8077200" cy="1673352"/>
          </a:xfrm>
        </p:spPr>
        <p:txBody>
          <a:bodyPr/>
          <a:lstStyle/>
          <a:p>
            <a:pPr algn="ctr"/>
            <a:r>
              <a:rPr lang="en-US" dirty="0" smtClean="0"/>
              <a:t>Revocation by</a:t>
            </a:r>
            <a:br>
              <a:rPr lang="en-US" dirty="0" smtClean="0"/>
            </a:br>
            <a:r>
              <a:rPr lang="en-US" dirty="0" smtClean="0"/>
              <a:t>Physical Act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08178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522</TotalTime>
  <Words>587</Words>
  <Application>Microsoft Office PowerPoint</Application>
  <PresentationFormat>On-screen Show (4:3)</PresentationFormat>
  <Paragraphs>133</Paragraphs>
  <Slides>41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41</vt:i4>
      </vt:variant>
    </vt:vector>
  </HeadingPairs>
  <TitlesOfParts>
    <vt:vector size="42" baseType="lpstr">
      <vt:lpstr>Module</vt:lpstr>
      <vt:lpstr>Will Revocation</vt:lpstr>
      <vt:lpstr>Revocation by Operation of Law</vt:lpstr>
      <vt:lpstr>Types</vt:lpstr>
      <vt:lpstr>Types</vt:lpstr>
      <vt:lpstr>Types</vt:lpstr>
      <vt:lpstr>Types</vt:lpstr>
      <vt:lpstr>Types</vt:lpstr>
      <vt:lpstr>Types</vt:lpstr>
      <vt:lpstr>Revocation by Physical Act</vt:lpstr>
      <vt:lpstr>Requirements to Revoke by Physical Act</vt:lpstr>
      <vt:lpstr>Requirements to Revoke by Physical Act</vt:lpstr>
      <vt:lpstr>Requirements to Revoke by Physical Act</vt:lpstr>
      <vt:lpstr>Requirements to Revoke by Physical Act</vt:lpstr>
      <vt:lpstr>Requirements to Revoke by Physical Act</vt:lpstr>
      <vt:lpstr>Remedy if intent and physical act do not mesh</vt:lpstr>
      <vt:lpstr>Remedy if intent and physical act do not mesh</vt:lpstr>
      <vt:lpstr>Partial revocation by physical act</vt:lpstr>
      <vt:lpstr>Partial revocation by physical act</vt:lpstr>
      <vt:lpstr>Revocation by Subsequent Writing</vt:lpstr>
      <vt:lpstr>Types of revocation writings</vt:lpstr>
      <vt:lpstr>Types of revocation writings</vt:lpstr>
      <vt:lpstr>Types of revocation writings</vt:lpstr>
      <vt:lpstr>Methods of revocation by subsequent writing</vt:lpstr>
      <vt:lpstr>Methods of revocation by subsequent writing</vt:lpstr>
      <vt:lpstr>Practice question</vt:lpstr>
      <vt:lpstr>Presumptions</vt:lpstr>
      <vt:lpstr>Proponent’s Burden</vt:lpstr>
      <vt:lpstr>Presumption of Non-Revocation</vt:lpstr>
      <vt:lpstr>Presumption of Revocation</vt:lpstr>
      <vt:lpstr>Revival</vt:lpstr>
      <vt:lpstr>Fact Pattern</vt:lpstr>
      <vt:lpstr>Approaches</vt:lpstr>
      <vt:lpstr>Approaches</vt:lpstr>
      <vt:lpstr>Approaches</vt:lpstr>
      <vt:lpstr>Conditional Revocation</vt:lpstr>
      <vt:lpstr>1.  Express conditional revocation</vt:lpstr>
      <vt:lpstr>2.  Implied conditional revocation (Dependent Relative Revocation)</vt:lpstr>
      <vt:lpstr>Multiple Originals</vt:lpstr>
      <vt:lpstr>Presumption</vt:lpstr>
      <vt:lpstr>Rebutting Presumption</vt:lpstr>
      <vt:lpstr>Apply “Cocaine Rule”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Gerry W. Beyer</dc:creator>
  <cp:lastModifiedBy>Gerry W. Beyer</cp:lastModifiedBy>
  <cp:revision>34</cp:revision>
  <dcterms:created xsi:type="dcterms:W3CDTF">2010-09-14T18:15:39Z</dcterms:created>
  <dcterms:modified xsi:type="dcterms:W3CDTF">2012-02-14T22:53:09Z</dcterms:modified>
</cp:coreProperties>
</file>