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8" r:id="rId3"/>
    <p:sldId id="269" r:id="rId4"/>
    <p:sldId id="270" r:id="rId5"/>
    <p:sldId id="271" r:id="rId6"/>
    <p:sldId id="272" r:id="rId7"/>
    <p:sldId id="28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81" r:id="rId17"/>
    <p:sldId id="283" r:id="rId18"/>
    <p:sldId id="284" r:id="rId19"/>
    <p:sldId id="285" r:id="rId20"/>
    <p:sldId id="286" r:id="rId21"/>
    <p:sldId id="287" r:id="rId22"/>
    <p:sldId id="288" r:id="rId23"/>
    <p:sldId id="289" r:id="rId24"/>
    <p:sldId id="290" r:id="rId25"/>
    <p:sldId id="297" r:id="rId26"/>
    <p:sldId id="298" r:id="rId27"/>
    <p:sldId id="299" r:id="rId28"/>
    <p:sldId id="302" r:id="rId29"/>
    <p:sldId id="303" r:id="rId30"/>
    <p:sldId id="301" r:id="rId31"/>
    <p:sldId id="304" r:id="rId32"/>
    <p:sldId id="305" r:id="rId33"/>
    <p:sldId id="306" r:id="rId34"/>
    <p:sldId id="307" r:id="rId35"/>
    <p:sldId id="308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91" autoAdjust="0"/>
    <p:restoredTop sz="94660"/>
  </p:normalViewPr>
  <p:slideViewPr>
    <p:cSldViewPr>
      <p:cViewPr varScale="1">
        <p:scale>
          <a:sx n="70" d="100"/>
          <a:sy n="70" d="100"/>
        </p:scale>
        <p:origin x="-133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6032-A980-4A11-BA41-2D02F7289D76}" type="datetimeFigureOut">
              <a:rPr lang="en-US" smtClean="0"/>
              <a:pPr/>
              <a:t>2/13/2012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34DD2-D44A-4CEF-ABAF-3AD6530942A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6032-A980-4A11-BA41-2D02F7289D76}" type="datetimeFigureOut">
              <a:rPr lang="en-US" smtClean="0"/>
              <a:pPr/>
              <a:t>2/13/2012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34DD2-D44A-4CEF-ABAF-3AD6530942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6032-A980-4A11-BA41-2D02F7289D76}" type="datetimeFigureOut">
              <a:rPr lang="en-US" smtClean="0"/>
              <a:pPr/>
              <a:t>2/13/2012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34DD2-D44A-4CEF-ABAF-3AD6530942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6032-A980-4A11-BA41-2D02F7289D76}" type="datetimeFigureOut">
              <a:rPr lang="en-US" smtClean="0"/>
              <a:pPr/>
              <a:t>2/13/2012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34DD2-D44A-4CEF-ABAF-3AD6530942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6032-A980-4A11-BA41-2D02F7289D76}" type="datetimeFigureOut">
              <a:rPr lang="en-US" smtClean="0"/>
              <a:pPr/>
              <a:t>2/13/2012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34DD2-D44A-4CEF-ABAF-3AD6530942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6032-A980-4A11-BA41-2D02F7289D76}" type="datetimeFigureOut">
              <a:rPr lang="en-US" smtClean="0"/>
              <a:pPr/>
              <a:t>2/13/2012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34DD2-D44A-4CEF-ABAF-3AD6530942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6032-A980-4A11-BA41-2D02F7289D76}" type="datetimeFigureOut">
              <a:rPr lang="en-US" smtClean="0"/>
              <a:pPr/>
              <a:t>2/13/2012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34DD2-D44A-4CEF-ABAF-3AD6530942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6032-A980-4A11-BA41-2D02F7289D76}" type="datetimeFigureOut">
              <a:rPr lang="en-US" smtClean="0"/>
              <a:pPr/>
              <a:t>2/13/2012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34DD2-D44A-4CEF-ABAF-3AD6530942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6032-A980-4A11-BA41-2D02F7289D76}" type="datetimeFigureOut">
              <a:rPr lang="en-US" smtClean="0"/>
              <a:pPr/>
              <a:t>2/13/2012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34DD2-D44A-4CEF-ABAF-3AD6530942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6032-A980-4A11-BA41-2D02F7289D76}" type="datetimeFigureOut">
              <a:rPr lang="en-US" smtClean="0"/>
              <a:pPr/>
              <a:t>2/13/2012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34DD2-D44A-4CEF-ABAF-3AD6530942A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006D6032-A980-4A11-BA41-2D02F7289D76}" type="datetimeFigureOut">
              <a:rPr lang="en-US" smtClean="0"/>
              <a:pPr/>
              <a:t>2/13/2012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3334DD2-D44A-4CEF-ABAF-3AD6530942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06D6032-A980-4A11-BA41-2D02F7289D76}" type="datetimeFigureOut">
              <a:rPr lang="en-US" smtClean="0"/>
              <a:pPr/>
              <a:t>2/13/2012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3334DD2-D44A-4CEF-ABAF-3AD6530942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143000"/>
            <a:ext cx="8077200" cy="28956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Changing Circumstances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Persons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1289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Divorce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Where does property left to ex-spouse go?</a:t>
            </a:r>
          </a:p>
          <a:p>
            <a:endParaRPr lang="en-US" b="1" dirty="0"/>
          </a:p>
          <a:p>
            <a:r>
              <a:rPr lang="en-US" b="1" dirty="0" smtClean="0"/>
              <a:t>What about gifts to other ex-relatives?</a:t>
            </a:r>
          </a:p>
          <a:p>
            <a:endParaRPr lang="en-US" b="1" dirty="0"/>
          </a:p>
          <a:p>
            <a:r>
              <a:rPr lang="en-US" b="1" dirty="0" smtClean="0"/>
              <a:t>What if will written (or treated as written) after divorce?</a:t>
            </a:r>
          </a:p>
          <a:p>
            <a:endParaRPr lang="en-US" b="1" dirty="0"/>
          </a:p>
          <a:p>
            <a:r>
              <a:rPr lang="en-US" b="1" dirty="0" smtClean="0"/>
              <a:t>What if divorce pending?</a:t>
            </a:r>
          </a:p>
        </p:txBody>
      </p:sp>
    </p:spTree>
    <p:extLst>
      <p:ext uri="{BB962C8B-B14F-4D97-AF65-F5344CB8AC3E}">
        <p14:creationId xmlns:p14="http://schemas.microsoft.com/office/powerpoint/2010/main" val="2112428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914400"/>
            <a:ext cx="8077200" cy="1673352"/>
          </a:xfrm>
        </p:spPr>
        <p:txBody>
          <a:bodyPr/>
          <a:lstStyle/>
          <a:p>
            <a:pPr algn="ctr"/>
            <a:r>
              <a:rPr lang="en-US" dirty="0" smtClean="0"/>
              <a:t>Pretermitted Heirs</a:t>
            </a:r>
            <a:endParaRPr lang="en-US" dirty="0"/>
          </a:p>
        </p:txBody>
      </p:sp>
      <p:pic>
        <p:nvPicPr>
          <p:cNvPr id="2050" name="Picture 2" descr="http://kids.baristanet.com/files/2010/10/leftou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6014" y="2133600"/>
            <a:ext cx="4486275" cy="2428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4477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Potential to receive a forced share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Born or adopted after will execution = most states</a:t>
            </a:r>
          </a:p>
          <a:p>
            <a:endParaRPr lang="en-US" b="1" dirty="0"/>
          </a:p>
          <a:p>
            <a:r>
              <a:rPr lang="en-US" b="1" dirty="0" smtClean="0"/>
              <a:t>Born or adopted before will execution = only a few states</a:t>
            </a:r>
          </a:p>
          <a:p>
            <a:pPr lvl="1"/>
            <a:r>
              <a:rPr lang="en-US" b="1" dirty="0" smtClean="0"/>
              <a:t>Mistaken belief of death</a:t>
            </a:r>
          </a:p>
          <a:p>
            <a:pPr lvl="1"/>
            <a:r>
              <a:rPr lang="en-US" b="1" dirty="0" smtClean="0"/>
              <a:t>Unknown birth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30867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Determination of Forced Share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Significant jurisdictional variation.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16895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Typical situations where no share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Intentional omission</a:t>
            </a:r>
          </a:p>
          <a:p>
            <a:pPr lvl="1"/>
            <a:r>
              <a:rPr lang="en-US" b="1" dirty="0" smtClean="0"/>
              <a:t>“I make no provision for any child born after I execute this will.”</a:t>
            </a:r>
          </a:p>
          <a:p>
            <a:pPr lvl="1"/>
            <a:endParaRPr lang="en-US" b="1" dirty="0"/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50902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Typical situations where no share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</a:t>
            </a:r>
            <a:r>
              <a:rPr lang="en-US" b="1" dirty="0" smtClean="0"/>
              <a:t>.  Testator provided for child</a:t>
            </a:r>
          </a:p>
          <a:p>
            <a:pPr lvl="1"/>
            <a:r>
              <a:rPr lang="en-US" b="1" dirty="0" smtClean="0"/>
              <a:t>Class gift to children</a:t>
            </a:r>
          </a:p>
          <a:p>
            <a:pPr lvl="1"/>
            <a:r>
              <a:rPr lang="en-US" b="1" dirty="0" smtClean="0"/>
              <a:t>Non-probate asset</a:t>
            </a:r>
          </a:p>
          <a:p>
            <a:pPr lvl="1"/>
            <a:endParaRPr lang="en-US" b="1" dirty="0"/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03670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Typical situations where no share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3.	Entire estate to pretermitted child’s other parent</a:t>
            </a:r>
          </a:p>
          <a:p>
            <a:pPr lvl="1"/>
            <a:endParaRPr lang="en-US" b="1" dirty="0"/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77990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828800"/>
            <a:ext cx="8077200" cy="1673352"/>
          </a:xfrm>
        </p:spPr>
        <p:txBody>
          <a:bodyPr/>
          <a:lstStyle/>
          <a:p>
            <a:pPr algn="ctr"/>
            <a:r>
              <a:rPr lang="en-US" dirty="0" smtClean="0"/>
              <a:t>Lapse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9307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Lapse defined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Gift fails (lapses) because beneficiary dies before testator.</a:t>
            </a:r>
            <a:endParaRPr lang="en-US" b="1" dirty="0"/>
          </a:p>
        </p:txBody>
      </p:sp>
      <p:pic>
        <p:nvPicPr>
          <p:cNvPr id="1028" name="Picture 4" descr="http://tvbythenumbers.com/wp-content/uploads/2010/04/toe_tag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3124200"/>
            <a:ext cx="45720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7274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Distribution of Lapsed Gifts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Under express terms of will.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13631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838200"/>
            <a:ext cx="8077200" cy="1673352"/>
          </a:xfrm>
        </p:spPr>
        <p:txBody>
          <a:bodyPr/>
          <a:lstStyle/>
          <a:p>
            <a:pPr algn="ctr"/>
            <a:r>
              <a:rPr lang="en-US" dirty="0" smtClean="0"/>
              <a:t>Marriage</a:t>
            </a:r>
            <a:endParaRPr lang="en-US" dirty="0"/>
          </a:p>
        </p:txBody>
      </p:sp>
      <p:pic>
        <p:nvPicPr>
          <p:cNvPr id="1026" name="Picture 2" descr="http://www.couplescompany.com/images/content/ring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3460" y="1905000"/>
            <a:ext cx="3810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2934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Distribution of Lapsed Gifts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  Saved by legal rule.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Private Gift – Anti-lapse statute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Charitable Gift – Cy </a:t>
            </a:r>
            <a:r>
              <a:rPr lang="en-US" b="1" dirty="0" err="1" smtClean="0"/>
              <a:t>pres</a:t>
            </a:r>
            <a:r>
              <a:rPr lang="en-US" b="1" dirty="0" smtClean="0"/>
              <a:t> doctrine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19330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Distribution of Lapsed Gifts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3.  Via residuary clause.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13828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Distribution of Lapsed Gifts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4.  Via intestacy.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01706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Anti-Lapse Statutes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Save gift for descendants of deceased beneficiary.</a:t>
            </a:r>
            <a:br>
              <a:rPr lang="en-US" b="1" dirty="0" smtClean="0"/>
            </a:b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981385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Anti-Lapse Statutes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Jurisdictions vary regarding relationship needed between testator and beneficiary to trigger anti-lapse statute.</a:t>
            </a:r>
          </a:p>
          <a:p>
            <a:pPr marL="118872" indent="0">
              <a:buNone/>
            </a:pPr>
            <a:r>
              <a:rPr lang="en-US" b="1" dirty="0" smtClean="0"/>
              <a:t/>
            </a:r>
            <a:br>
              <a:rPr lang="en-US" b="1" dirty="0" smtClean="0"/>
            </a:b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70557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Partial Lapse in Residuary Clause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Fact Pattern:</a:t>
            </a:r>
            <a:endParaRPr lang="en-US" b="1" dirty="0"/>
          </a:p>
          <a:p>
            <a:pPr lvl="1"/>
            <a:r>
              <a:rPr lang="en-US" b="1" dirty="0" smtClean="0"/>
              <a:t>“I leave remainder of my estate to A, B, and C.”</a:t>
            </a:r>
          </a:p>
          <a:p>
            <a:pPr lvl="1"/>
            <a:r>
              <a:rPr lang="en-US" b="1" dirty="0" smtClean="0"/>
              <a:t>A dies before Testator.</a:t>
            </a:r>
          </a:p>
          <a:p>
            <a:pPr lvl="1"/>
            <a:r>
              <a:rPr lang="en-US" b="1" dirty="0" smtClean="0"/>
              <a:t>Anti-lapse statute is inapplicable.</a:t>
            </a:r>
          </a:p>
          <a:p>
            <a:pPr marL="118872" indent="0">
              <a:buNone/>
            </a:pPr>
            <a:endParaRPr lang="en-US" b="1" dirty="0"/>
          </a:p>
          <a:p>
            <a:r>
              <a:rPr lang="en-US" b="1" dirty="0" smtClean="0"/>
              <a:t>Issue:</a:t>
            </a:r>
          </a:p>
          <a:p>
            <a:pPr lvl="1"/>
            <a:r>
              <a:rPr lang="en-US" b="1" dirty="0" smtClean="0"/>
              <a:t>Who gets A’s share?</a:t>
            </a:r>
          </a:p>
        </p:txBody>
      </p:sp>
    </p:spTree>
    <p:extLst>
      <p:ext uri="{BB962C8B-B14F-4D97-AF65-F5344CB8AC3E}">
        <p14:creationId xmlns:p14="http://schemas.microsoft.com/office/powerpoint/2010/main" val="3320150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Partial Lapse in Residuary Clause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lvl="1" indent="0">
              <a:spcBef>
                <a:spcPts val="0"/>
              </a:spcBef>
              <a:buClr>
                <a:schemeClr val="accent1"/>
              </a:buClr>
              <a:buSzPct val="80000"/>
              <a:buNone/>
            </a:pPr>
            <a:r>
              <a:rPr lang="en-US" b="1" dirty="0"/>
              <a:t>“I leave remainder of my estate to A, B, and C.”</a:t>
            </a:r>
          </a:p>
          <a:p>
            <a:pPr marL="118872" indent="0">
              <a:buNone/>
            </a:pPr>
            <a:endParaRPr lang="en-US" b="1" dirty="0" smtClean="0"/>
          </a:p>
          <a:p>
            <a:r>
              <a:rPr lang="en-US" b="1" dirty="0" smtClean="0"/>
              <a:t>Orthodox View</a:t>
            </a:r>
          </a:p>
          <a:p>
            <a:pPr marL="457200" lvl="1" indent="0">
              <a:buNone/>
            </a:pPr>
            <a:endParaRPr lang="en-US" b="1" i="1" dirty="0"/>
          </a:p>
          <a:p>
            <a:pPr lvl="1"/>
            <a:r>
              <a:rPr lang="en-US" b="1" dirty="0" smtClean="0"/>
              <a:t>Passes by intestacy.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4114800" y="2286000"/>
            <a:ext cx="1905000" cy="1600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9699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Partial Lapse in Residuary Clause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Clr>
                <a:srgbClr val="60B5CC"/>
              </a:buClr>
              <a:buNone/>
            </a:pPr>
            <a:r>
              <a:rPr lang="en-US" b="1" dirty="0">
                <a:solidFill>
                  <a:prstClr val="black"/>
                </a:solidFill>
              </a:rPr>
              <a:t>“I leave remainder of my estate to A, B, and C.”</a:t>
            </a:r>
          </a:p>
          <a:p>
            <a:endParaRPr lang="en-US" b="1" dirty="0"/>
          </a:p>
          <a:p>
            <a:r>
              <a:rPr lang="en-US" b="1" dirty="0" smtClean="0"/>
              <a:t>Modern View</a:t>
            </a:r>
            <a:endParaRPr lang="en-US" b="1" i="1" dirty="0"/>
          </a:p>
          <a:p>
            <a:pPr lvl="1"/>
            <a:r>
              <a:rPr lang="en-US" b="1" dirty="0" smtClean="0"/>
              <a:t>Imply survivorship language.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5638800" y="2209800"/>
            <a:ext cx="2590800" cy="1295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8890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Ways to avoid anti-lapse statute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Provide alternate gift in will.</a:t>
            </a:r>
          </a:p>
          <a:p>
            <a:endParaRPr lang="en-US" b="1" dirty="0"/>
          </a:p>
          <a:p>
            <a:r>
              <a:rPr lang="en-US" b="1" dirty="0" smtClean="0"/>
              <a:t>Require survival in will.</a:t>
            </a:r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10318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2.bp.blogspot.com/_nmn17tAGHAM/R7P0j-RdJeI/AAAAAAAAAhc/1hg01aHAESY/s320/HappyValentinesDay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04799"/>
            <a:ext cx="6896100" cy="6275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0005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5448"/>
            <a:ext cx="8382000" cy="125272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Common Law Marital Property States – The Forced or Elective Share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Protects surviving spouse from disinheritance</a:t>
            </a:r>
          </a:p>
          <a:p>
            <a:endParaRPr lang="en-US" b="1" dirty="0"/>
          </a:p>
          <a:p>
            <a:r>
              <a:rPr lang="en-US" b="1" dirty="0" smtClean="0"/>
              <a:t>Choice between:</a:t>
            </a:r>
          </a:p>
          <a:p>
            <a:pPr lvl="1"/>
            <a:r>
              <a:rPr lang="en-US" b="1" dirty="0" smtClean="0"/>
              <a:t>Gifts in will, and</a:t>
            </a:r>
          </a:p>
          <a:p>
            <a:pPr lvl="1"/>
            <a:r>
              <a:rPr lang="en-US" b="1" dirty="0" smtClean="0"/>
              <a:t>Statutory share</a:t>
            </a:r>
          </a:p>
          <a:p>
            <a:pPr lvl="1"/>
            <a:endParaRPr lang="en-US" b="1" dirty="0"/>
          </a:p>
          <a:p>
            <a:r>
              <a:rPr lang="en-US" b="1" dirty="0" smtClean="0"/>
              <a:t>Replaces dower and </a:t>
            </a:r>
            <a:r>
              <a:rPr lang="en-US" b="1" dirty="0" err="1" smtClean="0"/>
              <a:t>curtesy</a:t>
            </a:r>
            <a:r>
              <a:rPr lang="en-US" b="1" dirty="0" smtClean="0"/>
              <a:t>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59125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Cy </a:t>
            </a:r>
            <a:r>
              <a:rPr lang="en-US" dirty="0" err="1" smtClean="0"/>
              <a:t>Pres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Method of saving lapsed charitable gifts.</a:t>
            </a:r>
          </a:p>
          <a:p>
            <a:endParaRPr lang="en-US" b="1" dirty="0" smtClean="0"/>
          </a:p>
          <a:p>
            <a:r>
              <a:rPr lang="en-US" b="1" dirty="0" smtClean="0"/>
              <a:t>Testator must have general charitable intent.</a:t>
            </a:r>
          </a:p>
          <a:p>
            <a:endParaRPr lang="en-US" b="1" dirty="0"/>
          </a:p>
          <a:p>
            <a:r>
              <a:rPr lang="en-US" b="1" dirty="0" smtClean="0"/>
              <a:t>Gift saved for equitably equivalent charity.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91863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95600" y="1600200"/>
            <a:ext cx="2971800" cy="1673352"/>
          </a:xfrm>
        </p:spPr>
        <p:txBody>
          <a:bodyPr/>
          <a:lstStyle/>
          <a:p>
            <a:r>
              <a:rPr lang="en-US" dirty="0" smtClean="0"/>
              <a:t>Survival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737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Does an </a:t>
            </a:r>
            <a:r>
              <a:rPr lang="en-US" b="1" dirty="0" smtClean="0"/>
              <a:t>beneficiary need </a:t>
            </a:r>
            <a:r>
              <a:rPr lang="en-US" b="1" dirty="0" smtClean="0"/>
              <a:t>to outlive the </a:t>
            </a:r>
            <a:r>
              <a:rPr lang="en-US" b="1" dirty="0" smtClean="0"/>
              <a:t>testator by </a:t>
            </a:r>
            <a:r>
              <a:rPr lang="en-US" b="1" dirty="0" smtClean="0"/>
              <a:t>a certain length of time?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65677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Prevent multiple administrations of property.</a:t>
            </a:r>
            <a:endParaRPr lang="en-US" b="1" dirty="0"/>
          </a:p>
          <a:p>
            <a:endParaRPr lang="en-US" b="1" dirty="0" smtClean="0"/>
          </a:p>
          <a:p>
            <a:r>
              <a:rPr lang="en-US" b="1" dirty="0" smtClean="0"/>
              <a:t>Avoid proof problems and gruesome evidence.</a:t>
            </a:r>
          </a:p>
          <a:p>
            <a:endParaRPr lang="en-US" b="1" dirty="0"/>
          </a:p>
          <a:p>
            <a:r>
              <a:rPr lang="en-US" b="1" dirty="0" smtClean="0"/>
              <a:t>Carry out intent.</a:t>
            </a:r>
          </a:p>
        </p:txBody>
      </p:sp>
    </p:spTree>
    <p:extLst>
      <p:ext uri="{BB962C8B-B14F-4D97-AF65-F5344CB8AC3E}">
        <p14:creationId xmlns:p14="http://schemas.microsoft.com/office/powerpoint/2010/main" val="1117799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Period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By statute = </a:t>
            </a:r>
            <a:r>
              <a:rPr lang="en-US" b="1" dirty="0" smtClean="0"/>
              <a:t>120 </a:t>
            </a:r>
            <a:r>
              <a:rPr lang="en-US" b="1" dirty="0" smtClean="0"/>
              <a:t>hours (5 days) is </a:t>
            </a:r>
            <a:r>
              <a:rPr lang="en-US" b="1" dirty="0" smtClean="0"/>
              <a:t>typical</a:t>
            </a:r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r>
              <a:rPr lang="en-US" b="1" dirty="0" smtClean="0"/>
              <a:t>Express terms of the will often extend period to 30, 60, or 90 days.</a:t>
            </a:r>
            <a:endParaRPr lang="en-US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2362200"/>
            <a:ext cx="2250986" cy="18802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014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does property go?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As if </a:t>
            </a:r>
            <a:r>
              <a:rPr lang="en-US" b="1" dirty="0" smtClean="0"/>
              <a:t>beneficiary who </a:t>
            </a:r>
            <a:r>
              <a:rPr lang="en-US" b="1" dirty="0" smtClean="0"/>
              <a:t>did not survive long enough died </a:t>
            </a:r>
            <a:r>
              <a:rPr lang="en-US" b="1" dirty="0" smtClean="0"/>
              <a:t>first.</a:t>
            </a:r>
          </a:p>
          <a:p>
            <a:endParaRPr lang="en-US" b="1" dirty="0"/>
          </a:p>
          <a:p>
            <a:r>
              <a:rPr lang="en-US" b="1" dirty="0" smtClean="0"/>
              <a:t>In other words, follow the lapse analysis even though beneficiary biologically survived.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6382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5448"/>
            <a:ext cx="8382000" cy="125272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Common Law Marital Property States – The Forced or Elective Share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Computation varies among the states:</a:t>
            </a:r>
          </a:p>
          <a:p>
            <a:pPr lvl="1"/>
            <a:r>
              <a:rPr lang="en-US" b="1" dirty="0" smtClean="0"/>
              <a:t>Straight percentage</a:t>
            </a:r>
          </a:p>
          <a:p>
            <a:pPr lvl="1"/>
            <a:r>
              <a:rPr lang="en-US" b="1" dirty="0" smtClean="0"/>
              <a:t>Percentage that varies depending on number of children</a:t>
            </a:r>
          </a:p>
          <a:p>
            <a:pPr lvl="1"/>
            <a:r>
              <a:rPr lang="en-US" b="1" dirty="0" smtClean="0"/>
              <a:t>Percentage based on length of marriage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60853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5448"/>
            <a:ext cx="8382000" cy="125272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Common Law Marital Property States – The Forced or Elective Share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Augmented Estate</a:t>
            </a:r>
          </a:p>
          <a:p>
            <a:pPr lvl="1"/>
            <a:r>
              <a:rPr lang="en-US" b="1" dirty="0" smtClean="0"/>
              <a:t>Include in computation value of non-probate assets that pass to others</a:t>
            </a:r>
          </a:p>
          <a:p>
            <a:pPr lvl="2"/>
            <a:r>
              <a:rPr lang="en-US" b="1" dirty="0" smtClean="0"/>
              <a:t>Survivorship rights in land</a:t>
            </a:r>
          </a:p>
          <a:p>
            <a:pPr lvl="2"/>
            <a:r>
              <a:rPr lang="en-US" b="1" dirty="0" smtClean="0"/>
              <a:t>Contractual rights (bank accounts, life insurance, etc.)</a:t>
            </a:r>
          </a:p>
          <a:p>
            <a:pPr lvl="2"/>
            <a:r>
              <a:rPr lang="en-US" b="1" dirty="0" smtClean="0"/>
              <a:t>Property </a:t>
            </a:r>
            <a:r>
              <a:rPr lang="en-US" b="1" smtClean="0"/>
              <a:t>gifted inter vivos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251860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5448"/>
            <a:ext cx="8382000" cy="125272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Community Property Marital Property States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Surviving spouse already owns 50% of community property.</a:t>
            </a:r>
          </a:p>
          <a:p>
            <a:endParaRPr lang="en-US" b="1" dirty="0"/>
          </a:p>
          <a:p>
            <a:r>
              <a:rPr lang="en-US" b="1" dirty="0" smtClean="0"/>
              <a:t>Thus, deceased spouse’s will can only dispose of 50% of the community.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32354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143000"/>
            <a:ext cx="8077200" cy="28956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Changing Circumstances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Persons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[continued]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079261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archfamilylaw.com/wp-content/uploads/2010/04/divorcefunny-300x3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457200"/>
            <a:ext cx="6019800" cy="601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298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 of Divorce on Will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Common law = none</a:t>
            </a:r>
          </a:p>
          <a:p>
            <a:endParaRPr lang="en-US" b="1" dirty="0"/>
          </a:p>
          <a:p>
            <a:r>
              <a:rPr lang="en-US" b="1" dirty="0" smtClean="0"/>
              <a:t>Modern law = all provisions in favor of ex-spouse ineffective</a:t>
            </a:r>
          </a:p>
          <a:p>
            <a:pPr lvl="1"/>
            <a:r>
              <a:rPr lang="en-US" b="1" dirty="0" smtClean="0"/>
              <a:t>Beneficiary</a:t>
            </a:r>
          </a:p>
          <a:p>
            <a:pPr lvl="1"/>
            <a:r>
              <a:rPr lang="en-US" b="1" dirty="0" smtClean="0"/>
              <a:t>Executor</a:t>
            </a:r>
          </a:p>
          <a:p>
            <a:pPr lvl="1"/>
            <a:r>
              <a:rPr lang="en-US" b="1" dirty="0" smtClean="0"/>
              <a:t>Trustee</a:t>
            </a:r>
          </a:p>
          <a:p>
            <a:pPr lvl="1"/>
            <a:r>
              <a:rPr lang="en-US" b="1" dirty="0" smtClean="0"/>
              <a:t>Guardian of children</a:t>
            </a:r>
          </a:p>
        </p:txBody>
      </p:sp>
    </p:spTree>
    <p:extLst>
      <p:ext uri="{BB962C8B-B14F-4D97-AF65-F5344CB8AC3E}">
        <p14:creationId xmlns:p14="http://schemas.microsoft.com/office/powerpoint/2010/main" val="2992227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447</TotalTime>
  <Words>616</Words>
  <Application>Microsoft Office PowerPoint</Application>
  <PresentationFormat>On-screen Show (4:3)</PresentationFormat>
  <Paragraphs>130</Paragraphs>
  <Slides>35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Module</vt:lpstr>
      <vt:lpstr>Changing Circumstances  Persons</vt:lpstr>
      <vt:lpstr>Marriage</vt:lpstr>
      <vt:lpstr>Common Law Marital Property States – The Forced or Elective Share</vt:lpstr>
      <vt:lpstr>Common Law Marital Property States – The Forced or Elective Share</vt:lpstr>
      <vt:lpstr>Common Law Marital Property States – The Forced or Elective Share</vt:lpstr>
      <vt:lpstr>Community Property Marital Property States</vt:lpstr>
      <vt:lpstr>Changing Circumstances Persons  [continued]</vt:lpstr>
      <vt:lpstr>PowerPoint Presentation</vt:lpstr>
      <vt:lpstr>Impact of Divorce on Will</vt:lpstr>
      <vt:lpstr>Divorce issues</vt:lpstr>
      <vt:lpstr>Pretermitted Heirs</vt:lpstr>
      <vt:lpstr>Potential to receive a forced share</vt:lpstr>
      <vt:lpstr>Determination of Forced Share</vt:lpstr>
      <vt:lpstr>Typical situations where no share</vt:lpstr>
      <vt:lpstr>Typical situations where no share</vt:lpstr>
      <vt:lpstr>Typical situations where no share</vt:lpstr>
      <vt:lpstr>Lapse</vt:lpstr>
      <vt:lpstr>Lapse defined</vt:lpstr>
      <vt:lpstr>Distribution of Lapsed Gifts</vt:lpstr>
      <vt:lpstr>Distribution of Lapsed Gifts</vt:lpstr>
      <vt:lpstr>Distribution of Lapsed Gifts</vt:lpstr>
      <vt:lpstr>Distribution of Lapsed Gifts</vt:lpstr>
      <vt:lpstr>Anti-Lapse Statutes</vt:lpstr>
      <vt:lpstr>Anti-Lapse Statutes</vt:lpstr>
      <vt:lpstr>Partial Lapse in Residuary Clause</vt:lpstr>
      <vt:lpstr>Partial Lapse in Residuary Clause</vt:lpstr>
      <vt:lpstr>Partial Lapse in Residuary Clause</vt:lpstr>
      <vt:lpstr>Ways to avoid anti-lapse statute</vt:lpstr>
      <vt:lpstr>PowerPoint Presentation</vt:lpstr>
      <vt:lpstr>Cy Pres</vt:lpstr>
      <vt:lpstr>Survival</vt:lpstr>
      <vt:lpstr>Issue</vt:lpstr>
      <vt:lpstr>Policies</vt:lpstr>
      <vt:lpstr>Time Period</vt:lpstr>
      <vt:lpstr>Where does property go?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Gerry W. Beyer</dc:creator>
  <cp:lastModifiedBy>Gerry W. Beyer</cp:lastModifiedBy>
  <cp:revision>28</cp:revision>
  <dcterms:created xsi:type="dcterms:W3CDTF">2010-09-14T18:15:39Z</dcterms:created>
  <dcterms:modified xsi:type="dcterms:W3CDTF">2012-02-13T23:30:02Z</dcterms:modified>
</cp:coreProperties>
</file>