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6" r:id="rId13"/>
    <p:sldId id="29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8" r:id="rId28"/>
    <p:sldId id="281" r:id="rId29"/>
    <p:sldId id="282" r:id="rId30"/>
    <p:sldId id="283" r:id="rId31"/>
    <p:sldId id="287" r:id="rId32"/>
    <p:sldId id="288" r:id="rId33"/>
    <p:sldId id="289" r:id="rId34"/>
    <p:sldId id="299" r:id="rId35"/>
    <p:sldId id="290" r:id="rId36"/>
    <p:sldId id="295" r:id="rId37"/>
    <p:sldId id="300" r:id="rId38"/>
    <p:sldId id="301" r:id="rId39"/>
    <p:sldId id="302" r:id="rId40"/>
    <p:sldId id="305" r:id="rId41"/>
    <p:sldId id="306" r:id="rId42"/>
    <p:sldId id="307" r:id="rId43"/>
    <p:sldId id="311" r:id="rId44"/>
    <p:sldId id="312" r:id="rId45"/>
    <p:sldId id="315" r:id="rId46"/>
    <p:sldId id="316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70" d="100"/>
          <a:sy n="7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6D6032-A980-4A11-BA41-2D02F7289D76}" type="datetimeFigureOut">
              <a:rPr lang="en-US" smtClean="0"/>
              <a:pPr/>
              <a:t>2/7/2012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334DD2-D44A-4CEF-ABAF-3AD653094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0772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Changing Circumstances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Based on type of beneficiary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Private (non-charitable)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Based on type of beneficiary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Charitable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Relief of poverty</a:t>
            </a:r>
          </a:p>
          <a:p>
            <a:pPr lvl="1"/>
            <a:r>
              <a:rPr lang="en-US" b="1" dirty="0" smtClean="0"/>
              <a:t>Advancement of education</a:t>
            </a:r>
          </a:p>
          <a:p>
            <a:pPr lvl="1"/>
            <a:r>
              <a:rPr lang="en-US" b="1" dirty="0" smtClean="0"/>
              <a:t>Advancement of religion</a:t>
            </a:r>
          </a:p>
          <a:p>
            <a:pPr lvl="1"/>
            <a:r>
              <a:rPr lang="en-US" b="1" dirty="0" smtClean="0"/>
              <a:t>Promotion of health</a:t>
            </a:r>
          </a:p>
          <a:p>
            <a:pPr lvl="1"/>
            <a:r>
              <a:rPr lang="en-US" b="1" dirty="0" smtClean="0"/>
              <a:t>Governmental or municipal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8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Kelly Clarkson</a:t>
            </a:r>
            <a:br>
              <a:rPr lang="en-US" dirty="0" smtClean="0"/>
            </a:br>
            <a:r>
              <a:rPr lang="en-US" dirty="0" smtClean="0"/>
              <a:t>Not National Anthem lyrics – just a tat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elly clarkson national anthem super bowl 6 Kelly Clarkson Sings The National Anthem At The Super Bowl [Video &amp; Pic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6671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lly clarkson national anthem super bowl wrist tattoo Kelly Clarkson Sings The National Anthem At The Super Bowl [Video &amp; Pics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5559"/>
            <a:ext cx="4071870" cy="43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19362" y="3505200"/>
            <a:ext cx="3424238" cy="614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8001000" cy="1673352"/>
          </a:xfrm>
        </p:spPr>
        <p:txBody>
          <a:bodyPr/>
          <a:lstStyle/>
          <a:p>
            <a:pPr algn="ctr"/>
            <a:r>
              <a:rPr lang="en-US" dirty="0" smtClean="0"/>
              <a:t>Ademption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AAQUBAQAAAAAAAAAAAAAABQACAwQGAQf/xAA6EAACAQMCBAUCBAQFBAMAAAABAgMABBESIQUxQVEGEyJhcTKBFEKRoQcjsdEVUsHh8TNicvAWQ4L/xAAZAQACAwEAAAAAAAAAAAAAAAADBAABAgX/xAAjEQACAwACAgMBAQEBAAAAAAAAAQIDERIhBDETIkFRFAVx/9oADAMBAAIRAxEAPwDxE1wmnFSaYRVERIpzXWXSNQpibGpsZUg9qphktQ8elQc7HpUcj6tuVLOY9J2IFQ5Od6pI1KfSQ8tXCxO1cG9SIhb6RV+gTbfSOKKcIwDmnBCNiKkC1lsNCCODeuFFPQ5qVF2p4TfkaxywNxTIlWpAmakCCuhdqw5G1Ersgp0SNIcDkKe2c7cztWh8McMSeKVpSASvp235b4rM7OEdYWin5Z8QBNAY2AbmRmoylFuNQeVfumcjA0n250P07cqkZ6kyrK+Emiqy4qF6tSrVZzRYvRaaIG50ynvTMGjIUl7HNgnn0pYFNG1OAzVlJHMV0jAPzSxg13mDmoTBlPUZFcC1KigjnVNlpCIwM0wqdQ2p5GfT2rozp3qGBmNO9IvqOGOBTnBIGKYUwMmqNqTHFsMd9VNKbajtXUUDuaewyRn9KhbYxR6SaIRRxpEral365qgASukDJY1fhsBoBlbHZRWJtZ2EoUt1IgkmjDEJ6vimrI538sn7VfNvEgGlB81zRvQ+cRn45/rKiyy9ITj4qQLdSfTGB81cjXPSrKQg9Kw7UvwIqG/cmDVt71iAGTJOAK7Na38LaJSM4zjNGIFaO4Rl30tnetH4s4QII7OfH/XiDNjvjNDfkNPMGI+JFxb16eegXCPkxh/YHNavwdcPLeJE0TIAQN+Xv/pQxrUrJkftR/wrZyS3QZto0Iyfv/tVX2RlAJ4dUoWrH0ReLLA212j8wwwvwBWfK+1bHjVpPxDjZs4m1tqKxKe56UAv+HT2VzJBcoY5Yz6lNCqn0kF8mtObaBEqBhVGaIjei7QNmq80OxpmE+xCdWoDOMUwqc4q3PCVfPSosYbJFNKQjKvsh0kGujY1IRq3xTdJzV6YccOEE9KXSn5OMUtPYippMGqM7VIuwxXFU6sCpjFhdQ371llpETc8138tRsd6sWcJuZ1hH5umcVptJawUYuTSRHqAXnvUbyZGB19q2Nj4GubiF7oRMYY9nXPq5Zqjc8MtbaVYkjBZu4zQP9EH6Hl/zrc1maUMN+lSoS/oAyWPOjd5w+OL8qnP7VBFbRxnKKc+5rSuTRl+HJSxnba0WIaju/erTRjAwN6fbxatwKsG3cnIG1LTlrH66+KxIotCSNqZ5eAdt6KwwKXAb712ayVpVSEAljy96zyD/BvYOgjJNEYbZmIwMCjlz4aWwWBfN1zOoZ10/T7UzyYY4vXIkSgsvrYKSV3IH2/rQpT30HhQorZA6CDTJlhyrRcUunv7CGN9yB25VnZxexLb3twFtrZ5QkcLMBJID1JI2HXfH+ta3hv4O5jRVLJIygrHOpRmGOYzzG/TNDsi0lILTKD1MDQcGeVAxXY9aOcMtUsrTZD63Go/Gf70etOEM0YQEY5dq00HBYTDGhi2UgnqTS+yn0Yt8iqkxQ4dFa+IbLiMmTC7B9QHI5wD+tVv4lwwz8ViuYVVtcOGdMYbB6jpXpvEuCW0wjwNKqoRVA2G5NYvxVwEwTARAPGRkL1FEkp1vGLU+RV5FibfZ5c8A1YxtUE1idAONjWrn4RqXPlsp9unzVf8G2BFIE0j/Ntn7/8AFaV36Ovx0zEXVsS2nHKqbW+CRWs4jwyWF3dUzHyz2P60FlgQgnIpyu3Uc27x+IJeFVXc71H5Yz7VflTAwKk4faQXU8cMt0ISx9TMpwowTz+370dT6FHV3hSW3BFRNFpYhF27UYmsiHYW6StHgkErg4HXaqYiIYnnWY2ElQ17RQC61bSNx0zvVi1cBT5kZccuVTywfyzIo3XdSOdQuCZACo1jOQRsaJyUkBceD0HY39q0fgy8srC6uLi/jjmQRFRExwTuN1PQjH7ms6R6D85p9uTyok48o4A8aXCxM9WtvGrXOeH2kXlwyAL6gMgD4oH4itXXjtsiqdUioyqRtz5VlbO4a1vIpQSSp5CjsHHYoLy64pO3m3AQi3jcalLk4yR2C5+9IfBxl9TuR8mMoPl12M4/D5d2QSMg+oA5xQwNvgfaonvZ72Z3lb1N6iaPweGuJWximmtZBGQH1gZGD0z0NbeVr7AnL5p7BdE/DLMmP1pvRIWRxgAA060TScAZ9qL8MWN5WDRlmX8pPOlJz706NcEo4ZXisYtkEgOG1AVWijVLhHE+WCh8qD6fbetJ4hitfJlMgdQfyjpWZsLbTN5rYxjYA7Y6USt8omZrjItXHii9YCGKNZJkXSxZT6QDnJonwrgjSWv+LXBW5mJYgj1JGQx+kcua8/eo4Wh/DyxtEDqBzoUanyMbmtH4ev7SPg6LclonijYMkgCx43HIHJBBG2OlSTyP1LaaalJ6TcQs7bito8Lx6x9QKj6G757+1QR3o4dGOFXtv+Mto11cxkDpjPI7Ve4Vxm1ks4vLTy4zHgZyDt2Hagd3L513O5bG+2ewpSOp4wyjz/DQrxm14S9ubDiInWYg/gLgNrXJ2AYj0jG2+3Y1ubDxDYSho3RoZkX1RSAAn/x6H7VjrDjvh4+HIrXj1sk5VioxGNS7DcHIK/Y0G4TxzzJnsbC6jaBSWEPETlGPTDjDL8b00ko44nJtp+XVKL1fv9R7CJYrmDXCwI9qFcTsvOtjKACUyD8VjbbivFeExC5vo2iUsNMsY82FlJ6OM4//AFjl3orH4uMnlLNd2AikbDBWbUOuT6fbFZnNT1TWMXj41lb5VvUU5oIdeHUqe5G5obcWiLl8Ab/Uo6fFai8u+G3UKRRziV2b6lXYe+aET26r9MjA9+f9aRkuPR1KLpZ9ujG8Vh1AouCAOmx37ispeWX8w7ac9RyrfcZtoJAS8mdiMEKPuPesRfQOsjeXcAouMAt1/f8ApTfjv+Bb0pR1gia2YDDLlehXcVAtnKii4GGjWQIT2OCcY+1XJLpEIWRMNnqeY+asTj8XFqhs1iK41FWO3uTTqk0uzmyhFv6m+8T8O4fwDgHD4Iby1keSJHY6SjzIRz2zjmP7V5nLEyu2gh9s5XPWiPE7l2MSG8WVYYUUHUTpOkZBHcHIqnbsxJ81iGPLVtkDnWYxztFt/VRbK6xzketdGT0I3Hwa5NagPmcMi465/wBNqsvcKjMEQl1b6Qc5HzUDypLGGnLEN+VRyoq5AJKPozxOAR9qSvp+a43MU086cw5UXj1FqKdljcKMsRjPaqxYg7ipLZgkgZgSB2qSWN5pmY/sc1lYgzbcU9HWcwQOTjl1r0a28YTtZm3Z2mWWMLuoGCMV5k0bId6M+H70QXUazn+T79KBfUprRzw73CXF+j0O3RjDr04z1pWt6bVi2MtnnWu8McKt+L8GM1riQAZBFZnxDweWxkbII37Vy0n6aO6rYSbjF9oEcQufxJIk3UncUNJVPpGB2FdnLDnVb1M2KZhDF0LWWay7EckHJHxRS0vHtmWSFsSKcg+9CYkwOdW7dk14Jwe5rM1voJU2WJbibzPNlOdbZ1dzUpkSVB6sN3pnFE0wwuHVlYbY6VRjbSuR0ofHktDc+LwdxKSOKF4gxZmGTkA4rNx3hhbUmVYdQaI3EjTSEvz5fNQfhAx9C7mjQSiuxS6UpS2LLtp4hvIUws0qqRj0McN8/wDFWuGSS3ModTqXOCBsR9qGfhjARqOP8uKIcNfy5lYoG9uVYmlnRqpz1cj1bwvwhLuwMxkETKQMOh360WubP8MGDkMMfUoGDVfwC0k3CpXbzxh8LpcnbHYkiid/btKpLDUJNvXbKW5f+QFBlRF1KX6c6/yJryJRb6RhuLsqOyPEAuNta4yaxHGjbSDXGdJOMaG5j9a1vidLu0Z/K8tlJXYxlMd+TbmvPb6Gdg7NkMDlFQjAGRgb5NTx61u6dSVr+JYgdeHWuHkLYP51zSR5nt3itVbXj1CNj6x7g5/amSWk5XBmI5nBOetQ2sF4sztbuySKhZnVtJAGPf4rpRS/py5ykpbgporvLKc5BwA25z+2aiWS6t1LGSVRnty71ySe5DE+awLEtqYnJP361E9wzR6G1ajnIbYURJi8pL+jWnfVnVo0/mAxjbvUfmyykfUcDGdWKRBI0hhjbAxUiOi5VsNucEZNb9AG2/0pbEnPpx0pjYzSyaaedEFx6Her0AIAI+9DxzojbnEYrEwsHo6aMMhxUEOzgNVrI7kCo2i31LvmsL+B4+z3z+BDyvwS9DFTEsoxsdWcHr2xVz+ISKj46EZ/es3/AAs4/F4f4HLC8XmPNJ5mdWMbY7f61Y8WeIo+Kzhmj0BRggHOPvSXkShKCivZ0vGotj5DskujC3mfMx0qEMoqxfyQnePnQ4SCrhuBbZJS0syOcbGmxy4xk8qgeUYqHzN9qtR6AytxhVptcWMnHamLIOVU0lOMZrok3quAX5t7JJ4wxyrYauQStbnLLk96jaTcZPWpWj1qCCcnqKmfjLT3tF9BHcoeRbGR7VJbwnOBs3ahkMnlOAxbI5GiFtKNYBLZ7l9qDJMZrkm+z2D+GiyRcPuIpkK+oFc9dq1N4EW3kdjjT6s5ry7gPGGhtzFcs0iHoDj+m9ELjxHCtqy/hmTJyQ0jHV+vtVRvj8fCXs5/keDbO9zXplbxLIkkTEnIHWsHcKA5A3ycD5ore3sd1GS641McgMQP0zyoSi2/mHzIwytkEEk52NBqjxXZ02mo8QLeqDI6wkydSEGcHODVAxXHmELGUUrg5bBI616BacQ4fqFvDwO0fYBVbX0HsRWb8QzNJxFmFvHapsFiiVgBt7705XZ+HPtq16zPmCbVjKhc5AySRUZiUeqUA6gSAdhz6VLNONwvqfG2rlULSpnBLMRyB2xTEeTEp8UNkgRU8zk3/aMfpVUnA0qG257jnVnzQ7gSkaeeOvWmtMmkBFyMb4HOiptAZKINNRtzqU7cuVRtzoyEzg50Rg/6YNDl51eiAIXPICsz7CQJvRnOxPtV6zjRl3BGaFO7Luob5z/vTBOw5s//AL96G4aMQsjF6zXxXzQIFi3PtsBXbi9mePLMAOpFZJbplIZXkz811pXck5fPz/ahfAt0b/2trA4ZwAT5oA92pjTKpwSScZ+1UbXiF9F6Ybm4j220ysv9DTpobm6nE13LI8sj4Z5H1Fj8n4rXBL2Cc3L0EIkuJojLDbXDxjnIkTMo+4GKYrEHB51b4RYpJNcKbiSMLjCrtkZHatRw7wvb3bqxnfJGSCM5+5NL2XwgNVeJOS5aZmGBzGraTpfl710WsjqSgPMDnjf9a9S4X4JtHGlGXb0nI/eq/iLwdBwsI4ZX1An09P8A3NA/0am0g0a6uShy7PMbi3uLe5WCUIJGxj+YuN/fOP3p15+Is4dRZPVy0yK39Ce9FZOHROzArz22ofxa1jtLHAGTqAye2aLGxSaRJ0Sgm0wfBfza/wCawZSO3KiEV27fTCdWoBV31H4A3oTCDqyDj3rZf4leGFLW3u50iAUsFfAY6QDnGCau1qL9FePzkvYMbiF7Y3Ko8MhKYJjZGVW9jyJ/2qmeI37MzRXMqAsToBOB9uVavgXh3/HeKRxSN5jt1ldjsB1POtpB/C63TV5iwMR9I1MQf9aHH7LYx01bYoPJzw8nTiFwEzKRIexQLn7irtgxcCWVGQZzv6s/uKM3djw5b61tzbJGVd1cKThwBsTk89qfxWKDBWMqu2QQ2KBKxbiQ1XCTWtlTh/F7WzvGmW3aVkABUNImTvjcN/XPxQrxhxGTi88csUVvajcOsTFiRgYJYk569q5cpkP5c6rIF9JHShV5J6V/n6iGAyMYNMVJe0K3pdgprcDm2fcnn70lEKnZwR0Pc1ximxLbDAJz3phCOAYwcjbYU2t/TmtJekRvpkJI2wM6RjnUbRupGogHGcVaCYTbSAOTHnTDOM4ZNRG2RtRE/wCA3H+g+TAxjlUTVNIM4FREUZCSGjnV+0GpsdlJqmF61bsmwznH/wBbVmQSKz2JcHc9qj8xSSxXbpTZyY109TTYIzK3/aOdRItvvCUerYDnRXh8CPGGYd6H+SzOByGRvy9/6UZsoTEPKEi45epxzO9DmHiOS3jUs2kHCg/vU/DIXlW5MqZEegpn3O9NI1AhSpJCgb555I/arHC8ok3PDBMY+c0GXSD1r7IK2Frm4uJEjIwDsB7g1s+DMiCEKDhQAazvh5w1zPlvQNJ3HUk/2rUxJG8iOMAAchXLvffZ3KF9DTwukcgIJGV3A7UP8UXazW0CnmEIofxS8a0azKPvNKqEDc45n9qrcekxpBDqQuoBhjY8qAuWf+i9dMflUm+zMSx41EY51nPELyiKNWIMZPLsw/5rQPLlmz3rP8fkUsiHYbnfrTtK+yC+Q18bA0Tflxsa1lrAPMXfpvWWiQCRcHKFgDjpk1trZoTyglLfK8s470W9/wAFvFXs2XgCPRxm3bAA33+xr1JuXKvMvCcghvYXFkxVmQKTIo+rl/WttNxKWHUy2SnCyt/1ueg4I5UXwZZW9/pz/wDp93LP4eecat4V43aqFIJuGBbHPKt1qjxi2UOcbjHUcqKeLrjybiCU23ltHOrKyyagQQ4wBgdqETcQS4ypwGNcyUWpJnb8aXKCZm7mNMn0qfkUJulQHGhcY7Ucvk0livKgd2c703VoDyegXNDGVPpH+Y7VVkfGQDvV1gjMF0tkjH1D+1ScR4cbaISIxKnuKaTS6Yg4OSbX4CSCzDX15kUvLVe2/tTpGJqJ87b0VMXZTbfPzUR51IT2/eo2xmmRCI7bFSwTCIsx7bVAcge1M51MNSY93aU5YktV1GESlUGyknPfb/eh4JFTpK2kqW+rntVNEi8CBkXDff8AZMVYe53BxuATz7RChyI+T6wR7rmrqwyuuRJFvnJ8vc5GD+1ZcQvyaWbdz+IUDOzxjnjlG396LcMdLdXEnrCxRHCnJbSoJoNAJVyWMZ3znB54x/SrUEzwtq9PLAxn4oM030hmqxR7NtweHyI9AILABpCOsmptX2BGB7D3okty8eNWS2Nt6wdr4mFk7JJGJMov5iMYqb/5T5xMhULjkM0hZ483LcOtV5VShmh1uLpxXi9tcIHWK2ZI01bHWTlj+m1azxdMGIY5yIoR3O4b+1eRPxKS3VVTY+ZqBOe+auXHiO8n3AjAx9IdiduXP5NEn4zeJehOvyoKfNsMSXCRhmkbTzJ9hWa8RXiSzw+W4ZdGcg+/+1DL2+kuDiVyMfvVIyM+xYkDYZ6UxV46j2wfkeZzTignYTTecPIOWJ2T/N7Vr/D/ABGG9kSMalmwQyE/ByPbasRwuXybuGU76XFX7uaSK8/H2h8ts5JjyuG7ipbUpPCePfwjp7JwfjVrwlVa9k0RhYZCewBzy+xojL464NcyHyXYxqbnLbcmBxtz3/vXhl7xme+t0EqKSm2pWbIG+25x1qgLggHIOrod9qHVTKEc01fKmyfJo9s4xxyx4jaEtgERRsNbAYYK+/v0/WsjPcrHLkDAFY614lKsRRX7bknkOnOrbcSZo8E5NDlRgxVfCCyIauL0PnDc6GzyjT0qi1ySudhTrG4ia6X8SCyb5AOOm29ajDitMTu5vCxbQLLIJNWAOlWL19UYjYkgVGZIkJ8sjGdsUpGV/Vn5rPel6lHAbcIq8h+lD5D6uVF5YgSSDsaG30RSHWpDerGaYreidia7BjHJx2ph+kfNOxTcb04cxDSSdqVdIrmDVkOV3NICu6aheCDEciR8GnCRgPqb9aXlmuaD1FUXjHrM4/O36mrFvcECTUxOQAMn3qroFLAAqsLWidy7lj1NdWQjA6UzTXcVfRS1Fq/lLzFe1QJIVOQTXMMWyTk96do7VXSNJSYiQdzzpua75ZPWuiI/NTUaxjo2PIE59qmEjqAOeO9RLEw5CnaX6msvGEjqQzWd96bqNSeV3pGOpqKfI4j4O1WEm/zE1AExTsYrLSZqLkixJKCBg1wSaTqBqAjamYquKNOTCKXiqN2Oa6b7/ih29IgnpVfHEv5GEf8AEcDASo5L4uuGXAqkFPeu6T1OaihFE+SRXJrgyTtSpUwInSDXACaVKqLEKcCKVKoQcIz3pMCOdKlWdN/ggM07y+9KlVMuK05oxTlwfyg0qVWWPBHanZwOQpUqyzWnA2+MCnA9xSpVRfJncjGe1cZgKVKphHJi5/auc6VKoTehUtqVKphNZzauGlSqyNnDtTgc0qVQmsVLalSqiaz/2Q==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AAQUBAQAAAAAAAAAAAAAABQACAwQGAQf/xAA6EAACAQMCBAUCBAQFBAMAAAABAgMABBESIQUxQVEGEyJhcTKBFEKRoQcjsdEVUsHh8TNicvAWQ4L/xAAZAQACAwEAAAAAAAAAAAAAAAADBAABAgX/xAAjEQACAwACAgMBAQEBAAAAAAAAAQIDERIhBDETIkFRFAVx/9oADAMBAAIRAxEAPwDxE1wmnFSaYRVERIpzXWXSNQpibGpsZUg9qphktQ8elQc7HpUcj6tuVLOY9J2IFQ5Od6pI1KfSQ8tXCxO1cG9SIhb6RV+gTbfSOKKcIwDmnBCNiKkC1lsNCCODeuFFPQ5qVF2p4TfkaxywNxTIlWpAmakCCuhdqw5G1Ersgp0SNIcDkKe2c7cztWh8McMSeKVpSASvp235b4rM7OEdYWin5Z8QBNAY2AbmRmoylFuNQeVfumcjA0n250P07cqkZ6kyrK+Emiqy4qF6tSrVZzRYvRaaIG50ynvTMGjIUl7HNgnn0pYFNG1OAzVlJHMV0jAPzSxg13mDmoTBlPUZFcC1KigjnVNlpCIwM0wqdQ2p5GfT2rozp3qGBmNO9IvqOGOBTnBIGKYUwMmqNqTHFsMd9VNKbajtXUUDuaewyRn9KhbYxR6SaIRRxpEral365qgASukDJY1fhsBoBlbHZRWJtZ2EoUt1IgkmjDEJ6vimrI538sn7VfNvEgGlB81zRvQ+cRn45/rKiyy9ITj4qQLdSfTGB81cjXPSrKQg9Kw7UvwIqG/cmDVt71iAGTJOAK7Na38LaJSM4zjNGIFaO4Rl30tnetH4s4QII7OfH/XiDNjvjNDfkNPMGI+JFxb16eegXCPkxh/YHNavwdcPLeJE0TIAQN+Xv/pQxrUrJkftR/wrZyS3QZto0Iyfv/tVX2RlAJ4dUoWrH0ReLLA212j8wwwvwBWfK+1bHjVpPxDjZs4m1tqKxKe56UAv+HT2VzJBcoY5Yz6lNCqn0kF8mtObaBEqBhVGaIjei7QNmq80OxpmE+xCdWoDOMUwqc4q3PCVfPSosYbJFNKQjKvsh0kGujY1IRq3xTdJzV6YccOEE9KXSn5OMUtPYippMGqM7VIuwxXFU6sCpjFhdQ371llpETc8138tRsd6sWcJuZ1hH5umcVptJawUYuTSRHqAXnvUbyZGB19q2Nj4GubiF7oRMYY9nXPq5Zqjc8MtbaVYkjBZu4zQP9EH6Hl/zrc1maUMN+lSoS/oAyWPOjd5w+OL8qnP7VBFbRxnKKc+5rSuTRl+HJSxnba0WIaju/erTRjAwN6fbxatwKsG3cnIG1LTlrH66+KxIotCSNqZ5eAdt6KwwKXAb712ayVpVSEAljy96zyD/BvYOgjJNEYbZmIwMCjlz4aWwWBfN1zOoZ10/T7UzyYY4vXIkSgsvrYKSV3IH2/rQpT30HhQorZA6CDTJlhyrRcUunv7CGN9yB25VnZxexLb3twFtrZ5QkcLMBJID1JI2HXfH+ta3hv4O5jRVLJIygrHOpRmGOYzzG/TNDsi0lILTKD1MDQcGeVAxXY9aOcMtUsrTZD63Go/Gf70etOEM0YQEY5dq00HBYTDGhi2UgnqTS+yn0Yt8iqkxQ4dFa+IbLiMmTC7B9QHI5wD+tVv4lwwz8ViuYVVtcOGdMYbB6jpXpvEuCW0wjwNKqoRVA2G5NYvxVwEwTARAPGRkL1FEkp1vGLU+RV5FibfZ5c8A1YxtUE1idAONjWrn4RqXPlsp9unzVf8G2BFIE0j/Ntn7/8AFaV36Ovx0zEXVsS2nHKqbW+CRWs4jwyWF3dUzHyz2P60FlgQgnIpyu3Uc27x+IJeFVXc71H5Yz7VflTAwKk4faQXU8cMt0ISx9TMpwowTz+370dT6FHV3hSW3BFRNFpYhF27UYmsiHYW6StHgkErg4HXaqYiIYnnWY2ElQ17RQC61bSNx0zvVi1cBT5kZccuVTywfyzIo3XdSOdQuCZACo1jOQRsaJyUkBceD0HY39q0fgy8srC6uLi/jjmQRFRExwTuN1PQjH7ms6R6D85p9uTyok48o4A8aXCxM9WtvGrXOeH2kXlwyAL6gMgD4oH4itXXjtsiqdUioyqRtz5VlbO4a1vIpQSSp5CjsHHYoLy64pO3m3AQi3jcalLk4yR2C5+9IfBxl9TuR8mMoPl12M4/D5d2QSMg+oA5xQwNvgfaonvZ72Z3lb1N6iaPweGuJWximmtZBGQH1gZGD0z0NbeVr7AnL5p7BdE/DLMmP1pvRIWRxgAA060TScAZ9qL8MWN5WDRlmX8pPOlJz706NcEo4ZXisYtkEgOG1AVWijVLhHE+WCh8qD6fbetJ4hitfJlMgdQfyjpWZsLbTN5rYxjYA7Y6USt8omZrjItXHii9YCGKNZJkXSxZT6QDnJonwrgjSWv+LXBW5mJYgj1JGQx+kcua8/eo4Wh/DyxtEDqBzoUanyMbmtH4ev7SPg6LclonijYMkgCx43HIHJBBG2OlSTyP1LaaalJ6TcQs7bito8Lx6x9QKj6G757+1QR3o4dGOFXtv+Mto11cxkDpjPI7Ve4Vxm1ks4vLTy4zHgZyDt2Hagd3L513O5bG+2ewpSOp4wyjz/DQrxm14S9ubDiInWYg/gLgNrXJ2AYj0jG2+3Y1ubDxDYSho3RoZkX1RSAAn/x6H7VjrDjvh4+HIrXj1sk5VioxGNS7DcHIK/Y0G4TxzzJnsbC6jaBSWEPETlGPTDjDL8b00ko44nJtp+XVKL1fv9R7CJYrmDXCwI9qFcTsvOtjKACUyD8VjbbivFeExC5vo2iUsNMsY82FlJ6OM4//AFjl3orH4uMnlLNd2AikbDBWbUOuT6fbFZnNT1TWMXj41lb5VvUU5oIdeHUqe5G5obcWiLl8Ab/Uo6fFai8u+G3UKRRziV2b6lXYe+aET26r9MjA9+f9aRkuPR1KLpZ9ujG8Vh1AouCAOmx37ispeWX8w7ac9RyrfcZtoJAS8mdiMEKPuPesRfQOsjeXcAouMAt1/f8ApTfjv+Bb0pR1gia2YDDLlehXcVAtnKii4GGjWQIT2OCcY+1XJLpEIWRMNnqeY+asTj8XFqhs1iK41FWO3uTTqk0uzmyhFv6m+8T8O4fwDgHD4Iby1keSJHY6SjzIRz2zjmP7V5nLEyu2gh9s5XPWiPE7l2MSG8WVYYUUHUTpOkZBHcHIqnbsxJ81iGPLVtkDnWYxztFt/VRbK6xzketdGT0I3Hwa5NagPmcMi465/wBNqsvcKjMEQl1b6Qc5HzUDypLGGnLEN+VRyoq5AJKPozxOAR9qSvp+a43MU086cw5UXj1FqKdljcKMsRjPaqxYg7ipLZgkgZgSB2qSWN5pmY/sc1lYgzbcU9HWcwQOTjl1r0a28YTtZm3Z2mWWMLuoGCMV5k0bId6M+H70QXUazn+T79KBfUprRzw73CXF+j0O3RjDr04z1pWt6bVi2MtnnWu8McKt+L8GM1riQAZBFZnxDweWxkbII37Vy0n6aO6rYSbjF9oEcQufxJIk3UncUNJVPpGB2FdnLDnVb1M2KZhDF0LWWay7EckHJHxRS0vHtmWSFsSKcg+9CYkwOdW7dk14Jwe5rM1voJU2WJbibzPNlOdbZ1dzUpkSVB6sN3pnFE0wwuHVlYbY6VRjbSuR0ofHktDc+LwdxKSOKF4gxZmGTkA4rNx3hhbUmVYdQaI3EjTSEvz5fNQfhAx9C7mjQSiuxS6UpS2LLtp4hvIUws0qqRj0McN8/wDFWuGSS3ModTqXOCBsR9qGfhjARqOP8uKIcNfy5lYoG9uVYmlnRqpz1cj1bwvwhLuwMxkETKQMOh360WubP8MGDkMMfUoGDVfwC0k3CpXbzxh8LpcnbHYkiid/btKpLDUJNvXbKW5f+QFBlRF1KX6c6/yJryJRb6RhuLsqOyPEAuNta4yaxHGjbSDXGdJOMaG5j9a1vidLu0Z/K8tlJXYxlMd+TbmvPb6Gdg7NkMDlFQjAGRgb5NTx61u6dSVr+JYgdeHWuHkLYP51zSR5nt3itVbXj1CNj6x7g5/amSWk5XBmI5nBOetQ2sF4sztbuySKhZnVtJAGPf4rpRS/py5ykpbgporvLKc5BwA25z+2aiWS6t1LGSVRnty71ySe5DE+awLEtqYnJP361E9wzR6G1ajnIbYURJi8pL+jWnfVnVo0/mAxjbvUfmyykfUcDGdWKRBI0hhjbAxUiOi5VsNucEZNb9AG2/0pbEnPpx0pjYzSyaaedEFx6Her0AIAI+9DxzojbnEYrEwsHo6aMMhxUEOzgNVrI7kCo2i31LvmsL+B4+z3z+BDyvwS9DFTEsoxsdWcHr2xVz+ISKj46EZ/es3/AAs4/F4f4HLC8XmPNJ5mdWMbY7f61Y8WeIo+Kzhmj0BRggHOPvSXkShKCivZ0vGotj5DskujC3mfMx0qEMoqxfyQnePnQ4SCrhuBbZJS0syOcbGmxy4xk8qgeUYqHzN9qtR6AytxhVptcWMnHamLIOVU0lOMZrok3quAX5t7JJ4wxyrYauQStbnLLk96jaTcZPWpWj1qCCcnqKmfjLT3tF9BHcoeRbGR7VJbwnOBs3ahkMnlOAxbI5GiFtKNYBLZ7l9qDJMZrkm+z2D+GiyRcPuIpkK+oFc9dq1N4EW3kdjjT6s5ry7gPGGhtzFcs0iHoDj+m9ELjxHCtqy/hmTJyQ0jHV+vtVRvj8fCXs5/keDbO9zXplbxLIkkTEnIHWsHcKA5A3ycD5ore3sd1GS641McgMQP0zyoSi2/mHzIwytkEEk52NBqjxXZ02mo8QLeqDI6wkydSEGcHODVAxXHmELGUUrg5bBI616BacQ4fqFvDwO0fYBVbX0HsRWb8QzNJxFmFvHapsFiiVgBt7705XZ+HPtq16zPmCbVjKhc5AySRUZiUeqUA6gSAdhz6VLNONwvqfG2rlULSpnBLMRyB2xTEeTEp8UNkgRU8zk3/aMfpVUnA0qG257jnVnzQ7gSkaeeOvWmtMmkBFyMb4HOiptAZKINNRtzqU7cuVRtzoyEzg50Rg/6YNDl51eiAIXPICsz7CQJvRnOxPtV6zjRl3BGaFO7Luob5z/vTBOw5s//AL96G4aMQsjF6zXxXzQIFi3PtsBXbi9mePLMAOpFZJbplIZXkz811pXck5fPz/ahfAt0b/2trA4ZwAT5oA92pjTKpwSScZ+1UbXiF9F6Ybm4j220ysv9DTpobm6nE13LI8sj4Z5H1Fj8n4rXBL2Cc3L0EIkuJojLDbXDxjnIkTMo+4GKYrEHB51b4RYpJNcKbiSMLjCrtkZHatRw7wvb3bqxnfJGSCM5+5NL2XwgNVeJOS5aZmGBzGraTpfl710WsjqSgPMDnjf9a9S4X4JtHGlGXb0nI/eq/iLwdBwsI4ZX1An09P8A3NA/0am0g0a6uShy7PMbi3uLe5WCUIJGxj+YuN/fOP3p15+Is4dRZPVy0yK39Ce9FZOHROzArz22ofxa1jtLHAGTqAye2aLGxSaRJ0Sgm0wfBfza/wCawZSO3KiEV27fTCdWoBV31H4A3oTCDqyDj3rZf4leGFLW3u50iAUsFfAY6QDnGCau1qL9FePzkvYMbiF7Y3Ko8MhKYJjZGVW9jyJ/2qmeI37MzRXMqAsToBOB9uVavgXh3/HeKRxSN5jt1ldjsB1POtpB/C63TV5iwMR9I1MQf9aHH7LYx01bYoPJzw8nTiFwEzKRIexQLn7irtgxcCWVGQZzv6s/uKM3djw5b61tzbJGVd1cKThwBsTk89qfxWKDBWMqu2QQ2KBKxbiQ1XCTWtlTh/F7WzvGmW3aVkABUNImTvjcN/XPxQrxhxGTi88csUVvajcOsTFiRgYJYk569q5cpkP5c6rIF9JHShV5J6V/n6iGAyMYNMVJe0K3pdgprcDm2fcnn70lEKnZwR0Pc1ximxLbDAJz3phCOAYwcjbYU2t/TmtJekRvpkJI2wM6RjnUbRupGogHGcVaCYTbSAOTHnTDOM4ZNRG2RtRE/wCA3H+g+TAxjlUTVNIM4FREUZCSGjnV+0GpsdlJqmF61bsmwznH/wBbVmQSKz2JcHc9qj8xSSxXbpTZyY109TTYIzK3/aOdRItvvCUerYDnRXh8CPGGYd6H+SzOByGRvy9/6UZsoTEPKEi45epxzO9DmHiOS3jUs2kHCg/vU/DIXlW5MqZEegpn3O9NI1AhSpJCgb555I/arHC8ok3PDBMY+c0GXSD1r7IK2Frm4uJEjIwDsB7g1s+DMiCEKDhQAazvh5w1zPlvQNJ3HUk/2rUxJG8iOMAAchXLvffZ3KF9DTwukcgIJGV3A7UP8UXazW0CnmEIofxS8a0azKPvNKqEDc45n9qrcekxpBDqQuoBhjY8qAuWf+i9dMflUm+zMSx41EY51nPELyiKNWIMZPLsw/5rQPLlmz3rP8fkUsiHYbnfrTtK+yC+Q18bA0Tflxsa1lrAPMXfpvWWiQCRcHKFgDjpk1trZoTyglLfK8s470W9/wAFvFXs2XgCPRxm3bAA33+xr1JuXKvMvCcghvYXFkxVmQKTIo+rl/WttNxKWHUy2SnCyt/1ueg4I5UXwZZW9/pz/wDp93LP4eecat4V43aqFIJuGBbHPKt1qjxi2UOcbjHUcqKeLrjybiCU23ltHOrKyyagQQ4wBgdqETcQS4ypwGNcyUWpJnb8aXKCZm7mNMn0qfkUJulQHGhcY7Ucvk0livKgd2c703VoDyegXNDGVPpH+Y7VVkfGQDvV1gjMF0tkjH1D+1ScR4cbaISIxKnuKaTS6Yg4OSbX4CSCzDX15kUvLVe2/tTpGJqJ87b0VMXZTbfPzUR51IT2/eo2xmmRCI7bFSwTCIsx7bVAcge1M51MNSY93aU5YktV1GESlUGyknPfb/eh4JFTpK2kqW+rntVNEi8CBkXDff8AZMVYe53BxuATz7RChyI+T6wR7rmrqwyuuRJFvnJ8vc5GD+1ZcQvyaWbdz+IUDOzxjnjlG396LcMdLdXEnrCxRHCnJbSoJoNAJVyWMZ3znB54x/SrUEzwtq9PLAxn4oM030hmqxR7NtweHyI9AILABpCOsmptX2BGB7D3okty8eNWS2Nt6wdr4mFk7JJGJMov5iMYqb/5T5xMhULjkM0hZ483LcOtV5VShmh1uLpxXi9tcIHWK2ZI01bHWTlj+m1azxdMGIY5yIoR3O4b+1eRPxKS3VVTY+ZqBOe+auXHiO8n3AjAx9IdiduXP5NEn4zeJehOvyoKfNsMSXCRhmkbTzJ9hWa8RXiSzw+W4ZdGcg+/+1DL2+kuDiVyMfvVIyM+xYkDYZ6UxV46j2wfkeZzTignYTTecPIOWJ2T/N7Vr/D/ABGG9kSMalmwQyE/ByPbasRwuXybuGU76XFX7uaSK8/H2h8ts5JjyuG7ipbUpPCePfwjp7JwfjVrwlVa9k0RhYZCewBzy+xojL464NcyHyXYxqbnLbcmBxtz3/vXhl7xme+t0EqKSm2pWbIG+25x1qgLggHIOrod9qHVTKEc01fKmyfJo9s4xxyx4jaEtgERRsNbAYYK+/v0/WsjPcrHLkDAFY614lKsRRX7bknkOnOrbcSZo8E5NDlRgxVfCCyIauL0PnDc6GzyjT0qi1ySudhTrG4ia6X8SCyb5AOOm29ajDitMTu5vCxbQLLIJNWAOlWL19UYjYkgVGZIkJ8sjGdsUpGV/Vn5rPel6lHAbcIq8h+lD5D6uVF5YgSSDsaG30RSHWpDerGaYreidia7BjHJx2ph+kfNOxTcb04cxDSSdqVdIrmDVkOV3NICu6aheCDEciR8GnCRgPqb9aXlmuaD1FUXjHrM4/O36mrFvcECTUxOQAMn3qroFLAAqsLWidy7lj1NdWQjA6UzTXcVfRS1Fq/lLzFe1QJIVOQTXMMWyTk96do7VXSNJSYiQdzzpua75ZPWuiI/NTUaxjo2PIE59qmEjqAOeO9RLEw5CnaX6msvGEjqQzWd96bqNSeV3pGOpqKfI4j4O1WEm/zE1AExTsYrLSZqLkixJKCBg1wSaTqBqAjamYquKNOTCKXiqN2Oa6b7/ih29IgnpVfHEv5GEf8AEcDASo5L4uuGXAqkFPeu6T1OaihFE+SRXJrgyTtSpUwInSDXACaVKqLEKcCKVKoQcIz3pMCOdKlWdN/ggM07y+9KlVMuK05oxTlwfyg0qVWWPBHanZwOQpUqyzWnA2+MCnA9xSpVRfJncjGe1cZgKVKphHJi5/auc6VKoTehUtqVKphNZzauGlSqyNnDtTgc0qVQmsVLalSqiaz/2Q==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t0.gstatic.com/images?q=tbn:ANd9GcR_TtaCciDhvuKPyVbc2NoxQ6uM2v_SLCUVgjAG_Yxzfk0Ebec&amp;t=1&amp;usg=__zJNg87-1vDdPcyILuF8gJijrRX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848464" cy="2133600"/>
          </a:xfrm>
          <a:prstGeom prst="rect">
            <a:avLst/>
          </a:prstGeom>
          <a:noFill/>
        </p:spPr>
      </p:pic>
      <p:pic>
        <p:nvPicPr>
          <p:cNvPr id="1032" name="Picture 8" descr="http://pasc.met.psu.edu/PA_Climatologist/extreme/Floods/flood%20house%20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095500" cy="2115496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TrHHs-1Vcfx83SneLy7LjMHyb7u3SMLjv03M1eEypwIXAjaVk&amp;t=1&amp;usg=__PrUVGII8lr24C0KLHYcX9-LNJX8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466975" cy="1847851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QSpbNlhYMDvWK5sitcsgZYoWrhg2hVnEnYOHnJcuL2qJKqe8M&amp;t=1&amp;usg=__cCJUtY0tv-PRqI4gxJr67d2ZG6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752600"/>
            <a:ext cx="2266950" cy="2009776"/>
          </a:xfrm>
          <a:prstGeom prst="rect">
            <a:avLst/>
          </a:prstGeom>
          <a:noFill/>
        </p:spPr>
      </p:pic>
      <p:pic>
        <p:nvPicPr>
          <p:cNvPr id="1038" name="Picture 14" descr="http://t1.gstatic.com/images?q=tbn:ANd9GcTT5Dc9ln84UQLeuugmvm08Yr39Qblk0a2vfA0fbuQRPZx4ETc&amp;t=1&amp;usg=__dexx16mqbS3uNQ5cDg8rjnrsR0A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114800"/>
            <a:ext cx="3276600" cy="2422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Ademption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A specific gift </a:t>
            </a:r>
            <a:r>
              <a:rPr lang="en-US" b="1" dirty="0" err="1" smtClean="0"/>
              <a:t>adeems</a:t>
            </a:r>
            <a:r>
              <a:rPr lang="en-US" b="1" dirty="0" smtClean="0"/>
              <a:t>, that is, fails.</a:t>
            </a:r>
          </a:p>
        </p:txBody>
      </p:sp>
    </p:spTree>
    <p:extLst>
      <p:ext uri="{BB962C8B-B14F-4D97-AF65-F5344CB8AC3E}">
        <p14:creationId xmlns:p14="http://schemas.microsoft.com/office/powerpoint/2010/main" val="25138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Ademption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Voluntary partition among c0-owners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Regarding part testator still owns, no ademption.</a:t>
            </a:r>
          </a:p>
        </p:txBody>
      </p:sp>
    </p:spTree>
    <p:extLst>
      <p:ext uri="{BB962C8B-B14F-4D97-AF65-F5344CB8AC3E}">
        <p14:creationId xmlns:p14="http://schemas.microsoft.com/office/powerpoint/2010/main" val="8114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Ademption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Pro </a:t>
            </a:r>
            <a:r>
              <a:rPr lang="en-US" b="1" dirty="0" err="1" smtClean="0"/>
              <a:t>tanto</a:t>
            </a:r>
            <a:r>
              <a:rPr lang="en-US" b="1" dirty="0" smtClean="0"/>
              <a:t> (“only to that extent”)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Regarding part testator still owns, no ademption.</a:t>
            </a:r>
          </a:p>
        </p:txBody>
      </p:sp>
    </p:spTree>
    <p:extLst>
      <p:ext uri="{BB962C8B-B14F-4D97-AF65-F5344CB8AC3E}">
        <p14:creationId xmlns:p14="http://schemas.microsoft.com/office/powerpoint/2010/main" val="36772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Beneficiary receives equivalent value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No!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5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Types of Testamentary Gifts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Executor purchases item for beneficiary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No!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2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Tracing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Jurisdictions vary.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Probably yes, if involuntary sale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Possibly yes, if insurance proceeds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08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Substantially equivalent gift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Majority = no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Minority = Some states allow beneficiary to receive a substantially equivalent gift if contained in testator’s estate.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3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corporate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</a:t>
            </a:r>
          </a:p>
          <a:p>
            <a:pPr lvl="1"/>
            <a:r>
              <a:rPr lang="en-US" b="1" dirty="0" smtClean="0"/>
              <a:t>Words of Identification</a:t>
            </a:r>
          </a:p>
          <a:p>
            <a:pPr lvl="1"/>
            <a:r>
              <a:rPr lang="en-US" b="1" dirty="0" smtClean="0"/>
              <a:t>Words of Possession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1058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_____________________________</a:t>
            </a:r>
          </a:p>
          <a:p>
            <a:endParaRPr lang="en-US" b="1" dirty="0" smtClean="0"/>
          </a:p>
          <a:p>
            <a:r>
              <a:rPr lang="en-US" b="1" dirty="0" smtClean="0"/>
              <a:t>2. _____________________________</a:t>
            </a:r>
          </a:p>
          <a:p>
            <a:pPr marL="11887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981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leave my 1974 AMC Gremlin to X.</a:t>
            </a:r>
          </a:p>
          <a:p>
            <a:endParaRPr lang="en-US" b="1" dirty="0" smtClean="0"/>
          </a:p>
          <a:p>
            <a:r>
              <a:rPr lang="en-US" b="1" dirty="0" smtClean="0"/>
              <a:t>If this car is not in my estate at the time of death, </a:t>
            </a:r>
          </a:p>
          <a:p>
            <a:pPr lvl="1"/>
            <a:r>
              <a:rPr lang="en-US" b="1" dirty="0" smtClean="0"/>
              <a:t>[this gift </a:t>
            </a:r>
            <a:r>
              <a:rPr lang="en-US" b="1" dirty="0" err="1" smtClean="0"/>
              <a:t>adeems</a:t>
            </a:r>
            <a:r>
              <a:rPr lang="en-US" b="1" dirty="0" smtClean="0"/>
              <a:t>.]</a:t>
            </a:r>
          </a:p>
          <a:p>
            <a:pPr lvl="1"/>
            <a:r>
              <a:rPr lang="en-US" b="1" dirty="0" smtClean="0"/>
              <a:t>[X may select one car from my estate.]</a:t>
            </a:r>
          </a:p>
          <a:p>
            <a:pPr lvl="1"/>
            <a:r>
              <a:rPr lang="en-US" b="1" dirty="0" smtClean="0"/>
              <a:t>[X receives $25,000.]</a:t>
            </a:r>
          </a:p>
          <a:p>
            <a:pPr lvl="1"/>
            <a:r>
              <a:rPr lang="en-US" b="1" dirty="0" smtClean="0"/>
              <a:t>[X gets my Sony computer.]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82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 descr="http://blog.chron.com/40yearsafter/files/2011/05/RollingStones-Satisfaction-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24519"/>
            <a:ext cx="48196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Beneficiary receives gift while testator is still alive so cannot get it “again.”</a:t>
            </a:r>
          </a:p>
          <a:p>
            <a:endParaRPr lang="en-US" b="1" dirty="0" smtClean="0"/>
          </a:p>
          <a:p>
            <a:r>
              <a:rPr lang="en-US" b="1" dirty="0" smtClean="0"/>
              <a:t>A type of ademption.</a:t>
            </a:r>
          </a:p>
          <a:p>
            <a:endParaRPr lang="en-US" b="1" dirty="0" smtClean="0"/>
          </a:p>
          <a:p>
            <a:r>
              <a:rPr lang="en-US" b="1" dirty="0" smtClean="0"/>
              <a:t>Corollary of advancement.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4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Troublesome 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“I leave $150,000 to Son.  I leave the remainder of my estate to Daughter.”</a:t>
            </a:r>
          </a:p>
          <a:p>
            <a:endParaRPr lang="en-US" b="1" dirty="0" smtClean="0"/>
          </a:p>
          <a:p>
            <a:r>
              <a:rPr lang="en-US" b="1" dirty="0" smtClean="0"/>
              <a:t>Testator then gives $100,000 to Son to pay for his law school expenses.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Devise -- Gift of real property.</a:t>
            </a:r>
            <a:endParaRPr lang="en-US" b="1" dirty="0"/>
          </a:p>
        </p:txBody>
      </p:sp>
      <p:pic>
        <p:nvPicPr>
          <p:cNvPr id="4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law = Oral evidence admitted.</a:t>
            </a:r>
          </a:p>
          <a:p>
            <a:endParaRPr lang="en-US" b="1" dirty="0"/>
          </a:p>
          <a:p>
            <a:r>
              <a:rPr lang="en-US" b="1" dirty="0" smtClean="0"/>
              <a:t>Modern law = Writing needed.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7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Conveyance and </a:t>
            </a:r>
            <a:r>
              <a:rPr lang="en-US" dirty="0" err="1" smtClean="0"/>
              <a:t>Reacquistion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Facts = T to B, B to X, X to T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Issue = Does B receive gift?</a:t>
            </a:r>
          </a:p>
        </p:txBody>
      </p:sp>
    </p:spTree>
    <p:extLst>
      <p:ext uri="{BB962C8B-B14F-4D97-AF65-F5344CB8AC3E}">
        <p14:creationId xmlns:p14="http://schemas.microsoft.com/office/powerpoint/2010/main" val="30392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Change in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Appreciation and depreciation are irrelevant.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87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Securities – Cash Dividend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2050" name="Picture 2" descr="http://www.primebrokerage.net/blog/wp-content/uploads/2010/10/Money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625446" cy="46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Securities -- Stock split or stock dividend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400425" cy="42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on Legacies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states provide interest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Common law = one year from date of death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Modern = one year from date personal representative appointed</a:t>
            </a:r>
          </a:p>
          <a:p>
            <a:pPr marL="11887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064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Exoneration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 gift is subject to debt, lien, etc.</a:t>
            </a:r>
          </a:p>
          <a:p>
            <a:endParaRPr lang="en-US" b="1" dirty="0" smtClean="0"/>
          </a:p>
          <a:p>
            <a:r>
              <a:rPr lang="en-US" b="1" dirty="0" smtClean="0"/>
              <a:t>Does B:</a:t>
            </a:r>
          </a:p>
          <a:p>
            <a:pPr lvl="1"/>
            <a:r>
              <a:rPr lang="en-US" b="1" dirty="0" smtClean="0"/>
              <a:t>Get debt paid off (exonerated)?</a:t>
            </a:r>
          </a:p>
          <a:p>
            <a:pPr lvl="1"/>
            <a:r>
              <a:rPr lang="en-US" b="1" dirty="0" smtClean="0"/>
              <a:t>Take gift subject to debt</a:t>
            </a:r>
            <a:r>
              <a:rPr lang="en-US" b="1" dirty="0" smtClean="0"/>
              <a:t>?</a:t>
            </a:r>
          </a:p>
          <a:p>
            <a:pPr lvl="2"/>
            <a:r>
              <a:rPr lang="en-US" b="1" dirty="0" smtClean="0"/>
              <a:t>That is, only receive equity in gift.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58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Jurisdictions divided if will silent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Presumed exoneration</a:t>
            </a:r>
            <a:endParaRPr lang="en-US" b="1" dirty="0" smtClean="0"/>
          </a:p>
          <a:p>
            <a:pPr lvl="1"/>
            <a:r>
              <a:rPr lang="en-US" b="1" dirty="0" smtClean="0"/>
              <a:t>Common law approach</a:t>
            </a:r>
          </a:p>
          <a:p>
            <a:endParaRPr lang="en-US" b="1" dirty="0"/>
          </a:p>
          <a:p>
            <a:r>
              <a:rPr lang="en-US" b="1" dirty="0" smtClean="0"/>
              <a:t>Presumed </a:t>
            </a:r>
            <a:r>
              <a:rPr lang="en-US" b="1" dirty="0" smtClean="0"/>
              <a:t>non-exoneration?</a:t>
            </a:r>
          </a:p>
          <a:p>
            <a:pPr lvl="1"/>
            <a:r>
              <a:rPr lang="en-US" b="1" dirty="0" smtClean="0"/>
              <a:t>Modern approach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Why the change?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Bequest -- Gift of personal property.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834914" cy="37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client makes specific gifts, determine client’s intent regarding exoneration and include instructions in the will.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9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Abatement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testator dies without enough property to pay all debts and gifts, which gifts have priority?</a:t>
            </a:r>
          </a:p>
          <a:p>
            <a:endParaRPr lang="en-US" b="1" dirty="0"/>
          </a:p>
          <a:p>
            <a:r>
              <a:rPr lang="en-US" b="1" dirty="0" smtClean="0"/>
              <a:t>Note:  Priority of debts is covered by estate administration laws.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77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</p:spPr>
        <p:txBody>
          <a:bodyPr/>
          <a:lstStyle/>
          <a:p>
            <a:r>
              <a:rPr lang="en-US" dirty="0"/>
              <a:t>Typical Abatement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Intestate Property, if any.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 smtClean="0"/>
              <a:t>2.  Residuary gift (personal, then real).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 smtClean="0"/>
              <a:t>3.  General gifts (personal, then real</a:t>
            </a:r>
            <a:r>
              <a:rPr lang="en-US" b="1" dirty="0" smtClean="0"/>
              <a:t>).</a:t>
            </a:r>
          </a:p>
          <a:p>
            <a:endParaRPr lang="en-US" b="1" dirty="0"/>
          </a:p>
          <a:p>
            <a:r>
              <a:rPr lang="en-US" b="1" dirty="0" smtClean="0"/>
              <a:t>4.  Demonstrative gifts</a:t>
            </a:r>
            <a:endParaRPr lang="en-US" b="1" dirty="0" smtClean="0"/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/>
              <a:t>5</a:t>
            </a:r>
            <a:r>
              <a:rPr lang="en-US" b="1" dirty="0" smtClean="0"/>
              <a:t>.  </a:t>
            </a:r>
            <a:r>
              <a:rPr lang="en-US" b="1" dirty="0" smtClean="0"/>
              <a:t>Specific gifts (personal, then real).</a:t>
            </a:r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33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Abatement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Within a group, abatement is pro rata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>
                <a:solidFill>
                  <a:prstClr val="black"/>
                </a:solidFill>
              </a:rPr>
              <a:t>Testator can specify abatement </a:t>
            </a:r>
            <a:r>
              <a:rPr lang="en-US" b="1" dirty="0" smtClean="0">
                <a:solidFill>
                  <a:prstClr val="black"/>
                </a:solidFill>
              </a:rPr>
              <a:t>order.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Abatement order usually does not apply to transfer taxes.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Tax Apportionment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 regard to estate tax, does: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1.  each beneficiary’s gift get reduced for his or her “fair share,” or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2.  it get paid under normal abatement order?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Jurisdictions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Traditional view = no apportionment</a:t>
            </a:r>
          </a:p>
          <a:p>
            <a:endParaRPr lang="en-US" b="1" dirty="0"/>
          </a:p>
          <a:p>
            <a:r>
              <a:rPr lang="en-US" b="1" dirty="0" smtClean="0"/>
              <a:t>Modern view = apportionment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Covers both probate and non-probate assets.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Testator can provide otherwise in will.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 devise or bequest</a:t>
            </a:r>
          </a:p>
          <a:p>
            <a:pPr lvl="1"/>
            <a:r>
              <a:rPr lang="en-US" b="1" dirty="0" smtClean="0"/>
              <a:t>Ascertainable at time of will execution.</a:t>
            </a:r>
          </a:p>
          <a:p>
            <a:pPr lvl="1"/>
            <a:r>
              <a:rPr lang="en-US" b="1" dirty="0" smtClean="0"/>
              <a:t>“I leave my 1974 AMC Gremlin to X.”</a:t>
            </a:r>
            <a:endParaRPr lang="en-US" b="1" dirty="0"/>
          </a:p>
        </p:txBody>
      </p:sp>
      <p:pic>
        <p:nvPicPr>
          <p:cNvPr id="8194" name="Picture 2" descr="http://t3.gstatic.com/images?q=tbn:ANd9GcTC1UOQJizX69zlWbZgA59H5LRrdHIfxEVXsHoyZcO9Vqo4NjU&amp;t=1&amp;usg=__-LIRD5y-INFblG0Acg5lcqDSf3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295775" cy="321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 devise/bequest of a general nature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Not ascertainable until time of death.</a:t>
            </a:r>
          </a:p>
          <a:p>
            <a:pPr lvl="1"/>
            <a:r>
              <a:rPr lang="en-US" b="1" dirty="0" smtClean="0"/>
              <a:t>“I leave my car to X.”</a:t>
            </a:r>
            <a:endParaRPr lang="en-US" b="1" dirty="0"/>
          </a:p>
        </p:txBody>
      </p:sp>
      <p:pic>
        <p:nvPicPr>
          <p:cNvPr id="1026" name="Picture 2" descr="http://jackmehlrose.com/_borders/car%20out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54" y="3581400"/>
            <a:ext cx="6407546" cy="32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General gift – not sufficiently described to be specific</a:t>
            </a:r>
          </a:p>
          <a:p>
            <a:endParaRPr lang="en-US" b="1" dirty="0" smtClean="0"/>
          </a:p>
          <a:p>
            <a:r>
              <a:rPr lang="en-US" b="1" dirty="0" smtClean="0"/>
              <a:t>Example =  Legacy (gift of money)</a:t>
            </a:r>
          </a:p>
        </p:txBody>
      </p:sp>
      <p:pic>
        <p:nvPicPr>
          <p:cNvPr id="4" name="Picture 2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2695977" cy="269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Demonstrative gift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Gift of money payable out of designated fund.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“I leave $1,000 from my savings account at Frost Bank to X.”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Based on type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Residuary Gift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“Forgotten” items, or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Main gift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179</TotalTime>
  <Words>808</Words>
  <Application>Microsoft Office PowerPoint</Application>
  <PresentationFormat>On-screen Show (4:3)</PresentationFormat>
  <Paragraphs>179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Module</vt:lpstr>
      <vt:lpstr>Changing Circumstances  Property</vt:lpstr>
      <vt:lpstr>Types of Testamentary Gifts</vt:lpstr>
      <vt:lpstr>1.  Based on type of property</vt:lpstr>
      <vt:lpstr>1.  Based on type of property</vt:lpstr>
      <vt:lpstr>1.  Based on type of property</vt:lpstr>
      <vt:lpstr>1.  Based on type of property</vt:lpstr>
      <vt:lpstr>1.  Based on type of property</vt:lpstr>
      <vt:lpstr>1.  Based on type of property</vt:lpstr>
      <vt:lpstr>1.  Based on type of property</vt:lpstr>
      <vt:lpstr>2.  Based on type of beneficiary</vt:lpstr>
      <vt:lpstr>2.  Based on type of beneficiary</vt:lpstr>
      <vt:lpstr>PowerPoint Presentation</vt:lpstr>
      <vt:lpstr>Kelly Clarkson Not National Anthem lyrics – just a tat</vt:lpstr>
      <vt:lpstr>Ademption</vt:lpstr>
      <vt:lpstr>Causes</vt:lpstr>
      <vt:lpstr>Basic Principles of Ademption</vt:lpstr>
      <vt:lpstr>Basic Principles of Ademption</vt:lpstr>
      <vt:lpstr>Basic Principles of Ademption</vt:lpstr>
      <vt:lpstr>Possible Remedies</vt:lpstr>
      <vt:lpstr>Possible Remedies</vt:lpstr>
      <vt:lpstr>Possible Remedies</vt:lpstr>
      <vt:lpstr>Possible Remedies</vt:lpstr>
      <vt:lpstr>Application to corporate stock</vt:lpstr>
      <vt:lpstr>Practice Advice</vt:lpstr>
      <vt:lpstr>Practice Advice</vt:lpstr>
      <vt:lpstr>Satisfaction</vt:lpstr>
      <vt:lpstr>Rolling Stones</vt:lpstr>
      <vt:lpstr>Basic Idea</vt:lpstr>
      <vt:lpstr>Troublesome gift</vt:lpstr>
      <vt:lpstr>Proving Satisfaction</vt:lpstr>
      <vt:lpstr>Conveyance and Reacquistion</vt:lpstr>
      <vt:lpstr>Change in Value</vt:lpstr>
      <vt:lpstr>General Rule</vt:lpstr>
      <vt:lpstr>Securities – Cash Dividend</vt:lpstr>
      <vt:lpstr>Securities -- Stock split or stock dividend</vt:lpstr>
      <vt:lpstr>Interest on Legacies</vt:lpstr>
      <vt:lpstr>Exoneration</vt:lpstr>
      <vt:lpstr>Issue</vt:lpstr>
      <vt:lpstr>Jurisdictions divided if will silent</vt:lpstr>
      <vt:lpstr>Advice</vt:lpstr>
      <vt:lpstr>Abatement</vt:lpstr>
      <vt:lpstr>Issue</vt:lpstr>
      <vt:lpstr>Typical Abatement Order</vt:lpstr>
      <vt:lpstr>Abatement Concepts</vt:lpstr>
      <vt:lpstr>Tax Apportionment</vt:lpstr>
      <vt:lpstr>Issue</vt:lpstr>
      <vt:lpstr>Jurisdictions Vary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Gerry W. Beyer</dc:creator>
  <cp:lastModifiedBy>Gerry W. Beyer</cp:lastModifiedBy>
  <cp:revision>17</cp:revision>
  <dcterms:created xsi:type="dcterms:W3CDTF">2010-09-14T18:15:39Z</dcterms:created>
  <dcterms:modified xsi:type="dcterms:W3CDTF">2012-02-07T23:02:55Z</dcterms:modified>
</cp:coreProperties>
</file>